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829" r:id="rId2"/>
  </p:sldMasterIdLst>
  <p:notesMasterIdLst>
    <p:notesMasterId r:id="rId19"/>
  </p:notesMasterIdLst>
  <p:sldIdLst>
    <p:sldId id="306" r:id="rId3"/>
    <p:sldId id="258" r:id="rId4"/>
    <p:sldId id="307" r:id="rId5"/>
    <p:sldId id="312" r:id="rId6"/>
    <p:sldId id="308" r:id="rId7"/>
    <p:sldId id="261" r:id="rId8"/>
    <p:sldId id="303" r:id="rId9"/>
    <p:sldId id="304" r:id="rId10"/>
    <p:sldId id="309" r:id="rId11"/>
    <p:sldId id="288" r:id="rId12"/>
    <p:sldId id="311" r:id="rId13"/>
    <p:sldId id="289" r:id="rId14"/>
    <p:sldId id="262" r:id="rId15"/>
    <p:sldId id="313" r:id="rId16"/>
    <p:sldId id="314" r:id="rId17"/>
    <p:sldId id="302" r:id="rId18"/>
  </p:sldIdLst>
  <p:sldSz cx="12192000" cy="6858000"/>
  <p:notesSz cx="6858000" cy="9144000"/>
  <p:embeddedFontLst>
    <p:embeddedFont>
      <p:font typeface="#9Slide05 Pattaya" panose="020B0604020202020204" charset="-34"/>
      <p:regular r:id="rId20"/>
    </p:embeddedFont>
    <p:embeddedFont>
      <p:font typeface="宋体" panose="02010600030101010101" pitchFamily="2" charset="-122"/>
      <p:regular r:id="rId21"/>
    </p:embeddedFont>
    <p:embeddedFont>
      <p:font typeface="#9Slide07 IcielPony" panose="020B0604020202020204" charset="0"/>
      <p:regular r:id="rId22"/>
    </p:embeddedFont>
    <p:embeddedFont>
      <p:font typeface="#9Slide07 HoneyCream" panose="020B0604020202020204" charset="0"/>
      <p:regular r:id="rId23"/>
    </p:embeddedFont>
    <p:embeddedFont>
      <p:font typeface="#9Slide03 SFU Grenoble" panose="020B0604020202020204" charset="0"/>
      <p:regular r:id="rId24"/>
    </p:embeddedFont>
    <p:embeddedFont>
      <p:font typeface="#9Slide07 Altus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Kristen ITC" panose="03050502040202030202" pitchFamily="66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85B"/>
    <a:srgbClr val="952B81"/>
    <a:srgbClr val="F5D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1" autoAdjust="0"/>
    <p:restoredTop sz="94660"/>
  </p:normalViewPr>
  <p:slideViewPr>
    <p:cSldViewPr snapToGrid="0">
      <p:cViewPr varScale="1">
        <p:scale>
          <a:sx n="62" d="100"/>
          <a:sy n="62" d="100"/>
        </p:scale>
        <p:origin x="8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E8024-6B89-4154-9218-F858EE517CC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D015D-BF3B-413C-A6CD-CC4D90654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92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608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331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99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89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56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002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417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400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731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571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9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58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9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8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93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33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8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74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5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43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D68D0-4882-49E7-99FD-302ADEB0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98ABAB-ECC3-4F49-BAB6-E25A7C30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F67B60B-3301-40A4-8634-4DC890F0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447C786-89D8-4586-9FDA-E9464DFC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7B4B1-DC45-4235-9C30-51CC076C5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25036-2875-421C-9091-AC81B6D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707A95-E157-490B-BAF3-29FAA03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D8CA39-64A1-4BA0-B773-22F28D18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5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91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2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92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154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48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997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604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26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127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113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164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38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049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96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69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634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682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980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140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146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816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217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59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288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798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119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439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917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37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38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3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678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455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42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379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48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00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72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627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419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02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schoolbag】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285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32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03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friends】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045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32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04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home】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541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1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14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33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3C3BA-953F-4065-AD25-FA765CE53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B0BA4-D1A1-4EE3-A8CB-F74F8C02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CAD0-EB56-461A-B7F2-7D5064F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26F8C6-B9EA-4808-8AE2-0D19558E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1DF59-DFCF-42A0-B5B5-74F365FB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25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02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C4F9D7D-0334-4246-9E32-4D03287C9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r="6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B444B47-D3F9-4E2C-960F-DBB9B6040810}"/>
              </a:ext>
            </a:extLst>
          </p:cNvPr>
          <p:cNvGrpSpPr/>
          <p:nvPr userDrawn="1"/>
        </p:nvGrpSpPr>
        <p:grpSpPr>
          <a:xfrm>
            <a:off x="595080" y="491351"/>
            <a:ext cx="11001840" cy="5875297"/>
            <a:chOff x="904410" y="656543"/>
            <a:chExt cx="10383179" cy="554491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141A240-3FBA-406E-94FC-E0D367A802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410" y="656543"/>
              <a:ext cx="10383179" cy="481919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B6D3CD7-A919-4350-9ACC-BF4B8245CD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471"/>
            <a:stretch/>
          </p:blipFill>
          <p:spPr>
            <a:xfrm>
              <a:off x="904410" y="3429000"/>
              <a:ext cx="10383179" cy="2772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40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9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62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E6EE1D-6461-45B0-8F99-1530BC7C9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68A052-4C3C-4396-A5A3-7DDE82C45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659FB2-0D83-40FD-B78C-C81D0711C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65AB96C-73F6-4AA1-ADC7-DB0DF561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CE6F63-FA58-4914-ABDC-8BF965658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2426A5-E1A5-448B-AF28-879BBA71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3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94F4F9-15DB-4F55-B3C5-B35286C2D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38FE19-8609-4AAF-A880-BD8CC29F4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0C4B111-87EE-4EE6-8A98-CE4D4EF2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E7D3BA7-FF54-4F0E-BECD-66E882E482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35844D3-EA42-48FF-BE05-78EF841E24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6B77B0C-33CA-4A50-A628-CAC515439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284D8B2-9F15-4DC7-B748-15E21CAB7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1B8A48A-DE7F-456F-9344-760A8532E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87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AE26F-94CA-4E31-8DC7-BC9DCE1A9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CAB69F-117B-4E60-936D-871DB5C18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2538D0-8C31-41DD-B484-8C430935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9AF208-0599-44AC-9042-8A1754963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0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E33C644-1731-470B-81FF-429D88C0CA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17C2FB1-B7C4-410A-B260-7376E17BC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8C8DC2F-E160-4473-A201-7C72F65F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64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59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B0D7D2-98B0-4FCF-B292-DDAB9008C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3B1185-57F3-40C2-BE97-829F56EC1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3509713-8196-4AC8-B832-3DEC964A7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F0B7C-04A8-44CD-BC1F-3446AD767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8EE6CB-4A7F-499C-B486-E7EB8388B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214B09-D44F-4EE7-A614-6B4B476D2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2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1DDD74-3081-4327-910B-98DD24A9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087EA6E-1789-41B6-B0AD-8963F661F7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93358D8-D05C-4C76-BBAD-869542A29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61C5A1-52FE-45D5-B4D5-5FC264614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3C7CAC-D48B-4288-8051-5BF00000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BEE031-10D8-4012-B7BB-CB1CE3F75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78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DE773-E7E9-484C-8F12-690F8F037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D9171-4D2C-4CF0-A5E1-9E1208A7C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A81A87-52FE-4DC6-AD8A-31A6CC13D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4B4666-3993-4D5E-9E13-9AE57C4B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F0C286-E3AA-426B-BBCC-70BCCB83B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86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320B147-CAC4-49B7-A92B-96087546D5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8B168E-E211-46C4-9EDE-14CAB34E19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BBC1B4-4742-4225-925A-2C65A2C90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6F34CB-8EDE-4F12-9FCF-8FD42513D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1100B2-2121-4C38-BE79-9E02071D0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3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31800" y="188913"/>
            <a:ext cx="10687051" cy="6921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31800" y="981075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019800" y="981075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31800" y="3319463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19800" y="3319463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1FAC51-1F0E-4106-AA32-4ADB0AA0417E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0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1800" y="188913"/>
            <a:ext cx="10687051" cy="6921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31800" y="981075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019800" y="981075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19800" y="3319463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1FAC51-1F0E-4106-AA32-4ADB0AA0417E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2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9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96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13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image" Target="../media/image3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6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7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8264AA3-EF09-4136-B307-ECB99241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E6073F-BC80-4BD9-B052-AA5FE099C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33251D-8FD4-4180-ABCD-BFBB3A1F4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0D2D06-3AEC-41B8-A039-37380CF05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BC5792-E88B-4FAA-B0A8-6A692BE94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0339" y="6488668"/>
            <a:ext cx="1327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latin typeface="UTM Avenida" panose="02040603050506020204" pitchFamily="18" charset="0"/>
              </a:rPr>
              <a:t>MăngNon</a:t>
            </a:r>
            <a:endParaRPr lang="en-US" dirty="0">
              <a:solidFill>
                <a:schemeClr val="bg1">
                  <a:lumMod val="95000"/>
                </a:schemeClr>
              </a:solidFill>
              <a:latin typeface="UTM Avenida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6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6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6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6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7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820" r:id="rId2"/>
    <p:sldLayoutId id="2147483817" r:id="rId3"/>
    <p:sldLayoutId id="2147483812" r:id="rId4"/>
    <p:sldLayoutId id="2147483810" r:id="rId5"/>
    <p:sldLayoutId id="2147483809" r:id="rId6"/>
    <p:sldLayoutId id="2147483808" r:id="rId7"/>
    <p:sldLayoutId id="2147483776" r:id="rId8"/>
    <p:sldLayoutId id="2147483769" r:id="rId9"/>
    <p:sldLayoutId id="2147483761" r:id="rId10"/>
    <p:sldLayoutId id="2147483759" r:id="rId11"/>
    <p:sldLayoutId id="2147483758" r:id="rId12"/>
    <p:sldLayoutId id="2147483757" r:id="rId13"/>
    <p:sldLayoutId id="2147483677" r:id="rId14"/>
    <p:sldLayoutId id="2147483676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819" r:id="rId22"/>
    <p:sldLayoutId id="2147483818" r:id="rId23"/>
    <p:sldLayoutId id="2147483816" r:id="rId24"/>
    <p:sldLayoutId id="2147483815" r:id="rId25"/>
    <p:sldLayoutId id="2147483814" r:id="rId26"/>
    <p:sldLayoutId id="2147483813" r:id="rId27"/>
    <p:sldLayoutId id="2147483811" r:id="rId28"/>
    <p:sldLayoutId id="2147483805" r:id="rId29"/>
    <p:sldLayoutId id="2147483804" r:id="rId30"/>
    <p:sldLayoutId id="2147483803" r:id="rId31"/>
    <p:sldLayoutId id="2147483802" r:id="rId32"/>
    <p:sldLayoutId id="2147483801" r:id="rId33"/>
    <p:sldLayoutId id="2147483800" r:id="rId34"/>
    <p:sldLayoutId id="2147483799" r:id="rId35"/>
    <p:sldLayoutId id="2147483798" r:id="rId36"/>
    <p:sldLayoutId id="2147483797" r:id="rId37"/>
    <p:sldLayoutId id="2147483796" r:id="rId38"/>
    <p:sldLayoutId id="2147483795" r:id="rId39"/>
    <p:sldLayoutId id="2147483794" r:id="rId40"/>
    <p:sldLayoutId id="2147483793" r:id="rId41"/>
    <p:sldLayoutId id="2147483792" r:id="rId42"/>
    <p:sldLayoutId id="2147483768" r:id="rId43"/>
    <p:sldLayoutId id="2147483767" r:id="rId44"/>
    <p:sldLayoutId id="2147483766" r:id="rId45"/>
    <p:sldLayoutId id="2147483765" r:id="rId46"/>
    <p:sldLayoutId id="2147483764" r:id="rId47"/>
    <p:sldLayoutId id="2147483763" r:id="rId48"/>
    <p:sldLayoutId id="2147483762" r:id="rId49"/>
    <p:sldLayoutId id="2147483760" r:id="rId50"/>
    <p:sldLayoutId id="2147483726" r:id="rId51"/>
    <p:sldLayoutId id="2147483725" r:id="rId52"/>
    <p:sldLayoutId id="2147483724" r:id="rId53"/>
    <p:sldLayoutId id="2147483709" r:id="rId54"/>
    <p:sldLayoutId id="2147483678" r:id="rId55"/>
    <p:sldLayoutId id="2147483668" r:id="rId56"/>
    <p:sldLayoutId id="2147483669" r:id="rId57"/>
    <p:sldLayoutId id="2147483670" r:id="rId58"/>
    <p:sldLayoutId id="2147483671" r:id="rId59"/>
    <p:sldLayoutId id="2147483672" r:id="rId60"/>
    <p:sldLayoutId id="2147483673" r:id="rId61"/>
    <p:sldLayoutId id="2147483674" r:id="rId6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4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C25BD7-069B-4AAD-98CE-6FEE743DA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" b="20041"/>
          <a:stretch/>
        </p:blipFill>
        <p:spPr>
          <a:xfrm>
            <a:off x="8717347" y="4034973"/>
            <a:ext cx="3474653" cy="282302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9911D0D-AAD0-4198-ADD8-4BC5BA27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8"/>
          <a:stretch/>
        </p:blipFill>
        <p:spPr>
          <a:xfrm>
            <a:off x="140966" y="4649723"/>
            <a:ext cx="3333688" cy="23856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9659" y="602525"/>
            <a:ext cx="11181033" cy="46943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47044" y="5206481"/>
            <a:ext cx="13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#9Slide03 SFU Grenoble" panose="00000500000000000000" pitchFamily="2" charset="0"/>
              </a:rPr>
              <a:t>Tiết</a:t>
            </a:r>
            <a:r>
              <a:rPr lang="en-US" sz="3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#9Slide03 SFU Grenoble" panose="00000500000000000000" pitchFamily="2" charset="0"/>
              </a:rPr>
              <a:t> 2</a:t>
            </a:r>
            <a:endParaRPr lang="en-US" sz="3600" i="1" dirty="0">
              <a:solidFill>
                <a:schemeClr val="tx1">
                  <a:lumMod val="85000"/>
                  <a:lumOff val="15000"/>
                </a:schemeClr>
              </a:solidFill>
              <a:latin typeface="#9Slide03 SFU Grenoble" panose="000005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53" y="-554471"/>
            <a:ext cx="849306" cy="14454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244" y="-136525"/>
            <a:ext cx="1142762" cy="114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9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281354" y="1331845"/>
            <a:ext cx="11394831" cy="4963447"/>
          </a:xfrm>
          <a:prstGeom prst="roundRect">
            <a:avLst>
              <a:gd name="adj" fmla="val 6697"/>
            </a:avLst>
          </a:prstGeom>
          <a:solidFill>
            <a:schemeClr val="bg1"/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组合 1"/>
          <p:cNvGrpSpPr/>
          <p:nvPr/>
        </p:nvGrpSpPr>
        <p:grpSpPr>
          <a:xfrm>
            <a:off x="33088" y="-74931"/>
            <a:ext cx="2956299" cy="1406777"/>
            <a:chOff x="507869" y="1601934"/>
            <a:chExt cx="2956299" cy="1406777"/>
          </a:xfrm>
        </p:grpSpPr>
        <p:pic>
          <p:nvPicPr>
            <p:cNvPr id="20" name="图片 7">
              <a:extLst>
                <a:ext uri="{FF2B5EF4-FFF2-40B4-BE49-F238E27FC236}">
                  <a16:creationId xmlns:a16="http://schemas.microsoft.com/office/drawing/2014/main" id="{01C0BF9A-299F-4522-A16C-9B7BE019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507869" y="1601934"/>
              <a:ext cx="2956299" cy="1406777"/>
            </a:xfrm>
            <a:prstGeom prst="rect">
              <a:avLst/>
            </a:prstGeom>
          </p:spPr>
        </p:pic>
        <p:sp>
          <p:nvSpPr>
            <p:cNvPr id="21" name="文本框 15">
              <a:extLst>
                <a:ext uri="{FF2B5EF4-FFF2-40B4-BE49-F238E27FC236}">
                  <a16:creationId xmlns:a16="http://schemas.microsoft.com/office/drawing/2014/main" id="{2D31349A-E2E8-46A1-827C-ED6F5B75F0D3}"/>
                </a:ext>
              </a:extLst>
            </p:cNvPr>
            <p:cNvSpPr txBox="1"/>
            <p:nvPr/>
          </p:nvSpPr>
          <p:spPr>
            <a:xfrm>
              <a:off x="1339323" y="2059494"/>
              <a:ext cx="12933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Bài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2989385" y="263570"/>
            <a:ext cx="8686800" cy="72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a. </a:t>
            </a:r>
            <a:r>
              <a:rPr lang="en-US" sz="6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Tính</a:t>
            </a:r>
            <a:r>
              <a:rPr lang="en-US" sz="6600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:</a:t>
            </a:r>
            <a:endParaRPr lang="en-US" sz="660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#9Slide07 IcielPony" panose="02000000000000000000" pitchFamily="2" charset="0"/>
              <a:cs typeface="#9Slide05 Pattaya" panose="00000500000000000000" pitchFamily="2" charset="-34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120902" y="1795904"/>
            <a:ext cx="2840619" cy="1319514"/>
            <a:chOff x="1132393" y="1842203"/>
            <a:chExt cx="2840619" cy="1319514"/>
          </a:xfrm>
        </p:grpSpPr>
        <p:sp>
          <p:nvSpPr>
            <p:cNvPr id="24" name="TextBox 23"/>
            <p:cNvSpPr txBox="1"/>
            <p:nvPr/>
          </p:nvSpPr>
          <p:spPr>
            <a:xfrm>
              <a:off x="1132393" y="1851949"/>
              <a:ext cx="1515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6 729</a:t>
              </a:r>
              <a:endPara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44857" y="1851949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650603" y="1842203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3313255" y="1832457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4641631" y="1805650"/>
            <a:ext cx="2840619" cy="1319514"/>
            <a:chOff x="1132393" y="1851949"/>
            <a:chExt cx="2840619" cy="1319514"/>
          </a:xfrm>
        </p:grpSpPr>
        <p:sp>
          <p:nvSpPr>
            <p:cNvPr id="29" name="TextBox 28"/>
            <p:cNvSpPr txBox="1"/>
            <p:nvPr/>
          </p:nvSpPr>
          <p:spPr>
            <a:xfrm>
              <a:off x="1132393" y="1851949"/>
              <a:ext cx="1515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4 163</a:t>
              </a:r>
              <a:endPara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44857" y="1851949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2650603" y="1851949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3313255" y="1842203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2695698" y="2527791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7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62715" y="2527791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4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70241" y="2540807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2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951882" y="2537422"/>
            <a:ext cx="298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4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62274" y="3153680"/>
            <a:ext cx="362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6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092746" y="3151482"/>
            <a:ext cx="282687" cy="724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9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241739" y="2532607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7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039671" y="3769844"/>
            <a:ext cx="39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6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38028" y="2536982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5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035004" y="2529714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1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66888" y="2532815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6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542150" y="2530387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2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327213" y="3157479"/>
            <a:ext cx="353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621325" y="3149674"/>
            <a:ext cx="430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3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844233" y="2532607"/>
            <a:ext cx="335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598844" y="3769844"/>
            <a:ext cx="470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3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536589" y="1090515"/>
            <a:ext cx="4207814" cy="3261381"/>
            <a:chOff x="6135408" y="3577128"/>
            <a:chExt cx="4207814" cy="32613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408" y="3577128"/>
              <a:ext cx="4207814" cy="3261381"/>
            </a:xfrm>
            <a:prstGeom prst="rect">
              <a:avLst/>
            </a:prstGeom>
          </p:spPr>
        </p:pic>
        <p:sp>
          <p:nvSpPr>
            <p:cNvPr id="83" name="Rectangle 82"/>
            <p:cNvSpPr/>
            <p:nvPr/>
          </p:nvSpPr>
          <p:spPr>
            <a:xfrm>
              <a:off x="6354095" y="5019169"/>
              <a:ext cx="3632856" cy="7297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</a:pPr>
              <a:r>
                <a:rPr lang="en-US" sz="4400" dirty="0" err="1" smtClean="0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Làm</a:t>
              </a:r>
              <a:r>
                <a:rPr lang="en-US" sz="4400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 </a:t>
              </a:r>
              <a:r>
                <a:rPr lang="en-US" sz="4400" dirty="0" err="1" smtClean="0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vào</a:t>
              </a:r>
              <a:r>
                <a:rPr lang="en-US" sz="4400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 </a:t>
              </a:r>
              <a:r>
                <a:rPr lang="en-US" sz="4400" dirty="0" err="1" smtClean="0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bảng</a:t>
              </a:r>
              <a:r>
                <a:rPr lang="en-US" sz="4400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 con</a:t>
              </a:r>
              <a:endParaRPr lang="en-US" sz="4400" dirty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365" y="3157479"/>
            <a:ext cx="3450635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40" grpId="0"/>
      <p:bldP spid="41" grpId="0"/>
      <p:bldP spid="42" grpId="0"/>
      <p:bldP spid="43" grpId="0"/>
      <p:bldP spid="44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EB126ECB-932A-44DB-9ACF-E8845C7A89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" b="38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71465" y="6530380"/>
            <a:ext cx="151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UTM Edwardian" panose="02040603050506020204" pitchFamily="18" charset="0"/>
              </a:rPr>
              <a:t>Hồng Linh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UTM Edwardian" panose="02040603050506020204" pitchFamily="18" charset="0"/>
            </a:endParaRPr>
          </a:p>
        </p:txBody>
      </p:sp>
      <p:grpSp>
        <p:nvGrpSpPr>
          <p:cNvPr id="20" name="组合 1"/>
          <p:cNvGrpSpPr/>
          <p:nvPr/>
        </p:nvGrpSpPr>
        <p:grpSpPr>
          <a:xfrm>
            <a:off x="0" y="113520"/>
            <a:ext cx="2956299" cy="1406777"/>
            <a:chOff x="507869" y="1601934"/>
            <a:chExt cx="2956299" cy="1406777"/>
          </a:xfrm>
        </p:grpSpPr>
        <p:pic>
          <p:nvPicPr>
            <p:cNvPr id="21" name="图片 7">
              <a:extLst>
                <a:ext uri="{FF2B5EF4-FFF2-40B4-BE49-F238E27FC236}">
                  <a16:creationId xmlns:a16="http://schemas.microsoft.com/office/drawing/2014/main" id="{01C0BF9A-299F-4522-A16C-9B7BE019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507869" y="1601934"/>
              <a:ext cx="2956299" cy="1406777"/>
            </a:xfrm>
            <a:prstGeom prst="rect">
              <a:avLst/>
            </a:prstGeom>
          </p:spPr>
        </p:pic>
        <p:sp>
          <p:nvSpPr>
            <p:cNvPr id="22" name="文本框 15">
              <a:extLst>
                <a:ext uri="{FF2B5EF4-FFF2-40B4-BE49-F238E27FC236}">
                  <a16:creationId xmlns:a16="http://schemas.microsoft.com/office/drawing/2014/main" id="{2D31349A-E2E8-46A1-827C-ED6F5B75F0D3}"/>
                </a:ext>
              </a:extLst>
            </p:cNvPr>
            <p:cNvSpPr txBox="1"/>
            <p:nvPr/>
          </p:nvSpPr>
          <p:spPr>
            <a:xfrm>
              <a:off x="1339323" y="2059494"/>
              <a:ext cx="12933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Bài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2956297" y="452021"/>
            <a:ext cx="8686800" cy="72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dirty="0" smtClean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b. </a:t>
            </a:r>
            <a:r>
              <a:rPr lang="en-US" sz="6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Số</a:t>
            </a:r>
            <a:r>
              <a:rPr lang="en-US" sz="6600" dirty="0" smtClean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?</a:t>
            </a:r>
            <a:endParaRPr lang="en-US" sz="6600" dirty="0">
              <a:ln>
                <a:solidFill>
                  <a:sysClr val="windowText" lastClr="000000"/>
                </a:solidFill>
              </a:ln>
              <a:solidFill>
                <a:srgbClr val="F2785B"/>
              </a:solidFill>
              <a:latin typeface="#9Slide07 IcielPony" panose="02000000000000000000" pitchFamily="2" charset="0"/>
              <a:cs typeface="#9Slide05 Pattaya" panose="00000500000000000000" pitchFamily="2" charset="-34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66388"/>
              </p:ext>
            </p:extLst>
          </p:nvPr>
        </p:nvGraphicFramePr>
        <p:xfrm>
          <a:off x="685917" y="1736526"/>
          <a:ext cx="1097280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054866611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54754985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808679625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512870382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5690081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Phép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78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78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78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Thương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78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78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95267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6 729 : 6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80187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4 163 : 8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936635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0444"/>
            <a:ext cx="3635280" cy="363957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096000" y="5017477"/>
            <a:ext cx="3632856" cy="1348052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Thảo</a:t>
            </a:r>
            <a:r>
              <a:rPr lang="en-US" sz="44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44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luận</a:t>
            </a:r>
            <a:r>
              <a:rPr lang="en-US" sz="44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44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nhóm</a:t>
            </a:r>
            <a:r>
              <a:rPr lang="en-US" sz="44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2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#9Slide07 IcielPony" panose="02000000000000000000" pitchFamily="2" charset="0"/>
              <a:cs typeface="#9Slide05 Pattaya" panose="00000500000000000000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61" y="4001656"/>
            <a:ext cx="3072573" cy="30725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35280" y="2666166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73378" y="2666166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130012" y="2666166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240962" y="2666166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42326" y="3505404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880424" y="3505404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137058" y="3505404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248008" y="3505404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300609" y="2666166"/>
            <a:ext cx="1318283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6 729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18507" y="2666166"/>
            <a:ext cx="1318283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780486" y="2666166"/>
            <a:ext cx="1318283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1 121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965911" y="2656129"/>
            <a:ext cx="1280160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300609" y="3500857"/>
            <a:ext cx="1318283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4 163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618507" y="3500857"/>
            <a:ext cx="1318283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780486" y="3500857"/>
            <a:ext cx="1318283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520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965911" y="3502543"/>
            <a:ext cx="1280160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16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30" grpId="0" animBg="1"/>
      <p:bldP spid="5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23850" y="247875"/>
            <a:ext cx="11382375" cy="6400800"/>
          </a:xfrm>
          <a:prstGeom prst="roundRect">
            <a:avLst>
              <a:gd name="adj" fmla="val 6697"/>
            </a:avLst>
          </a:prstGeom>
          <a:solidFill>
            <a:schemeClr val="bg1"/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31"/>
          <p:cNvSpPr>
            <a:spLocks noChangeArrowheads="1"/>
          </p:cNvSpPr>
          <p:nvPr/>
        </p:nvSpPr>
        <p:spPr bwMode="auto">
          <a:xfrm>
            <a:off x="550964" y="402723"/>
            <a:ext cx="989050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Đội quân của tướng Cao Lỗ có 6 308 người. Tướng quân muốn chia số người ấy thành các nhóm nhỏ, mỗi nhóm 7 người. Hỏi có thể chia thành bao nhiêu nhóm và còn dư mấy người</a:t>
            </a:r>
            <a:r>
              <a:rPr lang="vi-VN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" name="组合 1"/>
          <p:cNvGrpSpPr/>
          <p:nvPr/>
        </p:nvGrpSpPr>
        <p:grpSpPr>
          <a:xfrm>
            <a:off x="10070122" y="-109608"/>
            <a:ext cx="2165477" cy="1406777"/>
            <a:chOff x="967972" y="1601934"/>
            <a:chExt cx="2165477" cy="1406777"/>
          </a:xfrm>
        </p:grpSpPr>
        <p:pic>
          <p:nvPicPr>
            <p:cNvPr id="42" name="图片 7">
              <a:extLst>
                <a:ext uri="{FF2B5EF4-FFF2-40B4-BE49-F238E27FC236}">
                  <a16:creationId xmlns:a16="http://schemas.microsoft.com/office/drawing/2014/main" id="{01C0BF9A-299F-4522-A16C-9B7BE019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967972" y="1601934"/>
              <a:ext cx="2165477" cy="1406777"/>
            </a:xfrm>
            <a:prstGeom prst="rect">
              <a:avLst/>
            </a:prstGeom>
          </p:spPr>
        </p:pic>
        <p:sp>
          <p:nvSpPr>
            <p:cNvPr id="43" name="文本框 15">
              <a:extLst>
                <a:ext uri="{FF2B5EF4-FFF2-40B4-BE49-F238E27FC236}">
                  <a16:creationId xmlns:a16="http://schemas.microsoft.com/office/drawing/2014/main" id="{2D31349A-E2E8-46A1-827C-ED6F5B75F0D3}"/>
                </a:ext>
              </a:extLst>
            </p:cNvPr>
            <p:cNvSpPr txBox="1"/>
            <p:nvPr/>
          </p:nvSpPr>
          <p:spPr>
            <a:xfrm>
              <a:off x="1339323" y="2059494"/>
              <a:ext cx="14976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Bài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692078" y="879992"/>
            <a:ext cx="7315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743639" y="1375159"/>
            <a:ext cx="85953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68633" y="1887951"/>
            <a:ext cx="1371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246558" y="1887951"/>
            <a:ext cx="80467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04487" y="2715191"/>
            <a:ext cx="6259727" cy="2862322"/>
          </a:xfrm>
          <a:prstGeom prst="rect">
            <a:avLst/>
          </a:prstGeom>
          <a:ln w="38100">
            <a:noFill/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1" u="sng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u="sng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1" u="sng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i="1" u="sng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Số nhóm có thể chia được là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6 308 : 7 = 901 (nhóm) 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dư 1 người) 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600" b="1" u="sng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</a:t>
            </a:r>
            <a:r>
              <a:rPr lang="vi-VN" sz="36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số: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901 nhóm dư 1 người.</a:t>
            </a:r>
            <a:endParaRPr lang="vi-VN" sz="3600" b="0" i="0" dirty="0">
              <a:solidFill>
                <a:srgbClr val="33333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68633" y="2368598"/>
            <a:ext cx="24688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214" y="2746474"/>
            <a:ext cx="4626232" cy="309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9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36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23850" y="247875"/>
            <a:ext cx="11382375" cy="6400800"/>
          </a:xfrm>
          <a:prstGeom prst="roundRect">
            <a:avLst>
              <a:gd name="adj" fmla="val 6697"/>
            </a:avLst>
          </a:prstGeom>
          <a:solidFill>
            <a:schemeClr val="bg1"/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59923" y="527532"/>
            <a:ext cx="3059723" cy="1099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43042" y="-115005"/>
            <a:ext cx="2956299" cy="1406777"/>
            <a:chOff x="507869" y="1601934"/>
            <a:chExt cx="2956299" cy="140677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1C0BF9A-299F-4522-A16C-9B7BE019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507869" y="1601934"/>
              <a:ext cx="2956299" cy="1406777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D31349A-E2E8-46A1-827C-ED6F5B75F0D3}"/>
                </a:ext>
              </a:extLst>
            </p:cNvPr>
            <p:cNvSpPr txBox="1"/>
            <p:nvPr/>
          </p:nvSpPr>
          <p:spPr>
            <a:xfrm>
              <a:off x="1339323" y="2059494"/>
              <a:ext cx="16137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Bài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3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2308652" y="2968096"/>
            <a:ext cx="2590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>
              <a:latin typeface="Times New Roman" panose="02020603050405020304" pitchFamily="18" charset="0"/>
            </a:endParaRPr>
          </a:p>
        </p:txBody>
      </p:sp>
      <p:sp>
        <p:nvSpPr>
          <p:cNvPr id="68" name="Rectangle 27"/>
          <p:cNvSpPr>
            <a:spLocks noChangeArrowheads="1"/>
          </p:cNvSpPr>
          <p:nvPr/>
        </p:nvSpPr>
        <p:spPr bwMode="auto">
          <a:xfrm>
            <a:off x="1927652" y="357769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" name="Rectangle 28"/>
          <p:cNvSpPr>
            <a:spLocks noChangeArrowheads="1"/>
          </p:cNvSpPr>
          <p:nvPr/>
        </p:nvSpPr>
        <p:spPr bwMode="auto">
          <a:xfrm>
            <a:off x="1927652" y="365389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" name="Rectangle 31"/>
          <p:cNvSpPr>
            <a:spLocks noChangeArrowheads="1"/>
          </p:cNvSpPr>
          <p:nvPr/>
        </p:nvSpPr>
        <p:spPr bwMode="auto">
          <a:xfrm>
            <a:off x="527235" y="1055072"/>
            <a:ext cx="11178990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a) Một con kiến chúa có tuổi thọ là 9 490 ngày và gấp đôi tuổi thọ của ve sầu. Hỏi ve sầu có tuổi thọ là bao nhiêu ngày?</a:t>
            </a:r>
          </a:p>
          <a:p>
            <a:pPr algn="just"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b) Tìm đường đi cho ve sầu chui lên mặt đất mà không gặp con chim.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647381" y="3438153"/>
            <a:ext cx="6146142" cy="24735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s-E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E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s-E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s-E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thọ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ve 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sầu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9 490 : 2 = 4 745 (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s-E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s-E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s-E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E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s-E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4 745 </a:t>
            </a:r>
            <a:r>
              <a:rPr lang="es-E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s-E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4254" y="3119605"/>
            <a:ext cx="4807522" cy="3023287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8617319" y="3598985"/>
            <a:ext cx="1359019" cy="2133600"/>
          </a:xfrm>
          <a:custGeom>
            <a:avLst/>
            <a:gdLst>
              <a:gd name="connsiteX0" fmla="*/ 1300404 w 1376093"/>
              <a:gd name="connsiteY0" fmla="*/ 2133600 h 2133600"/>
              <a:gd name="connsiteX1" fmla="*/ 1312127 w 1376093"/>
              <a:gd name="connsiteY1" fmla="*/ 1828800 h 2133600"/>
              <a:gd name="connsiteX2" fmla="*/ 608743 w 1376093"/>
              <a:gd name="connsiteY2" fmla="*/ 1817077 h 2133600"/>
              <a:gd name="connsiteX3" fmla="*/ 702527 w 1376093"/>
              <a:gd name="connsiteY3" fmla="*/ 1477107 h 2133600"/>
              <a:gd name="connsiteX4" fmla="*/ 1077666 w 1376093"/>
              <a:gd name="connsiteY4" fmla="*/ 1465384 h 2133600"/>
              <a:gd name="connsiteX5" fmla="*/ 1101112 w 1376093"/>
              <a:gd name="connsiteY5" fmla="*/ 1266092 h 2133600"/>
              <a:gd name="connsiteX6" fmla="*/ 1312127 w 1376093"/>
              <a:gd name="connsiteY6" fmla="*/ 1289538 h 2133600"/>
              <a:gd name="connsiteX7" fmla="*/ 1288681 w 1376093"/>
              <a:gd name="connsiteY7" fmla="*/ 1078523 h 2133600"/>
              <a:gd name="connsiteX8" fmla="*/ 1101112 w 1376093"/>
              <a:gd name="connsiteY8" fmla="*/ 1066800 h 2133600"/>
              <a:gd name="connsiteX9" fmla="*/ 1065943 w 1376093"/>
              <a:gd name="connsiteY9" fmla="*/ 738553 h 2133600"/>
              <a:gd name="connsiteX10" fmla="*/ 655635 w 1376093"/>
              <a:gd name="connsiteY10" fmla="*/ 703384 h 2133600"/>
              <a:gd name="connsiteX11" fmla="*/ 667358 w 1376093"/>
              <a:gd name="connsiteY11" fmla="*/ 914400 h 2133600"/>
              <a:gd name="connsiteX12" fmla="*/ 46035 w 1376093"/>
              <a:gd name="connsiteY12" fmla="*/ 914400 h 2133600"/>
              <a:gd name="connsiteX13" fmla="*/ 69481 w 1376093"/>
              <a:gd name="connsiteY13" fmla="*/ 679938 h 2133600"/>
              <a:gd name="connsiteX14" fmla="*/ 257050 w 1376093"/>
              <a:gd name="connsiteY14" fmla="*/ 691661 h 2133600"/>
              <a:gd name="connsiteX15" fmla="*/ 221881 w 1376093"/>
              <a:gd name="connsiteY15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76093" h="2133600">
                <a:moveTo>
                  <a:pt x="1300404" y="2133600"/>
                </a:moveTo>
                <a:cubicBezTo>
                  <a:pt x="1363904" y="2007577"/>
                  <a:pt x="1427404" y="1881554"/>
                  <a:pt x="1312127" y="1828800"/>
                </a:cubicBezTo>
                <a:cubicBezTo>
                  <a:pt x="1196850" y="1776046"/>
                  <a:pt x="710343" y="1875692"/>
                  <a:pt x="608743" y="1817077"/>
                </a:cubicBezTo>
                <a:cubicBezTo>
                  <a:pt x="507143" y="1758462"/>
                  <a:pt x="624373" y="1535722"/>
                  <a:pt x="702527" y="1477107"/>
                </a:cubicBezTo>
                <a:cubicBezTo>
                  <a:pt x="780681" y="1418492"/>
                  <a:pt x="1011235" y="1500553"/>
                  <a:pt x="1077666" y="1465384"/>
                </a:cubicBezTo>
                <a:cubicBezTo>
                  <a:pt x="1144097" y="1430215"/>
                  <a:pt x="1062035" y="1295400"/>
                  <a:pt x="1101112" y="1266092"/>
                </a:cubicBezTo>
                <a:cubicBezTo>
                  <a:pt x="1140189" y="1236784"/>
                  <a:pt x="1280866" y="1320799"/>
                  <a:pt x="1312127" y="1289538"/>
                </a:cubicBezTo>
                <a:cubicBezTo>
                  <a:pt x="1343388" y="1258277"/>
                  <a:pt x="1323850" y="1115646"/>
                  <a:pt x="1288681" y="1078523"/>
                </a:cubicBezTo>
                <a:cubicBezTo>
                  <a:pt x="1253512" y="1041400"/>
                  <a:pt x="1138235" y="1123462"/>
                  <a:pt x="1101112" y="1066800"/>
                </a:cubicBezTo>
                <a:cubicBezTo>
                  <a:pt x="1063989" y="1010138"/>
                  <a:pt x="1140189" y="799122"/>
                  <a:pt x="1065943" y="738553"/>
                </a:cubicBezTo>
                <a:cubicBezTo>
                  <a:pt x="991697" y="677984"/>
                  <a:pt x="722066" y="674076"/>
                  <a:pt x="655635" y="703384"/>
                </a:cubicBezTo>
                <a:cubicBezTo>
                  <a:pt x="589204" y="732692"/>
                  <a:pt x="768958" y="879231"/>
                  <a:pt x="667358" y="914400"/>
                </a:cubicBezTo>
                <a:cubicBezTo>
                  <a:pt x="565758" y="949569"/>
                  <a:pt x="145681" y="953477"/>
                  <a:pt x="46035" y="914400"/>
                </a:cubicBezTo>
                <a:cubicBezTo>
                  <a:pt x="-53611" y="875323"/>
                  <a:pt x="34312" y="717061"/>
                  <a:pt x="69481" y="679938"/>
                </a:cubicBezTo>
                <a:cubicBezTo>
                  <a:pt x="104650" y="642815"/>
                  <a:pt x="231650" y="804984"/>
                  <a:pt x="257050" y="691661"/>
                </a:cubicBezTo>
                <a:cubicBezTo>
                  <a:pt x="282450" y="578338"/>
                  <a:pt x="252165" y="289169"/>
                  <a:pt x="221881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0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4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C25BD7-069B-4AAD-98CE-6FEE743DA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" b="20041"/>
          <a:stretch/>
        </p:blipFill>
        <p:spPr>
          <a:xfrm>
            <a:off x="8717347" y="4034973"/>
            <a:ext cx="3474653" cy="282302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9911D0D-AAD0-4198-ADD8-4BC5BA27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8"/>
          <a:stretch/>
        </p:blipFill>
        <p:spPr>
          <a:xfrm>
            <a:off x="140966" y="4649723"/>
            <a:ext cx="3333688" cy="238566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4228012" y="1633172"/>
            <a:ext cx="37359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  <a:prstDash val="sysDot"/>
                </a:ln>
                <a:solidFill>
                  <a:srgbClr val="FFC000"/>
                </a:solidFill>
                <a:effectLst/>
                <a:uLnTx/>
                <a:uFillTx/>
                <a:latin typeface="Kristen ITC" panose="03050502040202030202" pitchFamily="66" charset="0"/>
                <a:ea typeface="字魂107号-萌趣欢乐体" panose="00000500000000000000" pitchFamily="2" charset="-122"/>
                <a:cs typeface="+mn-ea"/>
                <a:sym typeface="+mn-lt"/>
              </a:rPr>
              <a:t>04</a:t>
            </a:r>
            <a:endParaRPr kumimoji="0" lang="en-US" altLang="zh-CN" sz="138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ot"/>
              </a:ln>
              <a:solidFill>
                <a:srgbClr val="FFC000"/>
              </a:solidFill>
              <a:effectLst/>
              <a:uLnTx/>
              <a:uFillTx/>
              <a:latin typeface="Kristen ITC" panose="03050502040202030202" pitchFamily="66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35EB75-F946-4E83-A818-608789F1851B}"/>
              </a:ext>
            </a:extLst>
          </p:cNvPr>
          <p:cNvSpPr txBox="1"/>
          <p:nvPr/>
        </p:nvSpPr>
        <p:spPr>
          <a:xfrm>
            <a:off x="2668390" y="2193236"/>
            <a:ext cx="7066238" cy="264687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VẬN</a:t>
            </a:r>
            <a:r>
              <a:rPr kumimoji="0" lang="en-US" altLang="zh-CN" sz="23900" b="1" i="0" u="none" strike="noStrike" kern="1200" cap="none" spc="0" normalizeH="0" noProof="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DỤNG</a:t>
            </a:r>
            <a:endParaRPr kumimoji="0" lang="zh-CN" altLang="en-US" sz="344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ash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enida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302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8" y="393143"/>
            <a:ext cx="11758761" cy="560907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628455" y="3531673"/>
            <a:ext cx="4357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c)  3     00 : 4 = 800 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28455" y="2823787"/>
            <a:ext cx="4464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b)          00 : 6 = 500 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3054" y="2039272"/>
            <a:ext cx="43813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a)       400 : 3 = 800 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1465" y="6530380"/>
            <a:ext cx="151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UTM Edwardian" panose="02040603050506020204" pitchFamily="18" charset="0"/>
              </a:rPr>
              <a:t>Hồng Linh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UTM Edwardian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5917" y="769004"/>
            <a:ext cx="11636602" cy="72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spc="-150" dirty="0" err="1" smtClean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Viết</a:t>
            </a:r>
            <a:r>
              <a:rPr lang="en-US" sz="5400" spc="-150" dirty="0" smtClean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5400" spc="-150" dirty="0" err="1" smtClean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chữ</a:t>
            </a:r>
            <a:r>
              <a:rPr lang="en-US" sz="5400" spc="-150" dirty="0" smtClean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5400" spc="-150" dirty="0" err="1" smtClean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số</a:t>
            </a:r>
            <a:r>
              <a:rPr lang="en-US" sz="5400" spc="-150" dirty="0" smtClean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5400" spc="-150" dirty="0" err="1" smtClean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thích</a:t>
            </a:r>
            <a:r>
              <a:rPr lang="en-US" sz="5400" spc="-150" dirty="0" smtClean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5400" spc="-150" dirty="0" err="1" smtClean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hợp</a:t>
            </a:r>
            <a:r>
              <a:rPr lang="en-US" sz="5400" spc="-150" dirty="0" smtClean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5400" spc="-150" dirty="0" err="1" smtClean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vào</a:t>
            </a:r>
            <a:r>
              <a:rPr lang="en-US" sz="5400" spc="-150" dirty="0" smtClean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ô </a:t>
            </a:r>
            <a:r>
              <a:rPr lang="en-US" sz="5400" spc="-150" dirty="0" err="1" smtClean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trống</a:t>
            </a:r>
            <a:endParaRPr lang="en-US" sz="5400" spc="-150" dirty="0">
              <a:ln>
                <a:solidFill>
                  <a:sysClr val="windowText" lastClr="000000"/>
                </a:solidFill>
              </a:ln>
              <a:solidFill>
                <a:srgbClr val="F2785B"/>
              </a:solidFill>
              <a:latin typeface="#9Slide07 IcielPony" panose="02000000000000000000" pitchFamily="2" charset="0"/>
              <a:cs typeface="#9Slide05 Pattaya" panose="00000500000000000000" pitchFamily="2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55077" y="2052496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11151" y="2850485"/>
            <a:ext cx="440741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259075" y="2851110"/>
            <a:ext cx="472560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30864" y="3591811"/>
            <a:ext cx="46762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355078" y="2047239"/>
            <a:ext cx="609600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788355" y="2849484"/>
            <a:ext cx="486331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59074" y="2843406"/>
            <a:ext cx="472560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730864" y="3587342"/>
            <a:ext cx="46762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1038" y="1537092"/>
            <a:ext cx="4824232" cy="4831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3576"/>
            <a:ext cx="12192000" cy="24844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369" y="2730150"/>
            <a:ext cx="1688738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9" y="459893"/>
            <a:ext cx="11758761" cy="56090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59923" y="527532"/>
            <a:ext cx="3059723" cy="1099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85147" y="333234"/>
            <a:ext cx="5207132" cy="2209027"/>
            <a:chOff x="3626886" y="1660456"/>
            <a:chExt cx="5207132" cy="220902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1C0BF9A-299F-4522-A16C-9B7BE019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3626886" y="1660456"/>
              <a:ext cx="5207132" cy="2209027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D31349A-E2E8-46A1-827C-ED6F5B75F0D3}"/>
                </a:ext>
              </a:extLst>
            </p:cNvPr>
            <p:cNvSpPr txBox="1"/>
            <p:nvPr/>
          </p:nvSpPr>
          <p:spPr>
            <a:xfrm>
              <a:off x="5210128" y="2382624"/>
              <a:ext cx="28458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Dặn</a:t>
              </a:r>
              <a:r>
                <a:rPr kumimoji="0" lang="en-US" altLang="zh-CN" sz="54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dò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4" name="Rectangle 31"/>
          <p:cNvSpPr>
            <a:spLocks noChangeArrowheads="1"/>
          </p:cNvSpPr>
          <p:nvPr/>
        </p:nvSpPr>
        <p:spPr bwMode="auto">
          <a:xfrm>
            <a:off x="4275287" y="2997729"/>
            <a:ext cx="2771023" cy="5334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Hoàn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thành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bài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tập</a:t>
            </a:r>
            <a:endParaRPr lang="en-US" sz="4000" dirty="0" smtClean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Chuẩn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bị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bài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sau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:</a:t>
            </a:r>
          </a:p>
        </p:txBody>
      </p:sp>
      <p:pic>
        <p:nvPicPr>
          <p:cNvPr id="48" name="图片 14">
            <a:extLst>
              <a:ext uri="{FF2B5EF4-FFF2-40B4-BE49-F238E27FC236}">
                <a16:creationId xmlns:a16="http://schemas.microsoft.com/office/drawing/2014/main" id="{AA6FE4F7-522E-496B-90BF-88066A32E3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9" b="16161"/>
          <a:stretch/>
        </p:blipFill>
        <p:spPr>
          <a:xfrm>
            <a:off x="7247050" y="3792781"/>
            <a:ext cx="5191760" cy="3065219"/>
          </a:xfrm>
          <a:prstGeom prst="rect">
            <a:avLst/>
          </a:prstGeom>
        </p:spPr>
      </p:pic>
      <p:pic>
        <p:nvPicPr>
          <p:cNvPr id="49" name="图片 15">
            <a:extLst>
              <a:ext uri="{FF2B5EF4-FFF2-40B4-BE49-F238E27FC236}">
                <a16:creationId xmlns:a16="http://schemas.microsoft.com/office/drawing/2014/main" id="{EAF76B8E-9FA8-4F8D-98D0-CF16D5405A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72" y="2746150"/>
            <a:ext cx="4631380" cy="399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3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EB126ECB-932A-44DB-9ACF-E8845C7A89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" b="38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4EA4A97-9380-4CFB-94CE-491C76F8A076}"/>
              </a:ext>
            </a:extLst>
          </p:cNvPr>
          <p:cNvSpPr txBox="1"/>
          <p:nvPr/>
        </p:nvSpPr>
        <p:spPr>
          <a:xfrm>
            <a:off x="4417060" y="3640119"/>
            <a:ext cx="2591494" cy="1464231"/>
          </a:xfrm>
          <a:prstGeom prst="flowChartAlternateProcess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Yêu</a:t>
            </a:r>
            <a:r>
              <a:rPr lang="en-US" altLang="zh-CN" sz="4000" dirty="0">
                <a:solidFill>
                  <a:schemeClr val="bg2">
                    <a:lumMod val="50000"/>
                  </a:schemeClr>
                </a:solidFill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cầu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cần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đạt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UTM Cookies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6BEA15B-986A-413B-A742-B07DA186D017}"/>
              </a:ext>
            </a:extLst>
          </p:cNvPr>
          <p:cNvGrpSpPr/>
          <p:nvPr/>
        </p:nvGrpSpPr>
        <p:grpSpPr>
          <a:xfrm>
            <a:off x="2974420" y="-475548"/>
            <a:ext cx="6419067" cy="3631384"/>
            <a:chOff x="814635" y="966915"/>
            <a:chExt cx="5281365" cy="169665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36A054C-4EA2-4946-BDAF-3B6C6D860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>
              <a:off x="814635" y="966915"/>
              <a:ext cx="5281365" cy="1696656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D3AE2A9-3D2E-4F9D-AFD5-63B98BA89820}"/>
                </a:ext>
              </a:extLst>
            </p:cNvPr>
            <p:cNvSpPr txBox="1"/>
            <p:nvPr/>
          </p:nvSpPr>
          <p:spPr>
            <a:xfrm>
              <a:off x="1458348" y="1379658"/>
              <a:ext cx="3825104" cy="790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01.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Năng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lực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đặc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thù</a:t>
              </a:r>
              <a:endPara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  <a:p>
              <a:pPr algn="just"/>
              <a:r>
                <a:rPr lang="nl-NL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Thực </a:t>
              </a:r>
              <a:r>
                <a:rPr lang="nl-NL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hiện được phép chia số có bốn chữ số cho số có một chữ s</a:t>
              </a:r>
              <a:r>
                <a:rPr lang="nl-NL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ố, vận </a:t>
              </a:r>
              <a:r>
                <a:rPr lang="nl-NL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dụng giải các bài toán thực tế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2728A2E-CFA4-445B-8095-7A06B772F462}"/>
              </a:ext>
            </a:extLst>
          </p:cNvPr>
          <p:cNvGrpSpPr/>
          <p:nvPr/>
        </p:nvGrpSpPr>
        <p:grpSpPr>
          <a:xfrm>
            <a:off x="-316000" y="1623310"/>
            <a:ext cx="5161588" cy="3822938"/>
            <a:chOff x="1782886" y="2742388"/>
            <a:chExt cx="5161588" cy="1696656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76DE27D-71AB-4DB1-99A7-852ABB7C0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27" t="59177" r="927" b="22194"/>
            <a:stretch/>
          </p:blipFill>
          <p:spPr>
            <a:xfrm>
              <a:off x="1782886" y="2742388"/>
              <a:ext cx="5161588" cy="1696656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484B547-3292-4DD5-B0E0-C13733D3035D}"/>
                </a:ext>
              </a:extLst>
            </p:cNvPr>
            <p:cNvSpPr txBox="1"/>
            <p:nvPr/>
          </p:nvSpPr>
          <p:spPr>
            <a:xfrm>
              <a:off x="2475657" y="3231650"/>
              <a:ext cx="3489285" cy="778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952B81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03. </a:t>
              </a:r>
              <a:r>
                <a:rPr kumimoji="0" lang="en-US" altLang="zh-CN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52B81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Phẩm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952B81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52B81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chất</a:t>
              </a:r>
              <a:endPara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952B81"/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  <a:p>
              <a:pPr lvl="0"/>
              <a:r>
                <a:rPr lang="nl-NL" sz="2400" dirty="0">
                  <a:latin typeface="Arial" panose="020B0604020202020204" pitchFamily="34" charset="0"/>
                  <a:cs typeface="Arial" panose="020B0604020202020204" pitchFamily="34" charset="0"/>
                </a:rPr>
                <a:t>Tích cực, tự giác học bài, trình bày bài sạch sẽ, khoa học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 panose="00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FADC430-F707-48A9-8D41-EBBB27A89DE6}"/>
              </a:ext>
            </a:extLst>
          </p:cNvPr>
          <p:cNvGrpSpPr/>
          <p:nvPr/>
        </p:nvGrpSpPr>
        <p:grpSpPr>
          <a:xfrm>
            <a:off x="6879210" y="2217693"/>
            <a:ext cx="5771854" cy="3631126"/>
            <a:chOff x="6174154" y="2649601"/>
            <a:chExt cx="4242361" cy="3631126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E0F4D2F3-E8A2-4201-9567-5EE9FD3D1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86" b="4385"/>
            <a:stretch/>
          </p:blipFill>
          <p:spPr>
            <a:xfrm>
              <a:off x="6174154" y="2649601"/>
              <a:ext cx="4242361" cy="3631126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E8A71FC-B7A7-4D3B-B02B-2677E1E208B5}"/>
                </a:ext>
              </a:extLst>
            </p:cNvPr>
            <p:cNvSpPr txBox="1"/>
            <p:nvPr/>
          </p:nvSpPr>
          <p:spPr>
            <a:xfrm>
              <a:off x="6836583" y="3696041"/>
              <a:ext cx="2941718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02. </a:t>
              </a:r>
              <a:r>
                <a:rPr lang="en-US" altLang="zh-CN" sz="2400" dirty="0" err="1" smtClean="0">
                  <a:solidFill>
                    <a:schemeClr val="accent6">
                      <a:lumMod val="75000"/>
                    </a:schemeClr>
                  </a:solidFill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Năng</a:t>
              </a:r>
              <a:r>
                <a:rPr lang="en-US" altLang="zh-CN" sz="2400" dirty="0" smtClean="0">
                  <a:solidFill>
                    <a:schemeClr val="accent6">
                      <a:lumMod val="75000"/>
                    </a:schemeClr>
                  </a:solidFill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 smtClean="0">
                  <a:solidFill>
                    <a:schemeClr val="accent6">
                      <a:lumMod val="75000"/>
                    </a:schemeClr>
                  </a:solidFill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lực</a:t>
              </a:r>
              <a:r>
                <a:rPr lang="en-US" altLang="zh-CN" sz="2400" dirty="0" smtClean="0">
                  <a:solidFill>
                    <a:schemeClr val="accent6">
                      <a:lumMod val="75000"/>
                    </a:schemeClr>
                  </a:solidFill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 smtClean="0">
                  <a:solidFill>
                    <a:schemeClr val="accent6">
                      <a:lumMod val="75000"/>
                    </a:schemeClr>
                  </a:solidFill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chung</a:t>
              </a:r>
              <a:endParaRPr lang="en-US" altLang="zh-CN" sz="3200" dirty="0" smtClean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  <a:p>
              <a:pPr lvl="0"/>
              <a:r>
                <a:rPr lang="nl-NL" sz="2400" dirty="0">
                  <a:latin typeface="Arial" panose="020B0604020202020204" pitchFamily="34" charset="0"/>
                  <a:cs typeface="Arial" panose="020B0604020202020204" pitchFamily="34" charset="0"/>
                </a:rPr>
                <a:t>Năng lực tự học, NL giải quyết vấn đề và sáng tạo, NL tư duy - lập luận logic.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 panose="00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7"/>
          <a:srcRect l="13204" r="9411"/>
          <a:stretch/>
        </p:blipFill>
        <p:spPr>
          <a:xfrm>
            <a:off x="1144981" y="4600346"/>
            <a:ext cx="1636452" cy="2114700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288665" y="1540206"/>
            <a:ext cx="2335153" cy="2335153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936569" y="4399462"/>
            <a:ext cx="2589508" cy="25895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71465" y="6530380"/>
            <a:ext cx="151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UTM Edwardian" panose="02040603050506020204" pitchFamily="18" charset="0"/>
              </a:rPr>
              <a:t>Hồng Linh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UTM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0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C25BD7-069B-4AAD-98CE-6FEE743DA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" b="20041"/>
          <a:stretch/>
        </p:blipFill>
        <p:spPr>
          <a:xfrm>
            <a:off x="8717347" y="4034973"/>
            <a:ext cx="3474653" cy="282302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9911D0D-AAD0-4198-ADD8-4BC5BA27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8"/>
          <a:stretch/>
        </p:blipFill>
        <p:spPr>
          <a:xfrm>
            <a:off x="140966" y="4649723"/>
            <a:ext cx="3333688" cy="238566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4272798" y="1750402"/>
            <a:ext cx="37359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  <a:prstDash val="sysDot"/>
                </a:ln>
                <a:solidFill>
                  <a:srgbClr val="FFC000"/>
                </a:solidFill>
                <a:effectLst/>
                <a:uLnTx/>
                <a:uFillTx/>
                <a:latin typeface="Kristen ITC" panose="03050502040202030202" pitchFamily="66" charset="0"/>
                <a:ea typeface="字魂107号-萌趣欢乐体" panose="00000500000000000000" pitchFamily="2" charset="-122"/>
                <a:cs typeface="+mn-ea"/>
                <a:sym typeface="+mn-lt"/>
              </a:rPr>
              <a:t>01</a:t>
            </a:r>
            <a:endParaRPr kumimoji="0" lang="en-US" altLang="zh-CN" sz="138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ot"/>
              </a:ln>
              <a:solidFill>
                <a:srgbClr val="FFC000"/>
              </a:solidFill>
              <a:effectLst/>
              <a:uLnTx/>
              <a:uFillTx/>
              <a:latin typeface="Kristen ITC" panose="03050502040202030202" pitchFamily="66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35EB75-F946-4E83-A818-608789F1851B}"/>
              </a:ext>
            </a:extLst>
          </p:cNvPr>
          <p:cNvSpPr txBox="1"/>
          <p:nvPr/>
        </p:nvSpPr>
        <p:spPr>
          <a:xfrm>
            <a:off x="2562882" y="1926716"/>
            <a:ext cx="7066238" cy="264687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Khởi</a:t>
            </a:r>
            <a:r>
              <a:rPr kumimoji="0" lang="en-US" altLang="zh-CN" sz="23900" b="1" i="0" u="none" strike="noStrike" kern="1200" cap="none" spc="0" normalizeH="0" noProof="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23900" b="1" i="0" u="none" strike="noStrike" kern="1200" cap="none" spc="0" normalizeH="0" noProof="0" dirty="0" err="1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độn</a:t>
            </a:r>
            <a:r>
              <a:rPr kumimoji="0" lang="en-US" altLang="zh-CN" sz="28700" b="1" i="0" u="none" strike="noStrike" kern="1200" cap="none" spc="0" normalizeH="0" noProof="0" dirty="0" err="1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g</a:t>
            </a:r>
            <a:endParaRPr kumimoji="0" lang="zh-CN" altLang="en-US" sz="344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ash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enida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497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id="{69911D0D-AAD0-4198-ADD8-4BC5BA2776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8"/>
          <a:stretch/>
        </p:blipFill>
        <p:spPr>
          <a:xfrm>
            <a:off x="140966" y="4649723"/>
            <a:ext cx="3333688" cy="2385669"/>
          </a:xfrm>
          <a:prstGeom prst="rect">
            <a:avLst/>
          </a:prstGeom>
        </p:spPr>
      </p:pic>
      <p:sp>
        <p:nvSpPr>
          <p:cNvPr id="6" name="TextBox 16"/>
          <p:cNvSpPr txBox="1"/>
          <p:nvPr/>
        </p:nvSpPr>
        <p:spPr>
          <a:xfrm>
            <a:off x="510843" y="1501803"/>
            <a:ext cx="888650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7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7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7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16"/>
          <p:cNvSpPr txBox="1"/>
          <p:nvPr/>
        </p:nvSpPr>
        <p:spPr>
          <a:xfrm>
            <a:off x="1078070" y="2625674"/>
            <a:ext cx="634163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marR="0" lvl="0" indent="-914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5 350 : 5</a:t>
            </a:r>
            <a:endParaRPr kumimoji="0" lang="en-US" sz="6600" b="1" i="0" u="none" strike="noStrike" kern="1200" cap="none" spc="0" normalizeH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marR="0" lvl="0" indent="-914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8 064 : 6</a:t>
            </a:r>
            <a:endParaRPr lang="en-US" sz="66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529A71D7-046F-491A-92DC-3B1BBCA345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42" y="1451048"/>
            <a:ext cx="6096012" cy="60960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01478" y="4172482"/>
            <a:ext cx="4500529" cy="15938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Làm</a:t>
            </a:r>
            <a:r>
              <a:rPr lang="en-US" sz="72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72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vào</a:t>
            </a:r>
            <a:r>
              <a:rPr lang="en-US" sz="72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72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bảng</a:t>
            </a:r>
            <a:r>
              <a:rPr lang="en-US" sz="72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con</a:t>
            </a:r>
            <a:endParaRPr lang="en-US" sz="72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#9Slide07 IcielPony" panose="02000000000000000000" pitchFamily="2" charset="0"/>
              <a:cs typeface="#9Slide05 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6032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C25BD7-069B-4AAD-98CE-6FEE743DA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" b="20041"/>
          <a:stretch/>
        </p:blipFill>
        <p:spPr>
          <a:xfrm>
            <a:off x="8717347" y="4034973"/>
            <a:ext cx="3474653" cy="282302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9911D0D-AAD0-4198-ADD8-4BC5BA27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8"/>
          <a:stretch/>
        </p:blipFill>
        <p:spPr>
          <a:xfrm>
            <a:off x="140966" y="4649723"/>
            <a:ext cx="3333688" cy="238566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4272798" y="1750402"/>
            <a:ext cx="37359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  <a:prstDash val="sysDot"/>
                </a:ln>
                <a:solidFill>
                  <a:srgbClr val="FFC000"/>
                </a:solidFill>
                <a:effectLst/>
                <a:uLnTx/>
                <a:uFillTx/>
                <a:latin typeface="Kristen ITC" panose="03050502040202030202" pitchFamily="66" charset="0"/>
                <a:ea typeface="字魂107号-萌趣欢乐体" panose="00000500000000000000" pitchFamily="2" charset="-122"/>
                <a:cs typeface="+mn-ea"/>
                <a:sym typeface="+mn-lt"/>
              </a:rPr>
              <a:t>02</a:t>
            </a:r>
            <a:endParaRPr kumimoji="0" lang="en-US" altLang="zh-CN" sz="138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ot"/>
              </a:ln>
              <a:solidFill>
                <a:srgbClr val="FFC000"/>
              </a:solidFill>
              <a:effectLst/>
              <a:uLnTx/>
              <a:uFillTx/>
              <a:latin typeface="Kristen ITC" panose="03050502040202030202" pitchFamily="66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35EB75-F946-4E83-A818-608789F1851B}"/>
              </a:ext>
            </a:extLst>
          </p:cNvPr>
          <p:cNvSpPr txBox="1"/>
          <p:nvPr/>
        </p:nvSpPr>
        <p:spPr>
          <a:xfrm>
            <a:off x="2450914" y="2076006"/>
            <a:ext cx="7066238" cy="264687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Khám</a:t>
            </a:r>
            <a:r>
              <a:rPr kumimoji="0" lang="en-US" altLang="zh-CN" sz="23900" b="1" i="0" u="none" strike="noStrike" kern="1200" cap="none" spc="0" normalizeH="0" noProof="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23900" b="1" i="0" u="none" strike="noStrike" kern="1200" cap="none" spc="0" normalizeH="0" noProof="0" dirty="0" err="1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phá</a:t>
            </a:r>
            <a:endParaRPr kumimoji="0" lang="zh-CN" altLang="en-US" sz="344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ash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enida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700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3850" y="200250"/>
            <a:ext cx="11382375" cy="6400800"/>
          </a:xfrm>
          <a:prstGeom prst="roundRect">
            <a:avLst>
              <a:gd name="adj" fmla="val 6697"/>
            </a:avLst>
          </a:prstGeom>
          <a:solidFill>
            <a:schemeClr val="bg1"/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709009" y="493589"/>
            <a:ext cx="10576385" cy="2062103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9 365 con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thúng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thúng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en-US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en-US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573264" y="3400650"/>
            <a:ext cx="3227406" cy="707886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9 365 : 3 = ?</a:t>
            </a:r>
            <a:endParaRPr lang="en-US" alt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682" r="3279" b="6541"/>
          <a:stretch/>
        </p:blipFill>
        <p:spPr>
          <a:xfrm>
            <a:off x="6181726" y="3601616"/>
            <a:ext cx="5410200" cy="2771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786" r="957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2222" y="2934756"/>
            <a:ext cx="3777952" cy="352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1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323850" y="200250"/>
            <a:ext cx="11382375" cy="6400800"/>
          </a:xfrm>
          <a:prstGeom prst="roundRect">
            <a:avLst>
              <a:gd name="adj" fmla="val 6697"/>
            </a:avLst>
          </a:prstGeom>
          <a:solidFill>
            <a:schemeClr val="bg1"/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859845" y="825046"/>
            <a:ext cx="3713825" cy="707886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9 365 : 3 = ?</a:t>
            </a:r>
            <a:endParaRPr lang="en-US" alt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32393" y="1851949"/>
            <a:ext cx="2840619" cy="1319514"/>
            <a:chOff x="1132393" y="1851949"/>
            <a:chExt cx="2840619" cy="1319514"/>
          </a:xfrm>
        </p:grpSpPr>
        <p:sp>
          <p:nvSpPr>
            <p:cNvPr id="2" name="TextBox 1"/>
            <p:cNvSpPr txBox="1"/>
            <p:nvPr/>
          </p:nvSpPr>
          <p:spPr>
            <a:xfrm>
              <a:off x="1132393" y="1851949"/>
              <a:ext cx="1431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9 365</a:t>
              </a:r>
              <a:endParaRPr lang="en-US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44857" y="1851949"/>
              <a:ext cx="4683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650603" y="1851949"/>
              <a:ext cx="0" cy="131951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3313255" y="1842203"/>
              <a:ext cx="0" cy="131951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5510799" y="948157"/>
            <a:ext cx="4754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chia 3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16758" y="2525110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10799" y="1532932"/>
            <a:ext cx="6101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9; 9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9499" y="2525110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10799" y="2117707"/>
            <a:ext cx="580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3; 3 chia 3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96" y="2525110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0799" y="2702482"/>
            <a:ext cx="6006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3; 3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17722" y="2536685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10623" y="3163867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10799" y="3287257"/>
            <a:ext cx="580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6; 6 chia 3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74116" y="3159888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75992" y="2536833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10799" y="3872032"/>
            <a:ext cx="6006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6; 6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8348" y="3759941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10799" y="4456807"/>
            <a:ext cx="580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5; 5 chia 3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25839" y="3759941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45032" y="2536833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10799" y="5041582"/>
            <a:ext cx="6006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3; 5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25839" y="4329938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 22"/>
          <p:cNvSpPr>
            <a:spLocks noChangeArrowheads="1"/>
          </p:cNvSpPr>
          <p:nvPr/>
        </p:nvSpPr>
        <p:spPr bwMode="auto">
          <a:xfrm>
            <a:off x="536743" y="5379303"/>
            <a:ext cx="4763598" cy="584775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9 365 : 3 = 3 121 (</a:t>
            </a:r>
            <a:r>
              <a:rPr lang="en-US" altLang="en-US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lang="en-US" alt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lang="en-US" altLang="en-US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67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9" grpId="0"/>
      <p:bldP spid="30" grpId="0"/>
      <p:bldP spid="31" grpId="0"/>
      <p:bldP spid="32" grpId="0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23850" y="247875"/>
            <a:ext cx="11382375" cy="6400800"/>
          </a:xfrm>
          <a:prstGeom prst="roundRect">
            <a:avLst>
              <a:gd name="adj" fmla="val 6697"/>
            </a:avLst>
          </a:prstGeom>
          <a:solidFill>
            <a:schemeClr val="bg1"/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1060238" y="720805"/>
            <a:ext cx="4249835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2 249 : 4= ?</a:t>
            </a:r>
            <a:endParaRPr lang="en-US" alt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32393" y="1851949"/>
            <a:ext cx="2840619" cy="1319514"/>
            <a:chOff x="1132393" y="1851949"/>
            <a:chExt cx="2840619" cy="1319514"/>
          </a:xfrm>
        </p:grpSpPr>
        <p:sp>
          <p:nvSpPr>
            <p:cNvPr id="2" name="TextBox 1"/>
            <p:cNvSpPr txBox="1"/>
            <p:nvPr/>
          </p:nvSpPr>
          <p:spPr>
            <a:xfrm>
              <a:off x="1132393" y="1851949"/>
              <a:ext cx="1431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2 249</a:t>
              </a:r>
              <a:endParaRPr lang="en-US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44857" y="1851949"/>
              <a:ext cx="4683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lang="en-US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650603" y="1851949"/>
              <a:ext cx="0" cy="131951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3313255" y="1842203"/>
              <a:ext cx="0" cy="131951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817425" y="1559561"/>
            <a:ext cx="499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 chia 4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16758" y="2515585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17425" y="2144336"/>
            <a:ext cx="6716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20, 22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91494" y="2536685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17425" y="2729111"/>
            <a:ext cx="5979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4; 24 chia 4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17425" y="3313886"/>
            <a:ext cx="6716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24, 24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24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13694" y="2511706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61058" y="2525110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17425" y="3898661"/>
            <a:ext cx="5735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0; 9 chia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09193" y="2525111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17425" y="4483436"/>
            <a:ext cx="5985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8, 9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70489" y="3184865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58303" y="3184865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58302" y="3923251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3247893" y="5441691"/>
            <a:ext cx="5407304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2 249 : 4 = 562 (</a:t>
            </a:r>
            <a:r>
              <a:rPr lang="en-US" altLang="en-US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lang="en-US" alt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  <a:endParaRPr lang="en-US" altLang="en-US" sz="4000" b="1" dirty="0">
              <a:solidFill>
                <a:schemeClr val="accent6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23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3" grpId="0"/>
      <p:bldP spid="24" grpId="0"/>
      <p:bldP spid="25" grpId="0"/>
      <p:bldP spid="29" grpId="0"/>
      <p:bldP spid="32" grpId="0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C25BD7-069B-4AAD-98CE-6FEE743DA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" b="20041"/>
          <a:stretch/>
        </p:blipFill>
        <p:spPr>
          <a:xfrm>
            <a:off x="8717347" y="4034973"/>
            <a:ext cx="3474653" cy="282302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9911D0D-AAD0-4198-ADD8-4BC5BA27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8"/>
          <a:stretch/>
        </p:blipFill>
        <p:spPr>
          <a:xfrm>
            <a:off x="140966" y="4649723"/>
            <a:ext cx="3333688" cy="238566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4258919" y="1731352"/>
            <a:ext cx="37359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  <a:prstDash val="sysDot"/>
                </a:ln>
                <a:solidFill>
                  <a:srgbClr val="FFC000"/>
                </a:solidFill>
                <a:effectLst/>
                <a:uLnTx/>
                <a:uFillTx/>
                <a:latin typeface="Kristen ITC" panose="03050502040202030202" pitchFamily="66" charset="0"/>
                <a:ea typeface="字魂107号-萌趣欢乐体" panose="00000500000000000000" pitchFamily="2" charset="-122"/>
                <a:cs typeface="+mn-ea"/>
                <a:sym typeface="+mn-lt"/>
              </a:rPr>
              <a:t>03</a:t>
            </a:r>
            <a:endParaRPr kumimoji="0" lang="en-US" altLang="zh-CN" sz="138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ot"/>
              </a:ln>
              <a:solidFill>
                <a:srgbClr val="FFC000"/>
              </a:solidFill>
              <a:effectLst/>
              <a:uLnTx/>
              <a:uFillTx/>
              <a:latin typeface="Kristen ITC" panose="03050502040202030202" pitchFamily="66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35EB75-F946-4E83-A818-608789F1851B}"/>
              </a:ext>
            </a:extLst>
          </p:cNvPr>
          <p:cNvSpPr txBox="1"/>
          <p:nvPr/>
        </p:nvSpPr>
        <p:spPr>
          <a:xfrm>
            <a:off x="2717614" y="2114106"/>
            <a:ext cx="7066238" cy="264687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Hoạt</a:t>
            </a:r>
            <a:r>
              <a:rPr kumimoji="0" lang="en-US" altLang="zh-CN" sz="239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239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động</a:t>
            </a:r>
            <a:endParaRPr kumimoji="0" lang="zh-CN" altLang="en-US" sz="344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ash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enida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30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1048851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5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D45"/>
      </a:accent1>
      <a:accent2>
        <a:srgbClr val="FF6D45"/>
      </a:accent2>
      <a:accent3>
        <a:srgbClr val="FF6D45"/>
      </a:accent3>
      <a:accent4>
        <a:srgbClr val="FF6D4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671</Words>
  <Application>Microsoft Office PowerPoint</Application>
  <PresentationFormat>Widescreen</PresentationFormat>
  <Paragraphs>154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#9Slide05 Pattaya</vt:lpstr>
      <vt:lpstr>等线 Light</vt:lpstr>
      <vt:lpstr>UTM Avenida</vt:lpstr>
      <vt:lpstr>UTM Cookies</vt:lpstr>
      <vt:lpstr>宋体</vt:lpstr>
      <vt:lpstr>SVN-Newton</vt:lpstr>
      <vt:lpstr>UTM Edwardian</vt:lpstr>
      <vt:lpstr>#9Slide07 IcielPony</vt:lpstr>
      <vt:lpstr>#9Slide07 HoneyCream</vt:lpstr>
      <vt:lpstr>#9Slide03 SFU Grenoble</vt:lpstr>
      <vt:lpstr>UTM Tam Le</vt:lpstr>
      <vt:lpstr>字魂107号-萌趣欢乐体</vt:lpstr>
      <vt:lpstr>Times New Roman</vt:lpstr>
      <vt:lpstr>#9Slide07 Altus</vt:lpstr>
      <vt:lpstr>Calibri</vt:lpstr>
      <vt:lpstr>等线</vt:lpstr>
      <vt:lpstr>Arial</vt:lpstr>
      <vt:lpstr>Kristen ITC</vt:lpstr>
      <vt:lpstr>Cambria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user</cp:lastModifiedBy>
  <cp:revision>48</cp:revision>
  <dcterms:created xsi:type="dcterms:W3CDTF">2021-12-28T11:29:10Z</dcterms:created>
  <dcterms:modified xsi:type="dcterms:W3CDTF">2024-03-10T11:22:33Z</dcterms:modified>
</cp:coreProperties>
</file>