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1"/>
  </p:notesMasterIdLst>
  <p:sldIdLst>
    <p:sldId id="257" r:id="rId3"/>
    <p:sldId id="262" r:id="rId4"/>
    <p:sldId id="260" r:id="rId5"/>
    <p:sldId id="272" r:id="rId6"/>
    <p:sldId id="273" r:id="rId7"/>
    <p:sldId id="274" r:id="rId8"/>
    <p:sldId id="275" r:id="rId9"/>
    <p:sldId id="276" r:id="rId10"/>
    <p:sldId id="278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1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#9Slide05 Aphrodite Pro" panose="020B0604020202020204" charset="0"/>
      <p:regular r:id="rId24"/>
    </p:embeddedFont>
    <p:embeddedFont>
      <p:font typeface="#9Slide05 SVNHollycakes" panose="020B0604020202020204" charset="0"/>
      <p:regular r:id="rId25"/>
    </p:embeddedFont>
    <p:embeddedFont>
      <p:font typeface="#9Slide07 HoneyCream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8E52"/>
    <a:srgbClr val="CC66FF"/>
    <a:srgbClr val="00CC00"/>
    <a:srgbClr val="CCFF66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3818" autoAdjust="0"/>
  </p:normalViewPr>
  <p:slideViewPr>
    <p:cSldViewPr snapToGrid="0">
      <p:cViewPr varScale="1">
        <p:scale>
          <a:sx n="72" d="100"/>
          <a:sy n="72" d="100"/>
        </p:scale>
        <p:origin x="10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994D9-83F0-4738-8864-632F419BAA00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552B-66B8-47F1-9753-00E98CBB2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09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0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err="1"/>
              <a:t>hỏi</a:t>
            </a:r>
            <a:r>
              <a:rPr lang="en-GB" baseline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02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40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514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164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5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7304" y="-235134"/>
            <a:ext cx="12249304" cy="7211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186245" y="-194947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482092" y="781758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2913963" y="9124747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300973" y="9488688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186247" y="171681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174569" y="605999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428118" y="-18269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6244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373" y="6118398"/>
            <a:ext cx="641706" cy="6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47.png"/><Relationship Id="rId4" Type="http://schemas.openxmlformats.org/officeDocument/2006/relationships/image" Target="../media/image24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10" Type="http://schemas.openxmlformats.org/officeDocument/2006/relationships/image" Target="../media/image5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9.xml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slide" Target="slide6.xml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openxmlformats.org/officeDocument/2006/relationships/slide" Target="slide8.xml"/><Relationship Id="rId4" Type="http://schemas.openxmlformats.org/officeDocument/2006/relationships/slide" Target="slide5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9.png"/><Relationship Id="rId3" Type="http://schemas.openxmlformats.org/officeDocument/2006/relationships/image" Target="../media/image34.jpg"/><Relationship Id="rId7" Type="http://schemas.openxmlformats.org/officeDocument/2006/relationships/image" Target="../media/image38.sv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png"/><Relationship Id="rId3" Type="http://schemas.openxmlformats.org/officeDocument/2006/relationships/image" Target="../media/image34.jpg"/><Relationship Id="rId7" Type="http://schemas.openxmlformats.org/officeDocument/2006/relationships/image" Target="../media/image38.sv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1.png"/><Relationship Id="rId3" Type="http://schemas.openxmlformats.org/officeDocument/2006/relationships/image" Target="../media/image34.jpg"/><Relationship Id="rId7" Type="http://schemas.openxmlformats.org/officeDocument/2006/relationships/image" Target="../media/image38.sv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498313" y="1278643"/>
            <a:ext cx="4525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>
                <a:solidFill>
                  <a:srgbClr val="6F69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 2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6F69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sadora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125" y="-133694"/>
            <a:ext cx="1523956" cy="150886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396972" y="956184"/>
            <a:ext cx="2816244" cy="1105510"/>
            <a:chOff x="-861685" y="1091821"/>
            <a:chExt cx="2816244" cy="1105510"/>
          </a:xfrm>
        </p:grpSpPr>
        <p:sp>
          <p:nvSpPr>
            <p:cNvPr id="22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Toán 4</a:t>
              </a:r>
            </a:p>
          </p:txBody>
        </p:sp>
        <p:sp>
          <p:nvSpPr>
            <p:cNvPr id="2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61685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Toán 4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2472" y="2101772"/>
            <a:ext cx="8807942" cy="196228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716942" y="4210997"/>
            <a:ext cx="23095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/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lang="en-US" sz="4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#9Slide05 SVNHollycakes" panose="02000000000000000000" pitchFamily="2" charset="0"/>
              </a:rPr>
              <a:t>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40000"/>
                  <a:lumOff val="60000"/>
                </a:schemeClr>
              </a:solidFill>
              <a:effectLst/>
              <a:uLnTx/>
              <a:uFillTx/>
              <a:latin typeface="#9Slide05 SVNHollycakes" panose="02000000000000000000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015471" y="-82382"/>
            <a:ext cx="1326654" cy="1406243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10454154" y="973094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75745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3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5" name="图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6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7" name="图片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8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9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0" name="图片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sp>
        <p:nvSpPr>
          <p:cNvPr id="11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325148" y="2597916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LUYỆN TẬP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0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63735" y="189014"/>
            <a:ext cx="10580914" cy="1437096"/>
            <a:chOff x="2752641" y="3846647"/>
            <a:chExt cx="10005372" cy="1437096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1: Những phép tính nào dưới đây có cùng kết quả.</a:t>
              </a:r>
              <a:endPara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6" y="49393"/>
            <a:ext cx="1474500" cy="19002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809002" y="1927438"/>
            <a:ext cx="3126671" cy="2023181"/>
            <a:chOff x="513996" y="1949645"/>
            <a:chExt cx="3126671" cy="2023181"/>
          </a:xfrm>
        </p:grpSpPr>
        <p:grpSp>
          <p:nvGrpSpPr>
            <p:cNvPr id="7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8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9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80 000 :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423730" y="1949645"/>
            <a:ext cx="3126671" cy="2023181"/>
            <a:chOff x="513996" y="1949645"/>
            <a:chExt cx="3126671" cy="2023181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1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6 000 x 4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71196" y="4296359"/>
            <a:ext cx="3126671" cy="2023181"/>
            <a:chOff x="513996" y="1949645"/>
            <a:chExt cx="3126671" cy="2023181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5 000 x 8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851890" y="4296359"/>
            <a:ext cx="3126671" cy="2023181"/>
            <a:chOff x="513996" y="1949645"/>
            <a:chExt cx="3126671" cy="2023181"/>
          </a:xfrm>
        </p:grpSpPr>
        <p:grpSp>
          <p:nvGrpSpPr>
            <p:cNvPr id="2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25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6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90 000 : 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591196" y="4085642"/>
            <a:ext cx="3126671" cy="2023181"/>
            <a:chOff x="513996" y="1949645"/>
            <a:chExt cx="3126671" cy="2023181"/>
          </a:xfrm>
        </p:grpSpPr>
        <p:grpSp>
          <p:nvGrpSpPr>
            <p:cNvPr id="28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513996" y="1949645"/>
              <a:ext cx="3126671" cy="2023181"/>
              <a:chOff x="8726219" y="-661205"/>
              <a:chExt cx="2154936" cy="1322409"/>
            </a:xfrm>
          </p:grpSpPr>
          <p:sp>
            <p:nvSpPr>
              <p:cNvPr id="30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1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696003" y="2724172"/>
              <a:ext cx="28985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latin typeface="UTM Avo" panose="02040603050506020204" pitchFamily="18" charset="0"/>
                </a:rPr>
                <a:t>20 000 x 2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215644" y="335924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55910" y="3439173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24 000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389107" y="5705956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06652" y="5849182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30 000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147412" y="5650958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(</a:t>
            </a:r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40 000</a:t>
            </a:r>
            <a:r>
              <a:rPr lang="en-US" sz="4000">
                <a:solidFill>
                  <a:srgbClr val="FF0000"/>
                </a:solidFill>
                <a:latin typeface="UTM Avo" panose="02040603050506020204" pitchFamily="18" charset="0"/>
              </a:rPr>
              <a:t>)</a:t>
            </a:r>
            <a:endParaRPr lang="en-US" sz="4000" b="1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91009" y="2683371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80 000 : 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53203" y="5070886"/>
            <a:ext cx="2915523" cy="707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5 000 x 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773203" y="4860167"/>
            <a:ext cx="2898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CC00"/>
                </a:solidFill>
                <a:latin typeface="UTM Avo" panose="02040603050506020204" pitchFamily="18" charset="0"/>
              </a:rPr>
              <a:t>20 000 x 2</a:t>
            </a:r>
          </a:p>
        </p:txBody>
      </p:sp>
    </p:spTree>
    <p:extLst>
      <p:ext uri="{BB962C8B-B14F-4D97-AF65-F5344CB8AC3E}">
        <p14:creationId xmlns:p14="http://schemas.microsoft.com/office/powerpoint/2010/main" val="129867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94964" y="0"/>
            <a:ext cx="1474500" cy="1900252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309"/>
            <a:ext cx="10172183" cy="1235079"/>
            <a:chOff x="2752641" y="3846647"/>
            <a:chExt cx="10005372" cy="1437096"/>
          </a:xfrm>
          <a:solidFill>
            <a:srgbClr val="6F69AC"/>
          </a:solidFill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FD6F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466859" y="4024511"/>
              <a:ext cx="86094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 2. Đặt tính rồi tính</a:t>
              </a:r>
              <a:endParaRPr lang="vi-VN" altLang="zh-CN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33" y="-142278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02" y="1935567"/>
            <a:ext cx="2641829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5 071 x 9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8" y="1963987"/>
            <a:ext cx="2998805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17 218 x 4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197" y="1963987"/>
            <a:ext cx="2830088" cy="783193"/>
          </a:xfrm>
          <a:prstGeom prst="roundRect">
            <a:avLst/>
          </a:prstGeom>
          <a:solidFill>
            <a:srgbClr val="CCFF66"/>
          </a:solidFill>
          <a:ln w="28575">
            <a:solidFill>
              <a:srgbClr val="00CC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56 472 : 8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11" name="Text Box 11">
            <a:extLst>
              <a:ext uri="{FF2B5EF4-FFF2-40B4-BE49-F238E27FC236}">
                <a16:creationId xmlns:a16="http://schemas.microsoft.com/office/drawing/2014/main" id="{62935B99-DE9D-4FE3-B88D-7D70B73B0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6419" y="1976615"/>
            <a:ext cx="2830088" cy="783193"/>
          </a:xfrm>
          <a:prstGeom prst="roundRect">
            <a:avLst/>
          </a:prstGeom>
          <a:solidFill>
            <a:srgbClr val="CC66FF"/>
          </a:solidFill>
          <a:ln w="28575">
            <a:solidFill>
              <a:srgbClr val="7030A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91 503 : 7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7988" y="3139993"/>
            <a:ext cx="2925277" cy="2512905"/>
            <a:chOff x="240942" y="3228939"/>
            <a:chExt cx="2934459" cy="2585323"/>
          </a:xfrm>
        </p:grpSpPr>
        <p:grpSp>
          <p:nvGrpSpPr>
            <p:cNvPr id="22" name="Group 21"/>
            <p:cNvGrpSpPr/>
            <p:nvPr/>
          </p:nvGrpSpPr>
          <p:grpSpPr>
            <a:xfrm>
              <a:off x="240942" y="3228939"/>
              <a:ext cx="2934459" cy="2585323"/>
              <a:chOff x="710650" y="2879315"/>
              <a:chExt cx="2934459" cy="2585323"/>
            </a:xfrm>
          </p:grpSpPr>
          <p:sp>
            <p:nvSpPr>
              <p:cNvPr id="23" name="Text Box 1"/>
              <p:cNvSpPr txBox="1"/>
              <p:nvPr/>
            </p:nvSpPr>
            <p:spPr>
              <a:xfrm>
                <a:off x="869908" y="2879315"/>
                <a:ext cx="2775201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5 071</a:t>
                </a:r>
                <a:endParaRPr lang="en-US" altLang="vi-VN" sz="5400" b="1" dirty="0">
                  <a:solidFill>
                    <a:srgbClr val="0070C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9 </a:t>
                </a:r>
              </a:p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45 639</a:t>
                </a:r>
                <a:r>
                  <a:rPr lang="vi-VN" altLang="en-US" sz="2800" b="1">
                    <a:solidFill>
                      <a:srgbClr val="0070C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24" name="Minus 23"/>
              <p:cNvSpPr/>
              <p:nvPr/>
            </p:nvSpPr>
            <p:spPr>
              <a:xfrm>
                <a:off x="710650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440794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98499" y="3139993"/>
            <a:ext cx="2766517" cy="2585323"/>
            <a:chOff x="400200" y="3228939"/>
            <a:chExt cx="2775201" cy="2659828"/>
          </a:xfrm>
        </p:grpSpPr>
        <p:grpSp>
          <p:nvGrpSpPr>
            <p:cNvPr id="28" name="Group 27"/>
            <p:cNvGrpSpPr/>
            <p:nvPr/>
          </p:nvGrpSpPr>
          <p:grpSpPr>
            <a:xfrm>
              <a:off x="400200" y="3228939"/>
              <a:ext cx="2775201" cy="2659828"/>
              <a:chOff x="869908" y="2879315"/>
              <a:chExt cx="2775201" cy="2659828"/>
            </a:xfrm>
          </p:grpSpPr>
          <p:sp>
            <p:nvSpPr>
              <p:cNvPr id="30" name="Text Box 1"/>
              <p:cNvSpPr txBox="1"/>
              <p:nvPr/>
            </p:nvSpPr>
            <p:spPr>
              <a:xfrm>
                <a:off x="869908" y="2879315"/>
                <a:ext cx="2775201" cy="2659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vi-VN" sz="5400" b="1">
                    <a:solidFill>
                      <a:srgbClr val="0070C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</a:t>
                </a:r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17 218</a:t>
                </a:r>
                <a:endParaRPr lang="en-US" altLang="vi-VN" sz="5400" b="1" dirty="0">
                  <a:solidFill>
                    <a:srgbClr val="002060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endParaRP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         4 </a:t>
                </a:r>
              </a:p>
              <a:p>
                <a:pPr algn="l"/>
                <a:r>
                  <a:rPr lang="en-US" altLang="vi-VN" sz="5400" b="1">
                    <a:solidFill>
                      <a:srgbClr val="002060"/>
                    </a:solidFill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 68 872</a:t>
                </a:r>
                <a:r>
                  <a:rPr lang="vi-VN" altLang="en-US" sz="2800" b="1">
                    <a:solidFill>
                      <a:srgbClr val="002060"/>
                    </a:solidFill>
                    <a:latin typeface="Arial" panose="020B0604020202020204" pitchFamily="34" charset="0"/>
                    <a:sym typeface="+mn-ea"/>
                  </a:rPr>
                  <a:t> 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Minus 30"/>
              <p:cNvSpPr/>
              <p:nvPr/>
            </p:nvSpPr>
            <p:spPr>
              <a:xfrm>
                <a:off x="1073719" y="4551072"/>
                <a:ext cx="2437131" cy="45719"/>
              </a:xfrm>
              <a:prstGeom prst="mathMinus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94751" y="3872754"/>
              <a:ext cx="3735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vo" panose="02040603050506020204" pitchFamily="18" charset="0"/>
                </a:rPr>
                <a:t>x</a:t>
              </a:r>
            </a:p>
          </p:txBody>
        </p:sp>
      </p:grpSp>
      <p:graphicFrame>
        <p:nvGraphicFramePr>
          <p:cNvPr id="32" name="Table 31"/>
          <p:cNvGraphicFramePr/>
          <p:nvPr>
            <p:extLst>
              <p:ext uri="{D42A27DB-BD31-4B8C-83A1-F6EECF244321}">
                <p14:modId xmlns:p14="http://schemas.microsoft.com/office/powerpoint/2010/main" val="1650743927"/>
              </p:ext>
            </p:extLst>
          </p:nvPr>
        </p:nvGraphicFramePr>
        <p:xfrm>
          <a:off x="5399444" y="3004074"/>
          <a:ext cx="312599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19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56472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8</a:t>
                      </a:r>
                      <a:endParaRPr lang="en-US" sz="4800" b="1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04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47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72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</a:t>
                      </a: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0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7059</a:t>
                      </a:r>
                      <a:endParaRPr lang="en-US" sz="48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Table 33"/>
          <p:cNvGraphicFramePr/>
          <p:nvPr>
            <p:extLst>
              <p:ext uri="{D42A27DB-BD31-4B8C-83A1-F6EECF244321}">
                <p14:modId xmlns:p14="http://schemas.microsoft.com/office/powerpoint/2010/main" val="3008614482"/>
              </p:ext>
            </p:extLst>
          </p:nvPr>
        </p:nvGraphicFramePr>
        <p:xfrm>
          <a:off x="8783141" y="3017520"/>
          <a:ext cx="3641941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3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436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91503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  <a:sym typeface="+mn-ea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7</a:t>
                      </a:r>
                      <a:endParaRPr lang="en-US" sz="4800" b="1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474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21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05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50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</a:t>
                      </a: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</a:t>
                      </a:r>
                    </a:p>
                    <a:p>
                      <a:pPr>
                        <a:lnSpc>
                          <a:spcPct val="80000"/>
                        </a:lnSpc>
                        <a:buNone/>
                      </a:pPr>
                      <a:r>
                        <a:rPr lang="en-US" sz="4800" b="1" baseline="0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        6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>
                      <a:noFill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800" b="1">
                          <a:solidFill>
                            <a:srgbClr val="7030A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13071</a:t>
                      </a:r>
                      <a:endParaRPr lang="en-US" sz="4800" b="1" dirty="0">
                        <a:solidFill>
                          <a:srgbClr val="7030A0"/>
                        </a:solidFill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40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8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6064180" y="2802077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772676" y="851380"/>
            <a:ext cx="80467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566034" y="1299615"/>
            <a:ext cx="585216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564540" y="1308313"/>
            <a:ext cx="320040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566034" y="1770263"/>
            <a:ext cx="6217920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6064180" y="2880168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119234" y="1756550"/>
            <a:ext cx="2651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566034" y="2258573"/>
            <a:ext cx="64922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664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7361" y="3281642"/>
            <a:ext cx="183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Tóm tắt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5168767" cy="25937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 : 4 xe ô tô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Mỗi xe chở: 4 500 kg gạo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Chia đều cho 5 xã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Hỏi mỗi xã:  ? kg gạo</a:t>
            </a:r>
          </a:p>
        </p:txBody>
      </p:sp>
    </p:spTree>
    <p:extLst>
      <p:ext uri="{BB962C8B-B14F-4D97-AF65-F5344CB8AC3E}">
        <p14:creationId xmlns:p14="http://schemas.microsoft.com/office/powerpoint/2010/main" val="204477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5"/>
            <a:ext cx="10580914" cy="2341354"/>
            <a:chOff x="2752641" y="3846647"/>
            <a:chExt cx="10005372" cy="145841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35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0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723" y="2866721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Phương pháp giải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7257" y="3894644"/>
            <a:ext cx="11058578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Tìm tổng số kg gạo 4 xe chở được = Số kg gạo mỗi xe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 4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- Số kg gạo mỗi xã nhận được = Tổng số gạo </a:t>
            </a:r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: 5</a:t>
            </a:r>
            <a:r>
              <a:rPr lang="en-US" sz="2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(xã)</a:t>
            </a:r>
          </a:p>
        </p:txBody>
      </p:sp>
    </p:spTree>
    <p:extLst>
      <p:ext uri="{BB962C8B-B14F-4D97-AF65-F5344CB8AC3E}">
        <p14:creationId xmlns:p14="http://schemas.microsoft.com/office/powerpoint/2010/main" val="167408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17500" y="137944"/>
            <a:ext cx="1474500" cy="19002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447"/>
            <a:ext cx="12254360" cy="4558553"/>
          </a:xfrm>
          <a:prstGeom prst="rect">
            <a:avLst/>
          </a:prstGeom>
        </p:spPr>
      </p:pic>
      <p:grpSp>
        <p:nvGrpSpPr>
          <p:cNvPr id="3" name="组合 27"/>
          <p:cNvGrpSpPr/>
          <p:nvPr/>
        </p:nvGrpSpPr>
        <p:grpSpPr>
          <a:xfrm>
            <a:off x="773723" y="190733"/>
            <a:ext cx="10580914" cy="2108713"/>
            <a:chOff x="2752641" y="3846647"/>
            <a:chExt cx="10005372" cy="1313503"/>
          </a:xfrm>
        </p:grpSpPr>
        <p:sp>
          <p:nvSpPr>
            <p:cNvPr id="4" name="圆角矩形 14"/>
            <p:cNvSpPr/>
            <p:nvPr/>
          </p:nvSpPr>
          <p:spPr>
            <a:xfrm>
              <a:off x="2752641" y="3846647"/>
              <a:ext cx="10005372" cy="1313503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" name="文本框 23"/>
            <p:cNvSpPr txBox="1"/>
            <p:nvPr/>
          </p:nvSpPr>
          <p:spPr>
            <a:xfrm>
              <a:off x="3380241" y="3949696"/>
              <a:ext cx="8926217" cy="1131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2800" b="1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3. Có 4 xe ô tô, mỗi xe chở 4 500kg gạo đến giúp đỡ đồng bào vùng bị lũ lụt. Dự kiến tất cả số gạo đó được chia đều cho 5 xã. Hỏi mỗi xã sẽ nhận được bao nhiêu ki-lô-gam gạo?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08901" y="2352235"/>
            <a:ext cx="2044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7030A0"/>
                </a:solidFill>
                <a:latin typeface="UTM Avo" panose="02040603050506020204" pitchFamily="18" charset="0"/>
              </a:rPr>
              <a:t>Bài giải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0485" y="3039034"/>
            <a:ext cx="7281091" cy="3455882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Tổng số gạo mà 4 xe ô tô chở là: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4 500 x 4 = 18 000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 kg gạo mỗi xã nhận được là”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18 000 : 5 = 3 600 (kg)</a:t>
            </a:r>
          </a:p>
          <a:p>
            <a:pPr algn="ctr">
              <a:lnSpc>
                <a:spcPct val="140000"/>
              </a:lnSpc>
            </a:pPr>
            <a:r>
              <a:rPr lang="en-US" sz="32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        Đáp số: 3 600 kg gạo.</a:t>
            </a:r>
          </a:p>
        </p:txBody>
      </p:sp>
    </p:spTree>
    <p:extLst>
      <p:ext uri="{BB962C8B-B14F-4D97-AF65-F5344CB8AC3E}">
        <p14:creationId xmlns:p14="http://schemas.microsoft.com/office/powerpoint/2010/main" val="365302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/>
          <p:cNvGrpSpPr/>
          <p:nvPr/>
        </p:nvGrpSpPr>
        <p:grpSpPr>
          <a:xfrm>
            <a:off x="773723" y="202008"/>
            <a:ext cx="10580914" cy="1437096"/>
            <a:chOff x="2752641" y="3846647"/>
            <a:chExt cx="10005372" cy="1437096"/>
          </a:xfrm>
        </p:grpSpPr>
        <p:sp>
          <p:nvSpPr>
            <p:cNvPr id="3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" name="文本框 23"/>
            <p:cNvSpPr txBox="1"/>
            <p:nvPr/>
          </p:nvSpPr>
          <p:spPr>
            <a:xfrm>
              <a:off x="3292219" y="4211252"/>
              <a:ext cx="8926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Bài</a:t>
              </a:r>
              <a:r>
                <a:rPr lang="en-US" altLang="zh-CN" sz="4000" b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4: Tính giá trị của biểu thức.</a:t>
              </a:r>
              <a:endParaRPr lang="en-US" altLang="zh-CN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5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62387"/>
            <a:ext cx="1474500" cy="1900252"/>
          </a:xfrm>
          <a:prstGeom prst="rect">
            <a:avLst/>
          </a:prstGeom>
        </p:spPr>
      </p:pic>
      <p:pic>
        <p:nvPicPr>
          <p:cNvPr id="6" name="图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82483"/>
            <a:ext cx="1474500" cy="1900252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668" y="2366778"/>
            <a:ext cx="4854497" cy="78319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a) 6 000 x 5 : 3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6EA82E8A-4EE3-4CC2-A8D1-62F3726B3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0836" y="2366778"/>
            <a:ext cx="5634317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latin typeface="UTM Avo" panose="02040603050506020204" pitchFamily="18" charset="0"/>
              </a:rPr>
              <a:t>b) 13 206 x (36 : 9)</a:t>
            </a:r>
            <a:endParaRPr lang="en-US" altLang="en-US" sz="4000" b="1" dirty="0">
              <a:latin typeface="UTM Avo" panose="0204060305050602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117" y="3455893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30 000 : 3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8117" y="426719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10 000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38352" y="343331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13 206 x 4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38352" y="4163779"/>
            <a:ext cx="3705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= 52 824</a:t>
            </a:r>
          </a:p>
        </p:txBody>
      </p:sp>
    </p:spTree>
    <p:extLst>
      <p:ext uri="{BB962C8B-B14F-4D97-AF65-F5344CB8AC3E}">
        <p14:creationId xmlns:p14="http://schemas.microsoft.com/office/powerpoint/2010/main" val="395572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3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5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9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235022" y="4622290"/>
            <a:ext cx="1063853" cy="1355319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9411911" y="557992"/>
            <a:ext cx="1063853" cy="13553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" y="3357019"/>
            <a:ext cx="2275961" cy="3288824"/>
          </a:xfrm>
          <a:prstGeom prst="rect">
            <a:avLst/>
          </a:prstGeom>
        </p:spPr>
      </p:pic>
      <p:pic>
        <p:nvPicPr>
          <p:cNvPr id="3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3543658"/>
            <a:ext cx="2322337" cy="3200041"/>
          </a:xfrm>
          <a:prstGeom prst="rect">
            <a:avLst/>
          </a:prstGeom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719" y="5494602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27" y="5422020"/>
            <a:ext cx="1475846" cy="131009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7896" y="-93338"/>
            <a:ext cx="5222126" cy="3758328"/>
            <a:chOff x="2064001" y="1393719"/>
            <a:chExt cx="4846653" cy="328483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4001" y="1393719"/>
              <a:ext cx="4846653" cy="3284830"/>
            </a:xfrm>
            <a:prstGeom prst="rect">
              <a:avLst/>
            </a:prstGeom>
          </p:spPr>
        </p:pic>
        <p:sp>
          <p:nvSpPr>
            <p:cNvPr id="9" name="矩形 7">
              <a:extLst>
                <a:ext uri="{FF2B5EF4-FFF2-40B4-BE49-F238E27FC236}">
                  <a16:creationId xmlns:a16="http://schemas.microsoft.com/office/drawing/2014/main" id="{6AF603BE-9BD2-4C46-AA11-1A5F9BAE30DD}"/>
                </a:ext>
              </a:extLst>
            </p:cNvPr>
            <p:cNvSpPr/>
            <p:nvPr/>
          </p:nvSpPr>
          <p:spPr>
            <a:xfrm>
              <a:off x="2651225" y="2354679"/>
              <a:ext cx="3807157" cy="158710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Thực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hiện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được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phép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nhân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, chia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có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4,5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chữ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với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có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một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chữ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số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trong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dirty="0" err="1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phạm</a:t>
              </a:r>
              <a:r>
                <a:rPr lang="en-US" altLang="zh-CN" sz="2800" dirty="0">
                  <a:ln w="15875"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vi 100 000</a:t>
              </a:r>
              <a:endParaRPr lang="vi-VN" altLang="zh-CN" sz="2800" dirty="0">
                <a:ln w="15875"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04181" y="40680"/>
            <a:ext cx="5500290" cy="3662191"/>
            <a:chOff x="2062563" y="1209962"/>
            <a:chExt cx="5130857" cy="3477450"/>
          </a:xfrm>
        </p:grpSpPr>
        <p:pic>
          <p:nvPicPr>
            <p:cNvPr id="12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563" y="1209962"/>
              <a:ext cx="5130857" cy="3477450"/>
            </a:xfrm>
            <a:prstGeom prst="rect">
              <a:avLst/>
            </a:prstGeom>
          </p:spPr>
        </p:pic>
        <p:sp>
          <p:nvSpPr>
            <p:cNvPr id="13" name="矩形 7">
              <a:extLst>
                <a:ext uri="{FF2B5EF4-FFF2-40B4-BE49-F238E27FC236}">
                  <a16:creationId xmlns:a16="http://schemas.microsoft.com/office/drawing/2014/main" id="{6AF603BE-9BD2-4C46-AA11-1A5F9BAE30DD}"/>
                </a:ext>
              </a:extLst>
            </p:cNvPr>
            <p:cNvSpPr/>
            <p:nvPr/>
          </p:nvSpPr>
          <p:spPr>
            <a:xfrm>
              <a:off x="2739205" y="2246809"/>
              <a:ext cx="3842225" cy="131512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>
                  <a:ln w="15875">
                    <a:noFill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Tính được giá trị của biểu thức có phép nhân, chia có hoặc không có dấu ngoặc. </a:t>
              </a:r>
              <a:endParaRPr lang="vi-VN" altLang="zh-CN" sz="2800" dirty="0">
                <a:ln w="15875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84359" y="2928890"/>
            <a:ext cx="4145728" cy="2867037"/>
            <a:chOff x="2069038" y="1393052"/>
            <a:chExt cx="4846653" cy="3284830"/>
          </a:xfrm>
        </p:grpSpPr>
        <p:pic>
          <p:nvPicPr>
            <p:cNvPr id="15" name="图片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038" y="1393052"/>
              <a:ext cx="4846653" cy="3284830"/>
            </a:xfrm>
            <a:prstGeom prst="rect">
              <a:avLst/>
            </a:prstGeom>
          </p:spPr>
        </p:pic>
        <p:sp>
          <p:nvSpPr>
            <p:cNvPr id="16" name="矩形 7">
              <a:extLst>
                <a:ext uri="{FF2B5EF4-FFF2-40B4-BE49-F238E27FC236}">
                  <a16:creationId xmlns:a16="http://schemas.microsoft.com/office/drawing/2014/main" id="{6AF603BE-9BD2-4C46-AA11-1A5F9BAE30DD}"/>
                </a:ext>
              </a:extLst>
            </p:cNvPr>
            <p:cNvSpPr/>
            <p:nvPr/>
          </p:nvSpPr>
          <p:spPr>
            <a:xfrm>
              <a:off x="2492086" y="2185349"/>
              <a:ext cx="3903464" cy="208049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2800">
                  <a:ln w="15875">
                    <a:noFill/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 được bài </a:t>
              </a:r>
            </a:p>
            <a:p>
              <a:pPr algn="ctr"/>
              <a:r>
                <a:rPr lang="en-US" altLang="zh-CN" sz="2800">
                  <a:ln w="15875">
                    <a:noFill/>
                  </a:ln>
                  <a:solidFill>
                    <a:srgbClr val="00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toán thực tế liên quan đến phép nhân, chia.</a:t>
              </a:r>
              <a:endParaRPr lang="vi-VN" altLang="zh-CN" sz="2800" dirty="0">
                <a:ln w="15875">
                  <a:noFill/>
                </a:ln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917812" y="5645913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</a:sp3d>
          </a:bodyPr>
          <a:lstStyle/>
          <a:p>
            <a:pPr algn="ctr"/>
            <a:r>
              <a:rPr lang="en-US" altLang="zh-CN" sz="720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MỤC TIÊU</a:t>
            </a:r>
            <a:endParaRPr lang="zh-CN" altLang="en-US" sz="7200" dirty="0"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6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" y="3966947"/>
            <a:ext cx="12192000" cy="289075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29837" y="95423"/>
            <a:ext cx="8791442" cy="5596345"/>
            <a:chOff x="1810148" y="95616"/>
            <a:chExt cx="8791442" cy="5596345"/>
          </a:xfrm>
        </p:grpSpPr>
        <p:pic>
          <p:nvPicPr>
            <p:cNvPr id="6" name="图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7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F73C1EC5-CDC2-4861-BE68-13037BBA9A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972" y="1012744"/>
            <a:ext cx="1751642" cy="1715691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id="{3007239F-B2E6-4F55-B367-6BA58826308E}"/>
              </a:ext>
            </a:extLst>
          </p:cNvPr>
          <p:cNvSpPr/>
          <p:nvPr/>
        </p:nvSpPr>
        <p:spPr>
          <a:xfrm>
            <a:off x="2188023" y="2583620"/>
            <a:ext cx="5247725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7200" dirty="0">
                <a:solidFill>
                  <a:srgbClr val="FF2D4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inpin heiti" charset="-122"/>
              </a:rPr>
              <a:t>KHỞI ĐỘNG</a:t>
            </a:r>
            <a:endParaRPr lang="zh-CN" altLang="en-US" sz="7200" dirty="0">
              <a:solidFill>
                <a:srgbClr val="FF2D4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795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7000" r="-3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" action="ppaction://noaction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315635" y="984249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Luật</a:t>
            </a:r>
            <a:r>
              <a:rPr kumimoji="0" lang="en-GB" sz="40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chơi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	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nhỏ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thách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4" name="Pentagon 3">
            <a:hlinkClick r:id="rId13" action="ppaction://hlinksldjump"/>
          </p:cNvPr>
          <p:cNvSpPr/>
          <p:nvPr/>
        </p:nvSpPr>
        <p:spPr>
          <a:xfrm>
            <a:off x="10338055" y="104139"/>
            <a:ext cx="1629827" cy="4664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UTM Avo" panose="02040603050506020204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70531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428674" y="534229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1186818"/>
              <a:ext cx="998629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1: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nhẩm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>
                  <a:solidFill>
                    <a:srgbClr val="00206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2000 + 4000 : 2</a:t>
              </a: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904547"/>
            <a:ext cx="5009148" cy="1152000"/>
            <a:chOff x="873492" y="2490890"/>
            <a:chExt cx="5009148" cy="1152000"/>
          </a:xfrm>
        </p:grpSpPr>
        <p:grpSp>
          <p:nvGrpSpPr>
            <p:cNvPr id="9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3 000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895733"/>
            <a:ext cx="4926770" cy="1152000"/>
            <a:chOff x="6309362" y="2482076"/>
            <a:chExt cx="4926770" cy="1152000"/>
          </a:xfrm>
        </p:grpSpPr>
        <p:grpSp>
          <p:nvGrpSpPr>
            <p:cNvPr id="14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4 000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317881"/>
            <a:ext cx="4924401" cy="1152000"/>
            <a:chOff x="958238" y="4423396"/>
            <a:chExt cx="4924401" cy="1152000"/>
          </a:xfrm>
        </p:grpSpPr>
        <p:grpSp>
          <p:nvGrpSpPr>
            <p:cNvPr id="19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348484"/>
            <a:ext cx="4987834" cy="1153269"/>
            <a:chOff x="6309362" y="4453999"/>
            <a:chExt cx="4987834" cy="1153269"/>
          </a:xfrm>
        </p:grpSpPr>
        <p:grpSp>
          <p:nvGrpSpPr>
            <p:cNvPr id="24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8 000</a:t>
              </a:r>
              <a:endParaRPr lang="en-US" sz="4400" b="1" dirty="0"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10068755" y="949389"/>
            <a:ext cx="2123245" cy="179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188721" y="1102037"/>
              <a:ext cx="980741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2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2 458 + 1 402 = ….?</a:t>
              </a:r>
              <a:endParaRPr lang="en-US" sz="4400" b="1" dirty="0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631699" y="2727073"/>
              <a:ext cx="25884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3 858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975360" y="2691401"/>
              <a:ext cx="22354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3 850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699102" y="4645453"/>
              <a:ext cx="20223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3 870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8047289" y="4645453"/>
              <a:ext cx="20915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latin typeface="UTM Avo" panose="02040603050506020204" pitchFamily="18" charset="0"/>
                  <a:ea typeface="Cambria" panose="02040503050406030204" pitchFamily="18" charset="0"/>
                </a:rPr>
                <a:t>3 860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-59796" y="-132198"/>
            <a:ext cx="2139270" cy="210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3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25 x (16 : 4) =….?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200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6975029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150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3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9832526" y="-101461"/>
            <a:ext cx="2452370" cy="203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05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792480" y="817645"/>
            <a:ext cx="10526028" cy="1530535"/>
            <a:chOff x="792480" y="817645"/>
            <a:chExt cx="10526028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6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chemeClr val="bg1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7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4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792480" y="1166178"/>
              <a:ext cx="105260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latin typeface="UTM Avo" panose="0204060305050602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: </a:t>
              </a:r>
              <a:r>
                <a:rPr lang="en-US" sz="4400" b="1">
                  <a:solidFill>
                    <a:srgbClr val="C0000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20 000 - 8 000 + 7 000 =…?</a:t>
              </a:r>
              <a:endParaRPr lang="vi-VN" sz="4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12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833944" y="2696712"/>
              <a:ext cx="20811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5 000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14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16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/>
              </a:p>
            </p:txBody>
          </p:sp>
          <p:pic>
            <p:nvPicPr>
              <p:cNvPr id="17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8166516" y="2681426"/>
              <a:ext cx="238308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10 000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898615" y="4122455"/>
            <a:ext cx="4924401" cy="1152000"/>
            <a:chOff x="958238" y="4423396"/>
            <a:chExt cx="4924401" cy="1152000"/>
          </a:xfrm>
        </p:grpSpPr>
        <p:grpSp>
          <p:nvGrpSpPr>
            <p:cNvPr id="19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825133" y="4646547"/>
              <a:ext cx="21082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400" b="1">
                  <a:latin typeface="UTM Avo" panose="02040603050506020204" pitchFamily="18" charset="0"/>
                  <a:ea typeface="Cambria" panose="02040503050406030204" pitchFamily="18" charset="0"/>
                </a:rPr>
                <a:t>19 000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249739" y="4153058"/>
            <a:ext cx="4987834" cy="1153269"/>
            <a:chOff x="6309362" y="4453999"/>
            <a:chExt cx="4987834" cy="1153269"/>
          </a:xfrm>
        </p:grpSpPr>
        <p:grpSp>
          <p:nvGrpSpPr>
            <p:cNvPr id="24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26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dirty="0"/>
              </a:p>
            </p:txBody>
          </p:sp>
          <p:pic>
            <p:nvPicPr>
              <p:cNvPr id="27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614675"/>
              <a:ext cx="35745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4400" b="1">
                  <a:latin typeface="UTM Avo" panose="02040603050506020204" pitchFamily="18" charset="0"/>
                  <a:ea typeface="Cambria" panose="02040503050406030204" pitchFamily="18" charset="0"/>
                </a:rPr>
                <a:t>18 000</a:t>
              </a:r>
              <a:endParaRPr lang="vi-VN" sz="4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图片 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4868" y="4937384"/>
            <a:ext cx="2227711" cy="22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74868" y="4937384"/>
            <a:ext cx="2227711" cy="22277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189F87-9600-4CEB-B89E-28DD8122404B}"/>
              </a:ext>
            </a:extLst>
          </p:cNvPr>
          <p:cNvSpPr txBox="1"/>
          <p:nvPr/>
        </p:nvSpPr>
        <p:spPr>
          <a:xfrm>
            <a:off x="1131948" y="1795042"/>
            <a:ext cx="101675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1. Thực hiện đ</a:t>
            </a:r>
            <a:r>
              <a:rPr lang="vi-VN" sz="2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phép nhân, chia đã học trong phạm vi 100 000.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2. Tính giá trị biểu thức có liên quan đến phép nhân, chia.</a:t>
            </a:r>
          </a:p>
          <a:p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3. Giải đ</a:t>
            </a:r>
            <a:r>
              <a:rPr lang="vi-VN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80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ợc bài toán thực tế liên quan đến các phép nhân, chia.</a:t>
            </a:r>
          </a:p>
        </p:txBody>
      </p:sp>
      <p:sp>
        <p:nvSpPr>
          <p:cNvPr id="30" name="矩形 4">
            <a:extLst>
              <a:ext uri="{FF2B5EF4-FFF2-40B4-BE49-F238E27FC236}">
                <a16:creationId xmlns:a16="http://schemas.microsoft.com/office/drawing/2014/main" id="{B512B05B-34EE-4B57-839F-2409FDF20128}"/>
              </a:ext>
            </a:extLst>
          </p:cNvPr>
          <p:cNvSpPr/>
          <p:nvPr/>
        </p:nvSpPr>
        <p:spPr>
          <a:xfrm>
            <a:off x="2715905" y="591694"/>
            <a:ext cx="6999668" cy="83099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4800" b="1">
                <a:solidFill>
                  <a:srgbClr val="FFC000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inpin heiti" charset="-122"/>
              </a:rPr>
              <a:t>YÊU CẦU CẦN ĐẠT</a:t>
            </a:r>
            <a:endParaRPr lang="zh-CN" altLang="en-US" sz="4800" b="1" dirty="0">
              <a:solidFill>
                <a:srgbClr val="FFC000"/>
              </a:solidFill>
              <a:effectLst>
                <a:reflection blurRad="6350" stA="55000" endA="300" endPos="45500" dir="5400000" sy="-100000" algn="bl" rotWithShape="0"/>
              </a:effectLst>
              <a:latin typeface="+mj-lt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49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1264</TotalTime>
  <Words>727</Words>
  <Application>Microsoft Office PowerPoint</Application>
  <PresentationFormat>Widescreen</PresentationFormat>
  <Paragraphs>111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SVN-Newton</vt:lpstr>
      <vt:lpstr>Calibri</vt:lpstr>
      <vt:lpstr>Chango</vt:lpstr>
      <vt:lpstr>UTM Isadora</vt:lpstr>
      <vt:lpstr>UTM Avo</vt:lpstr>
      <vt:lpstr>Calibri Light</vt:lpstr>
      <vt:lpstr>Cambria</vt:lpstr>
      <vt:lpstr>#9Slide07 HoneyCream</vt:lpstr>
      <vt:lpstr>等线</vt:lpstr>
      <vt:lpstr>Arial</vt:lpstr>
      <vt:lpstr>UTM Showcard</vt:lpstr>
      <vt:lpstr>#9Slide05 SVNHollycakes</vt:lpstr>
      <vt:lpstr>#9Slide05 Aphrodite Pro</vt:lpstr>
      <vt:lpstr>Times New Roman</vt:lpstr>
      <vt:lpstr>inpin heiti</vt:lpstr>
      <vt:lpstr>包图主题2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MT50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MT50</dc:subject>
  <dc:creator>BÍCH NGỌC</dc:creator>
  <cp:keywords>MĂNGNON</cp:keywords>
  <dc:description>MT50</dc:description>
  <cp:lastModifiedBy>Hà Lê</cp:lastModifiedBy>
  <cp:revision>6</cp:revision>
  <dcterms:created xsi:type="dcterms:W3CDTF">2023-06-18T15:06:24Z</dcterms:created>
  <dcterms:modified xsi:type="dcterms:W3CDTF">2023-08-05T15:53:08Z</dcterms:modified>
  <cp:category>MT50</cp:category>
  <cp:version>MT50</cp:version>
</cp:coreProperties>
</file>