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7" r:id="rId4"/>
  </p:sldMasterIdLst>
  <p:sldIdLst>
    <p:sldId id="277" r:id="rId5"/>
    <p:sldId id="256" r:id="rId6"/>
    <p:sldId id="272" r:id="rId7"/>
    <p:sldId id="271" r:id="rId8"/>
    <p:sldId id="273" r:id="rId9"/>
    <p:sldId id="257" r:id="rId10"/>
    <p:sldId id="258" r:id="rId11"/>
    <p:sldId id="260" r:id="rId12"/>
    <p:sldId id="264" r:id="rId13"/>
    <p:sldId id="266" r:id="rId14"/>
    <p:sldId id="267" r:id="rId15"/>
    <p:sldId id="268" r:id="rId16"/>
    <p:sldId id="259" r:id="rId17"/>
    <p:sldId id="280" r:id="rId18"/>
    <p:sldId id="279" r:id="rId19"/>
    <p:sldId id="270" r:id="rId20"/>
    <p:sldId id="274" r:id="rId21"/>
    <p:sldId id="275" r:id="rId22"/>
    <p:sldId id="278" r:id="rId23"/>
    <p:sldId id="265" r:id="rId24"/>
    <p:sldId id="276" r:id="rId25"/>
  </p:sldIdLst>
  <p:sldSz cx="18288000" cy="10287000"/>
  <p:notesSz cx="6858000" cy="9144000"/>
  <p:embeddedFontLs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#9Slide07 HoneyCream" pitchFamily="2" charset="0"/>
      <p:regular r:id="rId34"/>
    </p:embeddedFont>
    <p:embeddedFont>
      <p:font typeface="UTM American Sans" panose="02040603050506020204" pitchFamily="18" charset="0"/>
      <p:regular r:id="rId35"/>
    </p:embeddedFont>
  </p:embeddedFontLst>
  <p:defaultTextStyle>
    <a:defPPr>
      <a:defRPr lang="en-US"/>
    </a:defPPr>
    <a:lvl1pPr marL="0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27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54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81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508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635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762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889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016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4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4/15/2024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4/15/2024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4/15/2024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4/15/2024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4/15/2024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3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4/15/2024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4/15/2024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5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4/15/2024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4/15/2024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6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4/15/2024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4/15/2024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2493843">
              <a:defRPr/>
            </a:pPr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>
                <a:defRPr/>
              </a:pPr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32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3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1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9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21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702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84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84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547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78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633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462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976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72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2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582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9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9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1" Type="http://schemas.openxmlformats.org/officeDocument/2006/relationships/image" Target="../media/image37.png"/><Relationship Id="rId2" Type="http://schemas.openxmlformats.org/officeDocument/2006/relationships/audio" Target="../media/audio1.wav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3.xml"/><Relationship Id="rId23" Type="http://schemas.microsoft.com/office/2007/relationships/hdphoto" Target="../media/hdphoto1.wdp"/><Relationship Id="rId19" Type="http://schemas.openxmlformats.org/officeDocument/2006/relationships/image" Target="../media/image55.svg"/><Relationship Id="rId2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19" Type="http://schemas.openxmlformats.org/officeDocument/2006/relationships/image" Target="../media/image55.sv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1" Type="http://schemas.openxmlformats.org/officeDocument/2006/relationships/image" Target="../media/image40.png"/><Relationship Id="rId2" Type="http://schemas.openxmlformats.org/officeDocument/2006/relationships/audio" Target="../media/audio2.wav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19" Type="http://schemas.openxmlformats.org/officeDocument/2006/relationships/image" Target="../media/image550.sv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10.png"/><Relationship Id="rId10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10" Type="http://schemas.openxmlformats.org/officeDocument/2006/relationships/image" Target="../media/image30.png"/><Relationship Id="rId9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12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jpeg"/><Relationship Id="rId10" Type="http://schemas.openxmlformats.org/officeDocument/2006/relationships/image" Target="../media/image30.png"/><Relationship Id="rId9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svg"/><Relationship Id="rId7" Type="http://schemas.openxmlformats.org/officeDocument/2006/relationships/image" Target="../media/image27.png"/><Relationship Id="rId12" Type="http://schemas.openxmlformats.org/officeDocument/2006/relationships/image" Target="../media/image1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svg"/><Relationship Id="rId11" Type="http://schemas.openxmlformats.org/officeDocument/2006/relationships/image" Target="../media/image11.png"/><Relationship Id="rId5" Type="http://schemas.openxmlformats.org/officeDocument/2006/relationships/image" Target="../media/image26.png"/><Relationship Id="rId10" Type="http://schemas.openxmlformats.org/officeDocument/2006/relationships/image" Target="../media/image18.sv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7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9995BB3-DF74-C418-B9CE-25B093C02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2900"/>
            <a:ext cx="15669516" cy="1069293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742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E8B7156B-3944-A415-3934-A02058BEB9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3144329"/>
            <a:ext cx="9530734" cy="7142671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89E-74B9-F010-FED0-4BE311EC8A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14400" y="0"/>
            <a:ext cx="12851319" cy="638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3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4" name="Freeform 3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800" y="2552700"/>
            <a:ext cx="8454736" cy="84547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6104740" y="2567354"/>
            <a:ext cx="11582400" cy="3701833"/>
            <a:chOff x="5521233" y="3231449"/>
            <a:chExt cx="5738950" cy="3155978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rgbClr val="FFD6CE"/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5"/>
                <a:ext cx="5220148" cy="114591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387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 smtClean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Đánh đập, hành hạ trẻ em.</a:t>
              </a:r>
              <a:endParaRPr lang="en-US" sz="8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矩形: 圆角 33">
            <a:extLst>
              <a:ext uri="{FF2B5EF4-FFF2-40B4-BE49-F238E27FC236}">
                <a16:creationId xmlns:a16="http://schemas.microsoft.com/office/drawing/2014/main" id="{042D817F-1120-2B53-3541-49C8B87A5F37}"/>
              </a:ext>
            </a:extLst>
          </p:cNvPr>
          <p:cNvSpPr/>
          <p:nvPr/>
        </p:nvSpPr>
        <p:spPr>
          <a:xfrm>
            <a:off x="678159" y="32103"/>
            <a:ext cx="17020704" cy="2082113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2. Hành</a:t>
            </a:r>
            <a:r>
              <a:rPr kumimoji="0" lang="vi-VN" altLang="zh-CN" sz="5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vi nào sau đây xâm phạm đến quyền trẻ em? Vì sao?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6444468" y="6428492"/>
            <a:ext cx="11242672" cy="3574495"/>
            <a:chOff x="5521233" y="3231449"/>
            <a:chExt cx="5738950" cy="3155978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4"/>
                <a:ext cx="5220149" cy="1145920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</p:spPr>
            <p:txBody>
              <a:bodyPr/>
              <a:lstStyle/>
              <a:p>
                <a:endParaRPr lang="en-US" sz="160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25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Bắt trẻ em nghỉ học để làm việc.</a:t>
              </a:r>
              <a:endParaRPr lang="en-US" sz="8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07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70898" y="-589699"/>
            <a:ext cx="9853332" cy="6092601"/>
          </a:xfrm>
          <a:custGeom>
            <a:avLst/>
            <a:gdLst/>
            <a:ahLst/>
            <a:cxnLst/>
            <a:rect l="l" t="t" r="r" b="b"/>
            <a:pathLst>
              <a:path w="9853332" h="6092601">
                <a:moveTo>
                  <a:pt x="0" y="0"/>
                </a:moveTo>
                <a:lnTo>
                  <a:pt x="9853332" y="0"/>
                </a:lnTo>
                <a:lnTo>
                  <a:pt x="9853332" y="6092601"/>
                </a:lnTo>
                <a:lnTo>
                  <a:pt x="0" y="609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3084" b="-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898" y="4512661"/>
            <a:ext cx="15373076" cy="7302117"/>
          </a:xfrm>
          <a:custGeom>
            <a:avLst/>
            <a:gdLst/>
            <a:ahLst/>
            <a:cxnLst/>
            <a:rect l="l" t="t" r="r" b="b"/>
            <a:pathLst>
              <a:path w="15373076" h="7302117">
                <a:moveTo>
                  <a:pt x="0" y="0"/>
                </a:moveTo>
                <a:lnTo>
                  <a:pt x="15373076" y="0"/>
                </a:lnTo>
                <a:lnTo>
                  <a:pt x="15373076" y="7302117"/>
                </a:lnTo>
                <a:lnTo>
                  <a:pt x="0" y="7302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4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36387" y="2265616"/>
            <a:ext cx="8115300" cy="6992684"/>
          </a:xfrm>
          <a:custGeom>
            <a:avLst/>
            <a:gdLst/>
            <a:ahLst/>
            <a:cxnLst/>
            <a:rect l="l" t="t" r="r" b="b"/>
            <a:pathLst>
              <a:path w="8115300" h="6992684">
                <a:moveTo>
                  <a:pt x="0" y="0"/>
                </a:moveTo>
                <a:lnTo>
                  <a:pt x="8115300" y="0"/>
                </a:lnTo>
                <a:lnTo>
                  <a:pt x="8115300" y="6992684"/>
                </a:lnTo>
                <a:lnTo>
                  <a:pt x="0" y="6992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6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矩形: 圆角 33">
            <a:extLst>
              <a:ext uri="{FF2B5EF4-FFF2-40B4-BE49-F238E27FC236}">
                <a16:creationId xmlns:a16="http://schemas.microsoft.com/office/drawing/2014/main" id="{042D817F-1120-2B53-3541-49C8B87A5F37}"/>
              </a:ext>
            </a:extLst>
          </p:cNvPr>
          <p:cNvSpPr/>
          <p:nvPr/>
        </p:nvSpPr>
        <p:spPr>
          <a:xfrm>
            <a:off x="491411" y="800052"/>
            <a:ext cx="8142418" cy="9067848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3. Em tán</a:t>
            </a:r>
            <a:r>
              <a:rPr kumimoji="0" lang="vi-VN" altLang="zh-CN" sz="8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thành hoặc không tán thành ý kiến nào dưới đây? Vì sao?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58FF1-832B-5CCF-DB66-EB553D9C80DE}"/>
              </a:ext>
            </a:extLst>
          </p:cNvPr>
          <p:cNvGrpSpPr/>
          <p:nvPr/>
        </p:nvGrpSpPr>
        <p:grpSpPr>
          <a:xfrm>
            <a:off x="1752600" y="7452648"/>
            <a:ext cx="16238436" cy="2590801"/>
            <a:chOff x="895570" y="1731096"/>
            <a:chExt cx="4220184" cy="9867900"/>
          </a:xfrm>
        </p:grpSpPr>
        <p:sp>
          <p:nvSpPr>
            <p:cNvPr id="17" name="Freeform 27"/>
            <p:cNvSpPr/>
            <p:nvPr/>
          </p:nvSpPr>
          <p:spPr>
            <a:xfrm>
              <a:off x="895570" y="1731096"/>
              <a:ext cx="4220184" cy="9867900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30"/>
            <p:cNvSpPr txBox="1"/>
            <p:nvPr/>
          </p:nvSpPr>
          <p:spPr>
            <a:xfrm>
              <a:off x="949928" y="2689959"/>
              <a:ext cx="3991812" cy="7033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marR="0" lvl="0" indent="-571500" algn="just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ý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kiến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này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trẻ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hưởng</a:t>
              </a: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9" name="Picture 8" descr="A screenshot of a computer&#10;&#10;Description automatically generated"/>
          <p:cNvPicPr/>
          <p:nvPr/>
        </p:nvPicPr>
        <p:blipFill rotWithShape="1">
          <a:blip r:embed="rId20"/>
          <a:srcRect l="33596" t="30813" r="26018" b="30432"/>
          <a:stretch/>
        </p:blipFill>
        <p:spPr bwMode="auto">
          <a:xfrm>
            <a:off x="0" y="0"/>
            <a:ext cx="10349893" cy="7429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screenshot of a computer&#10;&#10;Description automatically generated"/>
          <p:cNvPicPr/>
          <p:nvPr/>
        </p:nvPicPr>
        <p:blipFill rotWithShape="1">
          <a:blip r:embed="rId21"/>
          <a:srcRect l="50923" t="45744" r="26376" b="18043"/>
          <a:stretch/>
        </p:blipFill>
        <p:spPr bwMode="auto">
          <a:xfrm>
            <a:off x="10265322" y="23148"/>
            <a:ext cx="8022677" cy="7277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รูปยกนิ้ว PNG, ภาพยกนิ้วPSD, ดาวน์โหลดฟรี | Pngtree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2552700"/>
            <a:ext cx="5410200" cy="5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3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/>
          <p:cNvPicPr/>
          <p:nvPr/>
        </p:nvPicPr>
        <p:blipFill rotWithShape="1">
          <a:blip r:embed="rId3"/>
          <a:srcRect l="33595" t="36531" r="32094" b="26303"/>
          <a:stretch/>
        </p:blipFill>
        <p:spPr bwMode="auto">
          <a:xfrm>
            <a:off x="0" y="0"/>
            <a:ext cx="8970906" cy="1028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รูปยกนิ้ว PNG, ภาพยกนิ้วPSD, ดาวน์โหลดฟรี | Pngt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1800" y="3086100"/>
            <a:ext cx="5410200" cy="5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58FF1-832B-5CCF-DB66-EB553D9C80DE}"/>
              </a:ext>
            </a:extLst>
          </p:cNvPr>
          <p:cNvGrpSpPr/>
          <p:nvPr/>
        </p:nvGrpSpPr>
        <p:grpSpPr>
          <a:xfrm>
            <a:off x="9167509" y="1333500"/>
            <a:ext cx="8823527" cy="8077201"/>
            <a:chOff x="895570" y="1731096"/>
            <a:chExt cx="4220184" cy="9867900"/>
          </a:xfrm>
        </p:grpSpPr>
        <p:sp>
          <p:nvSpPr>
            <p:cNvPr id="17" name="Freeform 27"/>
            <p:cNvSpPr/>
            <p:nvPr/>
          </p:nvSpPr>
          <p:spPr>
            <a:xfrm>
              <a:off x="895570" y="1731096"/>
              <a:ext cx="4220184" cy="9867900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30"/>
            <p:cNvSpPr txBox="1"/>
            <p:nvPr/>
          </p:nvSpPr>
          <p:spPr>
            <a:xfrm>
              <a:off x="949928" y="2689958"/>
              <a:ext cx="3991812" cy="75202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marR="0" lvl="0" indent="-571500" algn="just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rẻ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quyền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bổn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bổn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ì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trường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571500" marR="0" lvl="0" indent="-571500" algn="just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ược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quyền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85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 descr="Giải mã ý nghĩa 50 emoji biểu tượng khuôn mặt chúng ta thường dùng hàng ...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198"/>
            <a:ext cx="3276600" cy="327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22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รูปยกนิ้ว PNG, ภาพยกนิ้วPSD, ดาวน์โหลดฟรี |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1800" y="3086100"/>
            <a:ext cx="5410200" cy="5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58FF1-832B-5CCF-DB66-EB553D9C80DE}"/>
              </a:ext>
            </a:extLst>
          </p:cNvPr>
          <p:cNvGrpSpPr/>
          <p:nvPr/>
        </p:nvGrpSpPr>
        <p:grpSpPr>
          <a:xfrm>
            <a:off x="9167509" y="1333500"/>
            <a:ext cx="8823527" cy="8077201"/>
            <a:chOff x="895570" y="1731096"/>
            <a:chExt cx="4220184" cy="9867900"/>
          </a:xfrm>
        </p:grpSpPr>
        <p:sp>
          <p:nvSpPr>
            <p:cNvPr id="17" name="Freeform 27"/>
            <p:cNvSpPr/>
            <p:nvPr/>
          </p:nvSpPr>
          <p:spPr>
            <a:xfrm>
              <a:off x="895570" y="1731096"/>
              <a:ext cx="4220184" cy="9867900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30"/>
            <p:cNvSpPr txBox="1"/>
            <p:nvPr/>
          </p:nvSpPr>
          <p:spPr>
            <a:xfrm>
              <a:off x="975551" y="2629985"/>
              <a:ext cx="3966189" cy="62041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rẻ</a:t>
              </a:r>
              <a:r>
                <a:rPr lang="en-US" sz="6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quyền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bổn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3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screenshot of a computer&#10;&#10;Description automatically generated"/>
          <p:cNvPicPr/>
          <p:nvPr/>
        </p:nvPicPr>
        <p:blipFill rotWithShape="1">
          <a:blip r:embed="rId20"/>
          <a:srcRect l="30557" t="45744" r="49215" b="18043"/>
          <a:stretch/>
        </p:blipFill>
        <p:spPr bwMode="auto">
          <a:xfrm>
            <a:off x="0" y="22860"/>
            <a:ext cx="7543800" cy="10149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 descr="Giải mã ý nghĩa 50 emoji biểu tượng khuôn mặt chúng ta thường dùng hàng ...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73" y="3309035"/>
            <a:ext cx="3276600" cy="327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01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95463" y="7368784"/>
            <a:ext cx="23682613" cy="4895651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850296"/>
            <a:ext cx="16230600" cy="7581043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15810" y="5787536"/>
            <a:ext cx="911357" cy="606467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7777" y="-3809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2484188" y="-3809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4975054" y="-4876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7451465" y="-4876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9856126" y="-4877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2332537" y="-4876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4668589" y="-50243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/>
          <p:cNvSpPr/>
          <p:nvPr/>
        </p:nvSpPr>
        <p:spPr>
          <a:xfrm rot="10800000">
            <a:off x="17145000" y="-50242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07EBD2-EE36-D038-2D90-F021065408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5586" y="699101"/>
            <a:ext cx="13816414" cy="43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5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4" name="Freeform 3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2552700"/>
            <a:ext cx="8454736" cy="845473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D08CE4D-05DB-54C1-7C08-53EE1EF9FA2C}"/>
              </a:ext>
            </a:extLst>
          </p:cNvPr>
          <p:cNvGrpSpPr/>
          <p:nvPr/>
        </p:nvGrpSpPr>
        <p:grpSpPr>
          <a:xfrm>
            <a:off x="4236474" y="1181101"/>
            <a:ext cx="7817071" cy="3733800"/>
            <a:chOff x="197374" y="173694"/>
            <a:chExt cx="11668916" cy="1474997"/>
          </a:xfrm>
        </p:grpSpPr>
        <p:sp>
          <p:nvSpPr>
            <p:cNvPr id="27" name="Rounded Rectangle 2">
              <a:extLst>
                <a:ext uri="{FF2B5EF4-FFF2-40B4-BE49-F238E27FC236}">
                  <a16:creationId xmlns:a16="http://schemas.microsoft.com/office/drawing/2014/main" id="{6EAB5C4F-EACA-144D-9EE5-A5090549B36C}"/>
                </a:ext>
              </a:extLst>
            </p:cNvPr>
            <p:cNvSpPr/>
            <p:nvPr/>
          </p:nvSpPr>
          <p:spPr>
            <a:xfrm>
              <a:off x="197374" y="173694"/>
              <a:ext cx="11668916" cy="147499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3EB7CA-C9A4-D7F1-C8F0-D1FCFB2848D6}"/>
                </a:ext>
              </a:extLst>
            </p:cNvPr>
            <p:cNvSpPr txBox="1"/>
            <p:nvPr/>
          </p:nvSpPr>
          <p:spPr>
            <a:xfrm>
              <a:off x="685673" y="245411"/>
              <a:ext cx="11180617" cy="933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6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 vẽ sơ đồ tư duy về quyền và bổn phận của trẻ em.</a:t>
              </a:r>
              <a:endParaRPr lang="en-US" sz="6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图片 1">
            <a:extLst>
              <a:ext uri="{FF2B5EF4-FFF2-40B4-BE49-F238E27FC236}">
                <a16:creationId xmlns:a16="http://schemas.microsoft.com/office/drawing/2014/main" id="{A4740867-E9E0-2C2D-6416-7E3A497AAC9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363842" y="2610612"/>
            <a:ext cx="6764642" cy="77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9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4" name="Freeform 3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9034" y="2610612"/>
            <a:ext cx="8454736" cy="8454736"/>
          </a:xfrm>
          <a:prstGeom prst="rect">
            <a:avLst/>
          </a:prstGeom>
        </p:spPr>
      </p:pic>
      <p:pic>
        <p:nvPicPr>
          <p:cNvPr id="1026" name="Picture 2" descr="Bài 13. Quyền được bảo vệ, chăm sóc và giáo dục của trẻ em Việt Nam - GDCD  7 - Trần Thị Lý - Thư viện Bài giảng điện tử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00100"/>
            <a:ext cx="9677400" cy="72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A4740867-E9E0-2C2D-6416-7E3A497AAC9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965125" y="2591117"/>
            <a:ext cx="6764642" cy="77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95463" y="7368784"/>
            <a:ext cx="23682613" cy="4895651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850296"/>
            <a:ext cx="16230600" cy="7581043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15810" y="5787536"/>
            <a:ext cx="911357" cy="606467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7777" y="-3809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2484188" y="-3809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4975054" y="-4876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7451465" y="-4876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9856126" y="-4877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2332537" y="-4876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4668589" y="-50243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/>
          <p:cNvSpPr/>
          <p:nvPr/>
        </p:nvSpPr>
        <p:spPr>
          <a:xfrm rot="10800000">
            <a:off x="17145000" y="-50242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4513" y="925771"/>
            <a:ext cx="4438273" cy="17801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227" y="324861"/>
            <a:ext cx="2316681" cy="23166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3200" y="552928"/>
            <a:ext cx="13715222" cy="48052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73000" y="4557260"/>
            <a:ext cx="2402032" cy="11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97306" y="6671755"/>
            <a:ext cx="23682613" cy="6217603"/>
          </a:xfrm>
          <a:custGeom>
            <a:avLst/>
            <a:gdLst/>
            <a:ahLst/>
            <a:cxnLst/>
            <a:rect l="l" t="t" r="r" b="b"/>
            <a:pathLst>
              <a:path w="23682613" h="6217603">
                <a:moveTo>
                  <a:pt x="0" y="0"/>
                </a:moveTo>
                <a:lnTo>
                  <a:pt x="23682614" y="0"/>
                </a:lnTo>
                <a:lnTo>
                  <a:pt x="23682614" y="6217603"/>
                </a:lnTo>
                <a:lnTo>
                  <a:pt x="0" y="6217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65" r="-1646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16331" y="2950674"/>
            <a:ext cx="13655341" cy="7442161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828675"/>
            <a:ext cx="16230600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8"/>
              </a:lnSpc>
            </a:pPr>
            <a:r>
              <a:rPr lang="en-US" sz="10899">
                <a:solidFill>
                  <a:srgbClr val="4C6689"/>
                </a:solidFill>
                <a:latin typeface="UTM American Sans"/>
              </a:rPr>
              <a:t>CHÀO TẠM BIỆT!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5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95463" y="7368784"/>
            <a:ext cx="23682613" cy="4895651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850296"/>
            <a:ext cx="16230600" cy="7581043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15810" y="5787536"/>
            <a:ext cx="911357" cy="606467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7777" y="-3809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2484188" y="-3809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4975054" y="-4876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7451465" y="-4876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9856126" y="-4877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2332537" y="-4876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4668589" y="-50243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/>
          <p:cNvSpPr/>
          <p:nvPr/>
        </p:nvSpPr>
        <p:spPr>
          <a:xfrm rot="10800000">
            <a:off x="17145000" y="-50242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FE4540-4E90-C600-5A84-47AB428C0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7111" y="1017200"/>
            <a:ext cx="13619649" cy="42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khởi động đầu giờ_Con cào cào (Nguồn_ Yêu dân tộc Việt Na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368"/>
            <a:ext cx="18271344" cy="1027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7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95463" y="7368784"/>
            <a:ext cx="23682613" cy="4895651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850296"/>
            <a:ext cx="16230600" cy="7581043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15810" y="5787536"/>
            <a:ext cx="911357" cy="606467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7777" y="-3809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2484188" y="-3809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4975054" y="-4876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7451465" y="-4876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9856126" y="-4877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2332537" y="-4876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4668589" y="-50243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/>
          <p:cNvSpPr/>
          <p:nvPr/>
        </p:nvSpPr>
        <p:spPr>
          <a:xfrm rot="10800000">
            <a:off x="17145000" y="-50242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3C626D-B1CC-527D-F8A5-665F896D31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7155" y="891650"/>
            <a:ext cx="13513689" cy="422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76" y="2022395"/>
            <a:ext cx="18280223" cy="8241249"/>
          </a:xfrm>
          <a:custGeom>
            <a:avLst/>
            <a:gdLst/>
            <a:ahLst/>
            <a:cxnLst/>
            <a:rect l="l" t="t" r="r" b="b"/>
            <a:pathLst>
              <a:path w="16230600" h="8241249">
                <a:moveTo>
                  <a:pt x="0" y="0"/>
                </a:moveTo>
                <a:lnTo>
                  <a:pt x="16230600" y="0"/>
                </a:lnTo>
                <a:lnTo>
                  <a:pt x="16230600" y="8241249"/>
                </a:lnTo>
                <a:lnTo>
                  <a:pt x="0" y="8241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91" r="-689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7020" y="2057400"/>
            <a:ext cx="7831836" cy="8229600"/>
          </a:xfrm>
          <a:custGeom>
            <a:avLst/>
            <a:gdLst/>
            <a:ahLst/>
            <a:cxnLst/>
            <a:rect l="l" t="t" r="r" b="b"/>
            <a:pathLst>
              <a:path w="7831836" h="8229600">
                <a:moveTo>
                  <a:pt x="0" y="0"/>
                </a:moveTo>
                <a:lnTo>
                  <a:pt x="7831836" y="0"/>
                </a:lnTo>
                <a:lnTo>
                  <a:pt x="78318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7777" y="-3809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2484188" y="-3809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4975054" y="-4876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7451465" y="-4876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9856126" y="-4877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12332537" y="-4876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4668589" y="-50243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7145000" y="-50242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762" y="-1087811"/>
            <a:ext cx="11437087" cy="53161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4876" y="2781300"/>
            <a:ext cx="8742422" cy="7291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94922" y="3314700"/>
            <a:ext cx="9696470" cy="8241249"/>
          </a:xfrm>
          <a:custGeom>
            <a:avLst/>
            <a:gdLst/>
            <a:ahLst/>
            <a:cxnLst/>
            <a:rect l="l" t="t" r="r" b="b"/>
            <a:pathLst>
              <a:path w="9696470" h="8241249">
                <a:moveTo>
                  <a:pt x="0" y="0"/>
                </a:moveTo>
                <a:lnTo>
                  <a:pt x="9696470" y="0"/>
                </a:lnTo>
                <a:lnTo>
                  <a:pt x="9696470" y="8241250"/>
                </a:lnTo>
                <a:lnTo>
                  <a:pt x="0" y="824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922" r="-115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48066" y="1887944"/>
            <a:ext cx="8088337" cy="6511111"/>
          </a:xfrm>
          <a:custGeom>
            <a:avLst/>
            <a:gdLst/>
            <a:ahLst/>
            <a:cxnLst/>
            <a:rect l="l" t="t" r="r" b="b"/>
            <a:pathLst>
              <a:path w="8088337" h="6511111">
                <a:moveTo>
                  <a:pt x="0" y="0"/>
                </a:moveTo>
                <a:lnTo>
                  <a:pt x="8088337" y="0"/>
                </a:lnTo>
                <a:lnTo>
                  <a:pt x="8088337" y="6511110"/>
                </a:lnTo>
                <a:lnTo>
                  <a:pt x="0" y="6511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29041" y="857181"/>
            <a:ext cx="9736841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vi-VN" sz="5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endParaRPr lang="vi-VN" sz="5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khiếu</a:t>
            </a:r>
            <a:endParaRPr lang="vi-VN" sz="5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bạo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endParaRPr lang="vi-VN" sz="5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endParaRPr lang="vi-VN" sz="5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họp.</a:t>
            </a:r>
          </a:p>
          <a:p>
            <a:pPr algn="ctr"/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......</a:t>
            </a:r>
          </a:p>
        </p:txBody>
      </p:sp>
      <p:sp>
        <p:nvSpPr>
          <p:cNvPr id="6" name="Freeform 5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4747" y="-346703"/>
            <a:ext cx="11253323" cy="6379700"/>
          </a:xfrm>
          <a:custGeom>
            <a:avLst/>
            <a:gdLst/>
            <a:ahLst/>
            <a:cxnLst/>
            <a:rect l="l" t="t" r="r" b="b"/>
            <a:pathLst>
              <a:path w="11253323" h="6379700">
                <a:moveTo>
                  <a:pt x="0" y="0"/>
                </a:moveTo>
                <a:lnTo>
                  <a:pt x="11253322" y="0"/>
                </a:lnTo>
                <a:lnTo>
                  <a:pt x="11253322" y="6379699"/>
                </a:lnTo>
                <a:lnTo>
                  <a:pt x="0" y="6379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5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36238" y="5724561"/>
            <a:ext cx="10814813" cy="6469487"/>
          </a:xfrm>
          <a:custGeom>
            <a:avLst/>
            <a:gdLst/>
            <a:ahLst/>
            <a:cxnLst/>
            <a:rect l="l" t="t" r="r" b="b"/>
            <a:pathLst>
              <a:path w="10814813" h="6469487">
                <a:moveTo>
                  <a:pt x="0" y="0"/>
                </a:moveTo>
                <a:lnTo>
                  <a:pt x="10814813" y="0"/>
                </a:lnTo>
                <a:lnTo>
                  <a:pt x="10814813" y="6469488"/>
                </a:lnTo>
                <a:lnTo>
                  <a:pt x="0" y="6469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0638" t="-12870" r="-41338"/>
            </a:stretch>
          </a:blipFill>
        </p:spPr>
      </p:sp>
      <p:sp>
        <p:nvSpPr>
          <p:cNvPr id="4" name="Freeform 4"/>
          <p:cNvSpPr/>
          <p:nvPr/>
        </p:nvSpPr>
        <p:spPr>
          <a:xfrm rot="-321328">
            <a:off x="167118" y="3468810"/>
            <a:ext cx="3560192" cy="3747571"/>
          </a:xfrm>
          <a:custGeom>
            <a:avLst/>
            <a:gdLst/>
            <a:ahLst/>
            <a:cxnLst/>
            <a:rect l="l" t="t" r="r" b="b"/>
            <a:pathLst>
              <a:path w="3560192" h="3747571">
                <a:moveTo>
                  <a:pt x="0" y="0"/>
                </a:moveTo>
                <a:lnTo>
                  <a:pt x="3560193" y="0"/>
                </a:lnTo>
                <a:lnTo>
                  <a:pt x="3560193" y="3747570"/>
                </a:lnTo>
                <a:lnTo>
                  <a:pt x="0" y="3747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85999">
            <a:off x="951789" y="3976236"/>
            <a:ext cx="3754788" cy="3496646"/>
          </a:xfrm>
          <a:custGeom>
            <a:avLst/>
            <a:gdLst/>
            <a:ahLst/>
            <a:cxnLst/>
            <a:rect l="l" t="t" r="r" b="b"/>
            <a:pathLst>
              <a:path w="3754788" h="3496646">
                <a:moveTo>
                  <a:pt x="0" y="0"/>
                </a:moveTo>
                <a:lnTo>
                  <a:pt x="3754788" y="0"/>
                </a:lnTo>
                <a:lnTo>
                  <a:pt x="3754788" y="3496647"/>
                </a:lnTo>
                <a:lnTo>
                  <a:pt x="0" y="34966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69491" y="1028700"/>
            <a:ext cx="5702427" cy="8229600"/>
          </a:xfrm>
          <a:custGeom>
            <a:avLst/>
            <a:gdLst/>
            <a:ahLst/>
            <a:cxnLst/>
            <a:rect l="l" t="t" r="r" b="b"/>
            <a:pathLst>
              <a:path w="5702427" h="8229600">
                <a:moveTo>
                  <a:pt x="0" y="0"/>
                </a:moveTo>
                <a:lnTo>
                  <a:pt x="5702427" y="0"/>
                </a:lnTo>
                <a:lnTo>
                  <a:pt x="57024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06489" y="6863518"/>
            <a:ext cx="2930857" cy="2355343"/>
          </a:xfrm>
          <a:custGeom>
            <a:avLst/>
            <a:gdLst/>
            <a:ahLst/>
            <a:cxnLst/>
            <a:rect l="l" t="t" r="r" b="b"/>
            <a:pathLst>
              <a:path w="2930857" h="2355343">
                <a:moveTo>
                  <a:pt x="0" y="0"/>
                </a:moveTo>
                <a:lnTo>
                  <a:pt x="2930857" y="0"/>
                </a:lnTo>
                <a:lnTo>
                  <a:pt x="2930857" y="2355344"/>
                </a:lnTo>
                <a:lnTo>
                  <a:pt x="0" y="2355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9368554" y="569963"/>
            <a:ext cx="8690846" cy="978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Bổn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endParaRPr lang="vi-VN" sz="4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Bổn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Bổn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cha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Bổn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nề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vi-VN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Bổn </a:t>
            </a:r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</a:rPr>
              <a:t>phận rèn luyện đạo đức, ý thức tự học, thực hiện nhiệm vụ học tập, rèn luyện theo chương trình, kế hoạch giáo dục của nhà trường, cơ sở giáo </a:t>
            </a:r>
            <a:r>
              <a:rPr lang="vi-VN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dục khác.</a:t>
            </a:r>
          </a:p>
          <a:p>
            <a:pPr algn="ctr"/>
            <a:r>
              <a:rPr lang="vi-VN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vi-VN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4" name="Freeform 3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800" y="2552700"/>
            <a:ext cx="8454736" cy="84547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5497251" y="2064020"/>
            <a:ext cx="6711199" cy="2057400"/>
            <a:chOff x="5521233" y="3231449"/>
            <a:chExt cx="5738950" cy="3155978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rgbClr val="FFD6CE"/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5"/>
                <a:ext cx="5220148" cy="114591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1326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 smtClean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Đánh đập, hành hạ trẻ em.</a:t>
              </a:r>
              <a:endParaRPr 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矩形: 圆角 33">
            <a:extLst>
              <a:ext uri="{FF2B5EF4-FFF2-40B4-BE49-F238E27FC236}">
                <a16:creationId xmlns:a16="http://schemas.microsoft.com/office/drawing/2014/main" id="{042D817F-1120-2B53-3541-49C8B87A5F37}"/>
              </a:ext>
            </a:extLst>
          </p:cNvPr>
          <p:cNvSpPr/>
          <p:nvPr/>
        </p:nvSpPr>
        <p:spPr>
          <a:xfrm>
            <a:off x="678159" y="194002"/>
            <a:ext cx="17020704" cy="1813355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2. Hành</a:t>
            </a:r>
            <a:r>
              <a:rPr kumimoji="0" lang="vi-VN" altLang="zh-CN" sz="5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vi nào sau đây xâm phạm đến quyền trẻ em? Vì sao?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11287011" y="4062231"/>
            <a:ext cx="7011840" cy="2057400"/>
            <a:chOff x="5521233" y="3231449"/>
            <a:chExt cx="5738950" cy="3155978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4"/>
                <a:ext cx="5220149" cy="1145920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</p:spPr>
            <p:txBody>
              <a:bodyPr/>
              <a:lstStyle/>
              <a:p>
                <a:endParaRPr lang="en-US" sz="160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407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Bắt trẻ em nghỉ học để làm việc.</a:t>
              </a:r>
              <a:endParaRPr lang="en-US" sz="4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5535643" y="6070653"/>
            <a:ext cx="6711199" cy="2057400"/>
            <a:chOff x="5521233" y="3231449"/>
            <a:chExt cx="5738950" cy="3155978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5" y="272224"/>
                <a:ext cx="5095613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rgbClr val="FFD6CE"/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5"/>
                <a:ext cx="5220148" cy="114591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69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 smtClean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Nhắc nhở khi trẻ em lười học.</a:t>
              </a:r>
              <a:endParaRPr 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11311329" y="8124791"/>
            <a:ext cx="7011840" cy="2123129"/>
            <a:chOff x="5521233" y="3231449"/>
            <a:chExt cx="5738950" cy="3256804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31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3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4"/>
                <a:ext cx="5220149" cy="1145920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</p:spPr>
            <p:txBody>
              <a:bodyPr/>
              <a:lstStyle/>
              <a:p>
                <a:endParaRPr lang="en-US" sz="160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974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d) Yêu cầu trẻ em phụ giúp công việc gia đình phù hợp lứa tuổi.</a:t>
              </a:r>
              <a:endParaRPr lang="en-US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427</Words>
  <Application>Microsoft Office PowerPoint</Application>
  <PresentationFormat>Custom</PresentationFormat>
  <Paragraphs>28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阿里巴巴普惠体</vt:lpstr>
      <vt:lpstr>Arial</vt:lpstr>
      <vt:lpstr>Times New Roman</vt:lpstr>
      <vt:lpstr>SVN-Newton</vt:lpstr>
      <vt:lpstr>Cambria</vt:lpstr>
      <vt:lpstr>Calibri</vt:lpstr>
      <vt:lpstr>#9Slide07 HoneyCream</vt:lpstr>
      <vt:lpstr>UTM American Sans</vt:lpstr>
      <vt:lpstr>Office Theme</vt:lpstr>
      <vt:lpstr>10_Office Theme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cp:lastModifiedBy>Windows User</cp:lastModifiedBy>
  <cp:revision>21</cp:revision>
  <dcterms:created xsi:type="dcterms:W3CDTF">2006-08-16T00:00:00Z</dcterms:created>
  <dcterms:modified xsi:type="dcterms:W3CDTF">2024-04-15T15:55:44Z</dcterms:modified>
  <dc:identifier>DAGCHlYVVbc</dc:identifier>
</cp:coreProperties>
</file>