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6" r:id="rId4"/>
  </p:sldMasterIdLst>
  <p:sldIdLst>
    <p:sldId id="256" r:id="rId5"/>
    <p:sldId id="267" r:id="rId6"/>
    <p:sldId id="280" r:id="rId7"/>
    <p:sldId id="281" r:id="rId8"/>
    <p:sldId id="283" r:id="rId9"/>
    <p:sldId id="284" r:id="rId10"/>
    <p:sldId id="282" r:id="rId11"/>
    <p:sldId id="276" r:id="rId12"/>
    <p:sldId id="271" r:id="rId13"/>
    <p:sldId id="269" r:id="rId14"/>
    <p:sldId id="270" r:id="rId15"/>
    <p:sldId id="272" r:id="rId16"/>
    <p:sldId id="273" r:id="rId17"/>
    <p:sldId id="259" r:id="rId18"/>
    <p:sldId id="261" r:id="rId19"/>
    <p:sldId id="274" r:id="rId20"/>
    <p:sldId id="263" r:id="rId21"/>
    <p:sldId id="275" r:id="rId22"/>
    <p:sldId id="277" r:id="rId23"/>
    <p:sldId id="265" r:id="rId24"/>
    <p:sldId id="278" r:id="rId25"/>
    <p:sldId id="279" r:id="rId26"/>
    <p:sldId id="268" r:id="rId27"/>
    <p:sldId id="285" r:id="rId28"/>
  </p:sldIdLst>
  <p:sldSz cx="18288000" cy="10287000"/>
  <p:notesSz cx="6858000" cy="9144000"/>
  <p:embeddedFontLst>
    <p:embeddedFont>
      <p:font typeface="#9Slide03 Montserrat Bold" panose="020B0604020202020204" charset="0"/>
      <p:bold r:id="rId29"/>
    </p:embeddedFont>
    <p:embeddedFont>
      <p:font typeface="More Sugar" panose="020B0604020202020204" charset="0"/>
      <p:regular r:id="rId30"/>
    </p:embeddedFont>
    <p:embeddedFont>
      <p:font typeface="Cambria" panose="0204050305040603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9Slide07 SVNSalty Sans" panose="02000000000000000000" charset="0"/>
      <p:regular r:id="rId39"/>
    </p:embeddedFont>
    <p:embeddedFont>
      <p:font typeface="Arturo Outline"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10" d="100"/>
          <a:sy n="10" d="100"/>
        </p:scale>
        <p:origin x="3384" y="14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4/8/2024</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30882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8" name="Picture 7">
            <a:extLst>
              <a:ext uri="{FF2B5EF4-FFF2-40B4-BE49-F238E27FC236}">
                <a16:creationId xmlns:a16="http://schemas.microsoft.com/office/drawing/2014/main" xmlns=""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xmlns=""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xmlns=""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xmlns=""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4" name="Picture 13">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xmlns=""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xmlns=""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xmlns=""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4" name="Picture 13">
            <a:extLst>
              <a:ext uri="{FF2B5EF4-FFF2-40B4-BE49-F238E27FC236}">
                <a16:creationId xmlns:a16="http://schemas.microsoft.com/office/drawing/2014/main" xmlns=""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xmlns=""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xmlns=""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xmlns=""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28" name="Picture 2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184431376"/>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6.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6.png"/><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19" Type="http://schemas.openxmlformats.org/officeDocument/2006/relationships/image" Target="../media/image11.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5.png"/><Relationship Id="rId7" Type="http://schemas.openxmlformats.org/officeDocument/2006/relationships/image" Target="../media/image10.svg"/><Relationship Id="rId12"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8.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7" Type="http://schemas.openxmlformats.org/officeDocument/2006/relationships/image" Target="../media/image10.svg"/><Relationship Id="rId12"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8.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8.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8.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1.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8.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43.jpeg"/><Relationship Id="rId4" Type="http://schemas.openxmlformats.org/officeDocument/2006/relationships/image" Target="../media/image35.png"/><Relationship Id="rId9" Type="http://schemas.openxmlformats.org/officeDocument/2006/relationships/image" Target="../media/image41.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4.png"/><Relationship Id="rId5" Type="http://schemas.openxmlformats.org/officeDocument/2006/relationships/image" Target="../media/image10.svg"/><Relationship Id="rId10" Type="http://schemas.openxmlformats.org/officeDocument/2006/relationships/image" Target="../media/image14.png"/><Relationship Id="rId9"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0.svg"/><Relationship Id="rId10" Type="http://schemas.openxmlformats.org/officeDocument/2006/relationships/image" Target="../media/image14.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1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7" Type="http://schemas.openxmlformats.org/officeDocument/2006/relationships/image" Target="NULL"/><Relationship Id="rId2" Type="http://schemas.openxmlformats.org/officeDocument/2006/relationships/image" Target="../media/image16.jpg"/><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20.png"/><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2.jp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4.png"/><Relationship Id="rId5" Type="http://schemas.openxmlformats.org/officeDocument/2006/relationships/image" Target="../media/image10.svg"/><Relationship Id="rId10" Type="http://schemas.openxmlformats.org/officeDocument/2006/relationships/image" Target="../media/image14.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26" name="Picture 25"/>
          <p:cNvPicPr>
            <a:picLocks noChangeAspect="1"/>
          </p:cNvPicPr>
          <p:nvPr/>
        </p:nvPicPr>
        <p:blipFill>
          <a:blip r:embed="rId16"/>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8229600" y="1784286"/>
            <a:ext cx="8266043" cy="5770811"/>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 Thuở còn thiếu thời, Nguyễn Phan Hách theo học trường làng, trường huyện. Sau khi tốt nghiệp sư phạm, Nguyễn Phan Hách đi dạy học một thời gian.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2"/>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3">
              <a:duotone>
                <a:prstClr val="black"/>
                <a:schemeClr val="accent4">
                  <a:tint val="45000"/>
                  <a:satMod val="400000"/>
                </a:schemeClr>
              </a:duotone>
              <a:extLst>
                <a:ext uri="{96DAC541-7B7A-43D3-8B79-37D633B846F1}">
                  <asvg:svgBlip xmlns:asvg="http://schemas.microsoft.com/office/drawing/2016/SVG/main" xmlns="" r:embed="rId5"/>
                </a:ext>
              </a:extLst>
            </a:blip>
            <a:stretch>
              <a:fillRect/>
            </a:stretch>
          </a:blipFill>
        </p:spPr>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smtClean="0">
                <a:latin typeface="Cambria" panose="02040503050406030204" pitchFamily="18" charset="0"/>
                <a:ea typeface="Cambria" panose="02040503050406030204" pitchFamily="18" charset="0"/>
              </a:rPr>
              <a:t>Sông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(hay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Giang</a:t>
            </a:r>
            <a:r>
              <a:rPr lang="en-US" sz="3600" dirty="0" smtClean="0">
                <a:latin typeface="Cambria" panose="02040503050406030204" pitchFamily="18" charset="0"/>
                <a:ea typeface="Cambria" panose="02040503050406030204" pitchFamily="18" charset="0"/>
              </a:rPr>
              <a: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a:t>
            </a:r>
            <a:r>
              <a:rPr lang="vi-VN" sz="3600" dirty="0" smtClean="0">
                <a:latin typeface="Cambria" panose="02040503050406030204" pitchFamily="18" charset="0"/>
                <a:ea typeface="Cambria" panose="02040503050406030204" pitchFamily="18" charset="0"/>
              </a:rPr>
              <a:t>nhấ</a:t>
            </a:r>
            <a:r>
              <a:rPr lang="en-US" sz="3600" dirty="0">
                <a:latin typeface="Cambria" panose="02040503050406030204" pitchFamily="18" charset="0"/>
                <a:ea typeface="Cambria" panose="02040503050406030204" pitchFamily="18" charset="0"/>
              </a:rPr>
              <a:t>n</a:t>
            </a:r>
            <a:r>
              <a:rPr lang="vi-VN"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chìm mộng xâm lăng của các thế lực phương Bắc</a:t>
            </a:r>
            <a:r>
              <a:rPr lang="vi-VN" sz="3600" dirty="0" smtClean="0">
                <a:latin typeface="Cambria" panose="02040503050406030204" pitchFamily="18" charset="0"/>
                <a:ea typeface="Cambria" panose="02040503050406030204" pitchFamily="18" charset="0"/>
              </a:rPr>
              <a:t>.</a:t>
            </a:r>
            <a:endParaRPr lang="en-US" sz="3600" dirty="0" smtClean="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4">
                <a:duotone>
                  <a:prstClr val="black"/>
                  <a:schemeClr val="accent1">
                    <a:tint val="45000"/>
                    <a:satMod val="400000"/>
                  </a:schemeClr>
                </a:duotone>
                <a:extLst>
                  <a:ext uri="{96DAC541-7B7A-43D3-8B79-37D633B846F1}">
                    <asvg:svgBlip xmlns:asvg="http://schemas.microsoft.com/office/drawing/2016/SVG/main" xmlns="" r:embed="rId5"/>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smtClean="0">
                  <a:latin typeface="#9Slide03 Montserrat Bold" panose="00000800000000000000" pitchFamily="2" charset="0"/>
                  <a:ea typeface="Cambria" panose="02040503050406030204" pitchFamily="18" charset="0"/>
                </a:rPr>
                <a:t>Sông</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Bạch</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xmlns="" val="3907669443"/>
                    </a:ext>
                  </a:extLst>
                </a:gridCol>
                <a:gridCol w="1624790">
                  <a:extLst>
                    <a:ext uri="{9D8B030D-6E8A-4147-A177-3AD203B41FA5}">
                      <a16:colId xmlns:a16="http://schemas.microsoft.com/office/drawing/2014/main" xmlns="" val="1359196481"/>
                    </a:ext>
                  </a:extLst>
                </a:gridCol>
                <a:gridCol w="7290631">
                  <a:extLst>
                    <a:ext uri="{9D8B030D-6E8A-4147-A177-3AD203B41FA5}">
                      <a16:colId xmlns:a16="http://schemas.microsoft.com/office/drawing/2014/main" xmlns=""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xmlns=""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xmlns=""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xmlns="" val="2978013812"/>
                    </a:ext>
                  </a:extLst>
                </a:gridCol>
              </a:tblGrid>
              <a:tr h="0">
                <a:tc>
                  <a:txBody>
                    <a:bodyPr/>
                    <a:lstStyle/>
                    <a:p>
                      <a:pPr algn="ctr">
                        <a:lnSpc>
                          <a:spcPct val="115000"/>
                        </a:lnSpc>
                        <a:spcAft>
                          <a:spcPts val="0"/>
                        </a:spcAft>
                      </a:pPr>
                      <a:r>
                        <a:rPr lang="en-US" sz="4000" b="0" dirty="0" err="1" smtClean="0">
                          <a:effectLst/>
                          <a:latin typeface="Cambria" panose="02040503050406030204" pitchFamily="18" charset="0"/>
                          <a:ea typeface="Cambria" panose="02040503050406030204" pitchFamily="18" charset="0"/>
                        </a:rPr>
                        <a:t>Có</a:t>
                      </a:r>
                      <a:r>
                        <a:rPr lang="en-US" sz="4000" b="0" dirty="0" smtClean="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xmlns=""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xmlns="" val="3907669443"/>
                    </a:ext>
                  </a:extLst>
                </a:gridCol>
                <a:gridCol w="1624790">
                  <a:extLst>
                    <a:ext uri="{9D8B030D-6E8A-4147-A177-3AD203B41FA5}">
                      <a16:colId xmlns:a16="http://schemas.microsoft.com/office/drawing/2014/main" xmlns="" val="1359196481"/>
                    </a:ext>
                  </a:extLst>
                </a:gridCol>
                <a:gridCol w="7290631">
                  <a:extLst>
                    <a:ext uri="{9D8B030D-6E8A-4147-A177-3AD203B41FA5}">
                      <a16:colId xmlns:a16="http://schemas.microsoft.com/office/drawing/2014/main" xmlns="" val="1604997201"/>
                    </a:ext>
                  </a:extLst>
                </a:gridCol>
              </a:tblGrid>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402080"/>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xmlns="" val="2978013812"/>
                    </a:ext>
                  </a:extLst>
                </a:gridCol>
              </a:tblGrid>
              <a:tr h="0">
                <a:tc>
                  <a:txBody>
                    <a:bodyPr/>
                    <a:lstStyle/>
                    <a:p>
                      <a:pPr algn="ctr">
                        <a:lnSpc>
                          <a:spcPct val="115000"/>
                        </a:lnSpc>
                        <a:spcAft>
                          <a:spcPts val="0"/>
                        </a:spcAft>
                      </a:pP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có</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tin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về</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tên</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gọi</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khác</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của</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sông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Bạch</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Đằng</a:t>
                      </a:r>
                      <a:r>
                        <a:rPr lang="en-US" sz="4000" b="1" kern="1200" dirty="0" smtClean="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xmlns=""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xmlns=""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xmlns=""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xmlns="" r:embed="rId13"/>
                </a:ext>
              </a:extLst>
            </a:blip>
            <a:stretch>
              <a:fillRect/>
            </a:stretch>
          </a:blip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smtClean="0">
                <a:latin typeface="Cambria" panose="02040503050406030204" pitchFamily="18" charset="0"/>
                <a:ea typeface="Cambria" panose="02040503050406030204" pitchFamily="18" charset="0"/>
              </a:rPr>
              <a:t>Dấu</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ngoặc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đơn</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trong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mỗi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 (</a:t>
            </a:r>
            <a:r>
              <a:rPr lang="en-US" sz="4800" b="1" dirty="0" err="1" smtClean="0">
                <a:latin typeface="Cambria" panose="02040503050406030204" pitchFamily="18" charset="0"/>
                <a:ea typeface="Cambria" panose="02040503050406030204" pitchFamily="18" charset="0"/>
              </a:rPr>
              <a:t>bài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tập</a:t>
            </a:r>
            <a:r>
              <a:rPr lang="en-US" sz="4800" b="1" dirty="0" smtClean="0">
                <a:latin typeface="Cambria" panose="02040503050406030204" pitchFamily="18" charset="0"/>
                <a:ea typeface="Cambria" panose="02040503050406030204" pitchFamily="18" charset="0"/>
              </a:rPr>
              <a:t> 1) </a:t>
            </a:r>
            <a:r>
              <a:rPr lang="en-US" sz="4800" b="1" dirty="0" err="1" smtClean="0">
                <a:latin typeface="Cambria" panose="02040503050406030204" pitchFamily="18" charset="0"/>
                <a:ea typeface="Cambria" panose="02040503050406030204" pitchFamily="18" charset="0"/>
              </a:rPr>
              <a:t>được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dùng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để</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làm</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endParaRP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a:t>
            </a:r>
            <a:r>
              <a:rPr lang="en-US" sz="6500" dirty="0" smtClean="0">
                <a:ln>
                  <a:solidFill>
                    <a:schemeClr val="tx1"/>
                  </a:solidFill>
                </a:ln>
                <a:solidFill>
                  <a:srgbClr val="FEF3C6"/>
                </a:solidFill>
                <a:latin typeface="Arturo Outline"/>
              </a:rPr>
              <a:t>2</a:t>
            </a:r>
            <a:endParaRPr lang="en-US" sz="6500" dirty="0">
              <a:ln>
                <a:solidFill>
                  <a:schemeClr val="tx1"/>
                </a:solidFill>
              </a:ln>
              <a:solidFill>
                <a:srgbClr val="FEF3C6"/>
              </a:solidFill>
              <a:latin typeface="Arturo Outline"/>
            </a:endParaRP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được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dùng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để</a:t>
            </a:r>
            <a:r>
              <a:rPr lang="en-US" sz="4800" b="1"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đánh</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dấu</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phần</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chú</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giải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thuyết</a:t>
            </a:r>
            <a:r>
              <a:rPr lang="en-US" sz="4800" b="1" dirty="0" smtClean="0">
                <a:solidFill>
                  <a:srgbClr val="C00000"/>
                </a:solidFill>
                <a:latin typeface="Cambria" panose="02040503050406030204" pitchFamily="18" charset="0"/>
                <a:ea typeface="Cambria" panose="02040503050406030204" pitchFamily="18" charset="0"/>
              </a:rPr>
              <a:t> minh </a:t>
            </a:r>
            <a:r>
              <a:rPr lang="en-US" sz="4800" b="1" dirty="0" err="1" smtClean="0">
                <a:solidFill>
                  <a:srgbClr val="C00000"/>
                </a:solidFill>
                <a:latin typeface="Cambria" panose="02040503050406030204" pitchFamily="18" charset="0"/>
                <a:ea typeface="Cambria" panose="02040503050406030204" pitchFamily="18" charset="0"/>
              </a:rPr>
              <a:t>bổ</a:t>
            </a:r>
            <a:r>
              <a:rPr lang="en-US" sz="4800" b="1" dirty="0" smtClean="0">
                <a:solidFill>
                  <a:srgbClr val="C00000"/>
                </a:solidFill>
                <a:latin typeface="Cambria" panose="02040503050406030204" pitchFamily="18" charset="0"/>
                <a:ea typeface="Cambria" panose="02040503050406030204" pitchFamily="18" charset="0"/>
              </a:rPr>
              <a:t> sung </a:t>
            </a:r>
            <a:r>
              <a:rPr lang="en-US" sz="4800" b="1" dirty="0" err="1" smtClean="0">
                <a:solidFill>
                  <a:srgbClr val="C00000"/>
                </a:solidFill>
                <a:latin typeface="Cambria" panose="02040503050406030204" pitchFamily="18" charset="0"/>
                <a:ea typeface="Cambria" panose="02040503050406030204" pitchFamily="18" charset="0"/>
              </a:rPr>
              <a:t>thêm</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smtClean="0">
                <a:latin typeface="Cambria" panose="02040503050406030204" pitchFamily="18" charset="0"/>
                <a:ea typeface="Cambria" panose="02040503050406030204" pitchFamily="18" charset="0"/>
              </a:rPr>
              <a:t>Ví</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dụ</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Tác</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(1912 </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1945</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giới. 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a:t>
            </a:r>
            <a:r>
              <a:rPr lang="vi-VN" sz="4000" dirty="0" smtClean="0">
                <a:latin typeface="Cambria" panose="02040503050406030204" pitchFamily="18" charset="0"/>
                <a:ea typeface="Cambria" panose="02040503050406030204" pitchFamily="18" charset="0"/>
              </a:rPr>
              <a:t>giới</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smtClean="0">
                <a:latin typeface="Cambria" panose="02040503050406030204" pitchFamily="18" charset="0"/>
                <a:ea typeface="Cambria" panose="02040503050406030204" pitchFamily="18" charset="0"/>
              </a:rPr>
              <a:t>Viết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đoạn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văn</a:t>
            </a:r>
            <a:r>
              <a:rPr lang="en-US" sz="4800" dirty="0" smtClean="0">
                <a:latin typeface="Cambria" panose="02040503050406030204" pitchFamily="18" charset="0"/>
                <a:ea typeface="Cambria" panose="02040503050406030204" pitchFamily="18" charset="0"/>
              </a:rPr>
              <a:t> (2-3 </a:t>
            </a:r>
            <a:r>
              <a:rPr lang="en-US" sz="4800" dirty="0" err="1" smtClean="0">
                <a:latin typeface="Cambria" panose="02040503050406030204" pitchFamily="18" charset="0"/>
                <a:ea typeface="Cambria" panose="02040503050406030204" pitchFamily="18" charset="0"/>
              </a:rPr>
              <a:t>câu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về</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cảnh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đẹp</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một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vùng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quê</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hoặc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nơi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em</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sinh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dùng</a:t>
            </a:r>
            <a:r>
              <a:rPr lang="en-US" sz="4800"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dấu</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ngoặc</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đơn</a:t>
            </a:r>
            <a:r>
              <a:rPr lang="en-US" sz="4800" i="1"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7" name="Picture 16"/>
          <p:cNvPicPr>
            <a:picLocks noChangeAspect="1"/>
          </p:cNvPicPr>
          <p:nvPr/>
        </p:nvPicPr>
        <p:blipFill>
          <a:blip r:embed="rId15"/>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Mỗi</a:t>
            </a:r>
            <a:r>
              <a:rPr lang="en-US" sz="3800" dirty="0" smtClean="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sao</a:t>
            </a:r>
            <a:r>
              <a:rPr lang="en-US"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endParaRPr>
          </a:p>
        </p:txBody>
      </p:sp>
      <p:pic>
        <p:nvPicPr>
          <p:cNvPr id="3074" name="Picture 2" descr="Quê hươ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1</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smtClean="0">
                <a:solidFill>
                  <a:srgbClr val="333333"/>
                </a:solidFill>
                <a:latin typeface="Cambria" panose="02040503050406030204" pitchFamily="18" charset="0"/>
                <a:ea typeface="Cambria" panose="02040503050406030204" pitchFamily="18" charset="0"/>
              </a:rPr>
              <a:t>chú</a:t>
            </a:r>
            <a:r>
              <a:rPr lang="en-US" sz="4400" dirty="0" smtClean="0">
                <a:solidFill>
                  <a:srgbClr val="333333"/>
                </a:solidFill>
                <a:latin typeface="Cambria" panose="02040503050406030204" pitchFamily="18" charset="0"/>
                <a:ea typeface="Cambria" panose="02040503050406030204" pitchFamily="18" charset="0"/>
              </a:rPr>
              <a:t> </a:t>
            </a:r>
            <a:r>
              <a:rPr lang="en-US" sz="4400" dirty="0" err="1" smtClean="0">
                <a:solidFill>
                  <a:srgbClr val="333333"/>
                </a:solidFill>
                <a:latin typeface="Cambria" panose="02040503050406030204" pitchFamily="18" charset="0"/>
                <a:ea typeface="Cambria" panose="02040503050406030204" pitchFamily="18" charset="0"/>
              </a:rPr>
              <a:t>thích</a:t>
            </a:r>
            <a:r>
              <a:rPr lang="vi-VN" sz="4400" dirty="0" smtClean="0">
                <a:solidFill>
                  <a:srgbClr val="333333"/>
                </a:solidFill>
                <a:latin typeface="Cambria" panose="02040503050406030204" pitchFamily="18" charset="0"/>
                <a:ea typeface="Cambria" panose="02040503050406030204" pitchFamily="18" charset="0"/>
              </a:rPr>
              <a:t> </a:t>
            </a:r>
            <a:r>
              <a:rPr lang="vi-VN" sz="4400" dirty="0">
                <a:solidFill>
                  <a:srgbClr val="333333"/>
                </a:solidFill>
                <a:latin typeface="Cambria" panose="02040503050406030204" pitchFamily="18" charset="0"/>
                <a:ea typeface="Cambria" panose="02040503050406030204" pitchFamily="18" charset="0"/>
              </a:rPr>
              <a:t>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2</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a:t>
            </a:r>
            <a:r>
              <a:rPr lang="vi-VN" sz="3600" b="1" dirty="0" smtClean="0">
                <a:solidFill>
                  <a:srgbClr val="C00000"/>
                </a:solidFill>
                <a:latin typeface="Cambria" panose="02040503050406030204" pitchFamily="18" charset="0"/>
                <a:ea typeface="Cambria" panose="02040503050406030204" pitchFamily="18" charset="0"/>
              </a:rPr>
              <a:t>ví </a:t>
            </a:r>
            <a:r>
              <a:rPr lang="vi-VN" sz="3600" b="1" dirty="0">
                <a:solidFill>
                  <a:srgbClr val="C00000"/>
                </a:solidFill>
                <a:latin typeface="Cambria" panose="02040503050406030204" pitchFamily="18" charset="0"/>
                <a:ea typeface="Cambria" panose="02040503050406030204" pitchFamily="18" charset="0"/>
              </a:rPr>
              <a:t>dụ sau</a:t>
            </a:r>
            <a:r>
              <a:rPr lang="vi-VN" sz="3600" b="1" dirty="0" smtClean="0">
                <a:solidFill>
                  <a:srgbClr val="C00000"/>
                </a:solidFill>
                <a:latin typeface="Cambria" panose="02040503050406030204" pitchFamily="18" charset="0"/>
                <a:ea typeface="Cambria" panose="02040503050406030204" pitchFamily="18" charset="0"/>
              </a:rPr>
              <a:t>:</a:t>
            </a:r>
            <a:endParaRPr lang="en-US" sz="3600" b="1" dirty="0" smtClean="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smtClean="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smtClean="0">
                <a:solidFill>
                  <a:srgbClr val="C00000"/>
                </a:solidFill>
                <a:latin typeface="Cambria" panose="02040503050406030204" pitchFamily="18" charset="0"/>
                <a:ea typeface="Cambria" panose="02040503050406030204" pitchFamily="18" charset="0"/>
              </a:rPr>
              <a:t>A. </a:t>
            </a:r>
            <a:r>
              <a:rPr lang="vi-VN" sz="3800" dirty="0" smtClean="0">
                <a:latin typeface="Cambria" panose="02040503050406030204" pitchFamily="18" charset="0"/>
                <a:ea typeface="Cambria" panose="02040503050406030204" pitchFamily="18" charset="0"/>
              </a:rPr>
              <a:t>Đánh </a:t>
            </a:r>
            <a:r>
              <a:rPr lang="vi-VN" sz="3800" dirty="0">
                <a:latin typeface="Cambria" panose="02040503050406030204" pitchFamily="18" charset="0"/>
                <a:ea typeface="Cambria" panose="02040503050406030204" pitchFamily="18" charset="0"/>
              </a:rPr>
              <a:t>dấu </a:t>
            </a:r>
            <a:r>
              <a:rPr lang="vi-VN" sz="3800" dirty="0" smtClean="0">
                <a:latin typeface="Cambria" panose="02040503050406030204" pitchFamily="18" charset="0"/>
                <a:ea typeface="Cambria" panose="02040503050406030204" pitchFamily="18" charset="0"/>
              </a:rPr>
              <a:t>phần</a:t>
            </a:r>
            <a:r>
              <a:rPr lang="en-US" sz="3800" dirty="0" smtClean="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smtClean="0">
                <a:latin typeface="Cambria" panose="02040503050406030204" pitchFamily="18" charset="0"/>
                <a:ea typeface="Cambria" panose="02040503050406030204" pitchFamily="18" charset="0"/>
              </a:rPr>
              <a:t>(</a:t>
            </a:r>
            <a:r>
              <a:rPr lang="vi-VN" sz="3800" dirty="0" smtClean="0">
                <a:latin typeface="Cambria" panose="02040503050406030204" pitchFamily="18" charset="0"/>
                <a:ea typeface="Cambria" panose="02040503050406030204" pitchFamily="18" charset="0"/>
              </a:rPr>
              <a:t>bổ </a:t>
            </a:r>
            <a:r>
              <a:rPr lang="vi-VN" sz="3800" dirty="0">
                <a:latin typeface="Cambria" panose="02040503050406030204" pitchFamily="18" charset="0"/>
                <a:ea typeface="Cambria" panose="02040503050406030204" pitchFamily="18" charset="0"/>
              </a:rPr>
              <a:t>sung, giải </a:t>
            </a:r>
            <a:r>
              <a:rPr lang="vi-VN" sz="3800" dirty="0" smtClean="0">
                <a:latin typeface="Cambria" panose="02040503050406030204" pitchFamily="18" charset="0"/>
                <a:ea typeface="Cambria" panose="02040503050406030204" pitchFamily="18" charset="0"/>
              </a:rPr>
              <a:t>thích</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thuyết</a:t>
            </a:r>
            <a:r>
              <a:rPr lang="en-US" sz="3800" dirty="0" smtClean="0">
                <a:latin typeface="Cambria" panose="02040503050406030204" pitchFamily="18" charset="0"/>
                <a:ea typeface="Cambria" panose="02040503050406030204" pitchFamily="18" charset="0"/>
              </a:rPr>
              <a:t> minh </a:t>
            </a:r>
            <a:r>
              <a:rPr lang="en-US" sz="3800" dirty="0" err="1" smtClean="0">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a:t>
            </a:r>
            <a:r>
              <a:rPr lang="vi-VN" sz="3800" dirty="0" smtClean="0">
                <a:latin typeface="Cambria" panose="02040503050406030204" pitchFamily="18" charset="0"/>
                <a:ea typeface="Cambria" panose="02040503050406030204" pitchFamily="18" charset="0"/>
              </a:rPr>
              <a:t>tiếp</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smtClean="0">
                <a:latin typeface="Cambria" panose="02040503050406030204" pitchFamily="18" charset="0"/>
                <a:ea typeface="Cambria" panose="02040503050406030204" pitchFamily="18" charset="0"/>
              </a:rPr>
              <a:t>liệt</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kê</a:t>
            </a:r>
            <a:endParaRPr lang="en-US" sz="3800" dirty="0" smtClean="0">
              <a:latin typeface="Cambria" panose="02040503050406030204" pitchFamily="18" charset="0"/>
              <a:ea typeface="Cambria" panose="02040503050406030204" pitchFamily="18" charset="0"/>
            </a:endParaRPr>
          </a:p>
          <a:p>
            <a:pPr algn="just">
              <a:lnSpc>
                <a:spcPct val="150000"/>
              </a:lnSpc>
            </a:pPr>
            <a:r>
              <a:rPr lang="vi-VN" sz="3800" b="1" dirty="0" smtClean="0">
                <a:solidFill>
                  <a:srgbClr val="C00000"/>
                </a:solidFill>
                <a:latin typeface="Cambria" panose="02040503050406030204" pitchFamily="18" charset="0"/>
                <a:ea typeface="Cambria" panose="02040503050406030204" pitchFamily="18" charset="0"/>
              </a:rPr>
              <a:t>D</a:t>
            </a:r>
            <a:r>
              <a:rPr lang="vi-VN" sz="3800" b="1" dirty="0">
                <a:solidFill>
                  <a:srgbClr val="C00000"/>
                </a:solidFill>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Đánh dấu (báo trước) lời đối </a:t>
            </a:r>
            <a:r>
              <a:rPr lang="vi-VN" sz="3800" dirty="0" smtClean="0">
                <a:latin typeface="Cambria" panose="02040503050406030204" pitchFamily="18" charset="0"/>
                <a:ea typeface="Cambria" panose="02040503050406030204" pitchFamily="18" charset="0"/>
              </a:rPr>
              <a:t>thoại</a:t>
            </a:r>
            <a:endParaRPr lang="vi-VN" sz="3800" dirty="0">
              <a:latin typeface="Cambria" panose="02040503050406030204" pitchFamily="18" charset="0"/>
              <a:ea typeface="Cambria" panose="02040503050406030204" pitchFamily="18" charset="0"/>
            </a:endParaRP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3</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Cầu </a:t>
            </a:r>
            <a:r>
              <a:rPr lang="vi-VN" sz="4000" dirty="0">
                <a:latin typeface="Cambria" panose="02040503050406030204" pitchFamily="18" charset="0"/>
                <a:ea typeface="Cambria" panose="02040503050406030204" pitchFamily="18" charset="0"/>
              </a:rPr>
              <a:t>sông Hàn cây cầu đầu tiên do kĩ sư và công nhân Việt Nam xây dựng và thi </a:t>
            </a:r>
            <a:r>
              <a:rPr lang="vi-VN" sz="4000" dirty="0" smtClean="0">
                <a:latin typeface="Cambria" panose="02040503050406030204" pitchFamily="18" charset="0"/>
                <a:ea typeface="Cambria" panose="02040503050406030204" pitchFamily="18" charset="0"/>
              </a:rPr>
              <a:t>công</a:t>
            </a:r>
            <a:r>
              <a:rPr lang="en-US" sz="4000" dirty="0" smtClean="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sông Hàn</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cây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đầu </a:t>
            </a:r>
            <a:r>
              <a:rPr lang="vi-VN" sz="3200" dirty="0">
                <a:latin typeface="Cambria" panose="02040503050406030204" pitchFamily="18" charset="0"/>
                <a:ea typeface="Cambria" panose="02040503050406030204" pitchFamily="18" charset="0"/>
              </a:rPr>
              <a:t>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549785" y="2670027"/>
            <a:ext cx="11268903" cy="5839340"/>
          </a:xfrm>
          <a:custGeom>
            <a:avLst/>
            <a:gdLst/>
            <a:ahLst/>
            <a:cxnLst/>
            <a:rect l="l" t="t" r="r" b="b"/>
            <a:pathLst>
              <a:path w="11268903" h="5839340">
                <a:moveTo>
                  <a:pt x="0" y="0"/>
                </a:moveTo>
                <a:lnTo>
                  <a:pt x="11268902" y="0"/>
                </a:lnTo>
                <a:lnTo>
                  <a:pt x="11268902" y="5839340"/>
                </a:lnTo>
                <a:lnTo>
                  <a:pt x="0" y="58393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3826662" y="2813500"/>
            <a:ext cx="10715148"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5682183" y="3821946"/>
            <a:ext cx="6923633" cy="3737242"/>
          </a:xfrm>
          <a:prstGeom prst="rect">
            <a:avLst/>
          </a:prstGeom>
        </p:spPr>
        <p:txBody>
          <a:bodyPr lIns="0" tIns="0" rIns="0" bIns="0" rtlCol="0" anchor="t">
            <a:spAutoFit/>
          </a:bodyPr>
          <a:lstStyle/>
          <a:p>
            <a:pPr algn="ctr">
              <a:lnSpc>
                <a:spcPts val="14440"/>
              </a:lnSpc>
            </a:pPr>
            <a:r>
              <a:rPr lang="en-US" sz="13752" dirty="0" smtClean="0">
                <a:solidFill>
                  <a:srgbClr val="495324"/>
                </a:solidFill>
                <a:latin typeface="SVN-A Love Of Thunder" panose="02040603050506020204" pitchFamily="18" charset="0"/>
              </a:rPr>
              <a:t>TẠM</a:t>
            </a:r>
          </a:p>
          <a:p>
            <a:pPr algn="ctr">
              <a:lnSpc>
                <a:spcPts val="14440"/>
              </a:lnSpc>
            </a:pPr>
            <a:r>
              <a:rPr lang="en-US" sz="13752" dirty="0" smtClean="0">
                <a:solidFill>
                  <a:srgbClr val="495324"/>
                </a:solidFill>
                <a:latin typeface="SVN-A Love Of Thunder" panose="02040603050506020204" pitchFamily="18" charset="0"/>
              </a:rPr>
              <a:t>BIỆT</a:t>
            </a:r>
            <a:endParaRPr lang="en-US" sz="13752" dirty="0">
              <a:solidFill>
                <a:srgbClr val="495324"/>
              </a:solidFill>
              <a:latin typeface="SVN-A Love Of Thunder" panose="02040603050506020204" pitchFamily="18" charset="0"/>
            </a:endParaRPr>
          </a:p>
        </p:txBody>
      </p:sp>
      <p:sp>
        <p:nvSpPr>
          <p:cNvPr id="14" name="Freeform 14"/>
          <p:cNvSpPr/>
          <p:nvPr/>
        </p:nvSpPr>
        <p:spPr>
          <a:xfrm>
            <a:off x="2527274" y="5589697"/>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0965456" y="1731631"/>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58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6"/>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1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xmlns=""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xmlns=""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xmlns=""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xmlns=""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smtClean="0">
                <a:solidFill>
                  <a:prstClr val="white"/>
                </a:solidFill>
                <a:latin typeface="SVN-Cookies" panose="02040603050506020204" pitchFamily="18" charset="0"/>
              </a:rPr>
              <a:t>Dấu</a:t>
            </a:r>
            <a:r>
              <a:rPr lang="en-US" sz="9900" dirty="0" smtClean="0">
                <a:solidFill>
                  <a:prstClr val="white"/>
                </a:solidFill>
                <a:latin typeface="SVN-Cookies" panose="02040603050506020204" pitchFamily="18" charset="0"/>
              </a:rPr>
              <a:t> </a:t>
            </a:r>
          </a:p>
          <a:p>
            <a:pPr algn="ctr" defTabSz="1371600">
              <a:defRPr/>
            </a:pPr>
            <a:r>
              <a:rPr lang="en-US" sz="9900" dirty="0" err="1" smtClean="0">
                <a:solidFill>
                  <a:prstClr val="white"/>
                </a:solidFill>
                <a:latin typeface="SVN-Cookies" panose="02040603050506020204" pitchFamily="18" charset="0"/>
              </a:rPr>
              <a:t>ngoặc</a:t>
            </a:r>
            <a:r>
              <a:rPr lang="en-US" sz="9900" dirty="0" smtClean="0">
                <a:solidFill>
                  <a:prstClr val="white"/>
                </a:solidFill>
                <a:latin typeface="SVN-Cookies" panose="02040603050506020204" pitchFamily="18" charset="0"/>
              </a:rPr>
              <a:t> </a:t>
            </a:r>
            <a:r>
              <a:rPr lang="en-US" sz="9900" dirty="0" err="1" smtClean="0">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10985" y="2859970"/>
            <a:ext cx="8846063" cy="4980864"/>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xmlns="" val="3907669443"/>
                    </a:ext>
                  </a:extLst>
                </a:gridCol>
                <a:gridCol w="1624790">
                  <a:extLst>
                    <a:ext uri="{9D8B030D-6E8A-4147-A177-3AD203B41FA5}">
                      <a16:colId xmlns:a16="http://schemas.microsoft.com/office/drawing/2014/main" xmlns="" val="1359196481"/>
                    </a:ext>
                  </a:extLst>
                </a:gridCol>
                <a:gridCol w="7290631">
                  <a:extLst>
                    <a:ext uri="{9D8B030D-6E8A-4147-A177-3AD203B41FA5}">
                      <a16:colId xmlns:a16="http://schemas.microsoft.com/office/drawing/2014/main" xmlns=""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8255887"/>
                  </a:ext>
                </a:extLst>
              </a:tr>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ngoài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TotalTime>
  <Words>1155</Words>
  <Application>Microsoft Office PowerPoint</Application>
  <PresentationFormat>Custom</PresentationFormat>
  <Paragraphs>83</Paragraphs>
  <Slides>24</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SVN-Cookies</vt:lpstr>
      <vt:lpstr>SVN-A Love Of Thunder</vt:lpstr>
      <vt:lpstr>#9Slide03 Montserrat Bold</vt:lpstr>
      <vt:lpstr>More Sugar</vt:lpstr>
      <vt:lpstr>Cambria</vt:lpstr>
      <vt:lpstr>Calibri</vt:lpstr>
      <vt:lpstr>#9Slide07 SVNSalty Sans</vt:lpstr>
      <vt:lpstr>等线 Light</vt:lpstr>
      <vt:lpstr>Times New Roman</vt:lpstr>
      <vt:lpstr>思源黑体 CN Normal</vt:lpstr>
      <vt:lpstr>Arturo Outline</vt:lpstr>
      <vt:lpstr>Arial</vt:lpstr>
      <vt:lpstr>Office Theme</vt:lpstr>
      <vt:lpstr>1_Office 主题​​</vt:lpstr>
      <vt:lpstr>4_Office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SKY</cp:lastModifiedBy>
  <cp:revision>21</cp:revision>
  <dcterms:created xsi:type="dcterms:W3CDTF">2006-08-16T00:00:00Z</dcterms:created>
  <dcterms:modified xsi:type="dcterms:W3CDTF">2024-04-08T01:59:35Z</dcterms:modified>
  <dc:identifier>DAF_3wXkXew</dc:identifier>
</cp:coreProperties>
</file>