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9"/>
  </p:notesMasterIdLst>
  <p:sldIdLst>
    <p:sldId id="281" r:id="rId11"/>
    <p:sldId id="259" r:id="rId12"/>
    <p:sldId id="323" r:id="rId13"/>
    <p:sldId id="322" r:id="rId14"/>
    <p:sldId id="294" r:id="rId15"/>
    <p:sldId id="4411" r:id="rId16"/>
    <p:sldId id="274" r:id="rId17"/>
    <p:sldId id="317" r:id="rId18"/>
    <p:sldId id="539" r:id="rId19"/>
    <p:sldId id="315" r:id="rId20"/>
    <p:sldId id="316" r:id="rId21"/>
    <p:sldId id="326" r:id="rId22"/>
    <p:sldId id="264" r:id="rId23"/>
    <p:sldId id="327" r:id="rId24"/>
    <p:sldId id="328" r:id="rId25"/>
    <p:sldId id="318" r:id="rId26"/>
    <p:sldId id="319" r:id="rId27"/>
    <p:sldId id="320" r:id="rId28"/>
    <p:sldId id="528" r:id="rId29"/>
    <p:sldId id="530" r:id="rId30"/>
    <p:sldId id="321" r:id="rId31"/>
    <p:sldId id="324" r:id="rId32"/>
    <p:sldId id="531" r:id="rId33"/>
    <p:sldId id="325" r:id="rId34"/>
    <p:sldId id="532" r:id="rId35"/>
    <p:sldId id="533" r:id="rId36"/>
    <p:sldId id="534" r:id="rId37"/>
    <p:sldId id="468" r:id="rId38"/>
    <p:sldId id="469" r:id="rId39"/>
    <p:sldId id="535" r:id="rId40"/>
    <p:sldId id="4414" r:id="rId41"/>
    <p:sldId id="346" r:id="rId42"/>
    <p:sldId id="4415" r:id="rId43"/>
    <p:sldId id="536" r:id="rId44"/>
    <p:sldId id="537" r:id="rId45"/>
    <p:sldId id="538" r:id="rId46"/>
    <p:sldId id="4412" r:id="rId47"/>
    <p:sldId id="38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81184" autoAdjust="0"/>
  </p:normalViewPr>
  <p:slideViewPr>
    <p:cSldViewPr snapToGrid="0">
      <p:cViewPr varScale="1">
        <p:scale>
          <a:sx n="90" d="100"/>
          <a:sy n="90" d="100"/>
        </p:scale>
        <p:origin x="4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Nêu giọng đọc và cần nhấn giọng các từ ngữ nào?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526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323791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F9C67-068D-47B0-9C12-A18D36D577C5}"/>
              </a:ext>
            </a:extLst>
          </p:cNvPr>
          <p:cNvSpPr>
            <a:spLocks noGrp="1"/>
          </p:cNvSpPr>
          <p:nvPr>
            <p:ph type="dt" sz="half" idx="10"/>
          </p:nvPr>
        </p:nvSpPr>
        <p:spPr/>
        <p:txBody>
          <a:bodyPr/>
          <a:lstStyle/>
          <a:p>
            <a:fld id="{D119E34F-6D4D-44FA-9068-21642AD9CE05}" type="datetimeFigureOut">
              <a:rPr lang="en-US" smtClean="0"/>
              <a:t>9/11/2024</a:t>
            </a:fld>
            <a:endParaRPr lang="en-US"/>
          </a:p>
        </p:txBody>
      </p:sp>
      <p:sp>
        <p:nvSpPr>
          <p:cNvPr id="3" name="Footer Placeholder 2">
            <a:extLst>
              <a:ext uri="{FF2B5EF4-FFF2-40B4-BE49-F238E27FC236}">
                <a16:creationId xmlns:a16="http://schemas.microsoft.com/office/drawing/2014/main" id="{D7D2E57B-B123-41A0-9380-5916FD73C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D7857-FAF5-4D6D-909A-72279ED2AA5F}"/>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7059476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9/11/2024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C2ED40-C792-4153-B5C5-D293FC5591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EEF5A4-C655-42C5-85EF-F6A6920F86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008C4F-5102-4C60-8495-F985B98D3C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39ACAA-C949-46C9-A15D-C283ACBE9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85AA753-27F6-48E7-851E-E55DB0BDA8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64FBB26-1C67-469F-98C8-B5237C97FD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9/11/2024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3997D6-8C41-4488-8E56-EABBDA36FF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8A1E8C1-1F8C-4767-BCC5-6FF775F9B0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BF88AC-AD4C-4407-BAC9-3725FB3B6B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5.jp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5.jp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87.xml"/><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6.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9.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3.wdp"/><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8.svg"/><Relationship Id="rId2" Type="http://schemas.openxmlformats.org/officeDocument/2006/relationships/image" Target="../media/image54.png"/><Relationship Id="rId1" Type="http://schemas.openxmlformats.org/officeDocument/2006/relationships/slideLayout" Target="../slideLayouts/slideLayout87.xml"/><Relationship Id="rId6" Type="http://schemas.openxmlformats.org/officeDocument/2006/relationships/image" Target="../media/image67.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99.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4.xml"/><Relationship Id="rId1" Type="http://schemas.openxmlformats.org/officeDocument/2006/relationships/slideLayout" Target="../slideLayouts/slideLayout106.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93.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jpeg"/><Relationship Id="rId1" Type="http://schemas.openxmlformats.org/officeDocument/2006/relationships/slideLayout" Target="../slideLayouts/slideLayout87.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7.xml"/><Relationship Id="rId5" Type="http://schemas.openxmlformats.org/officeDocument/2006/relationships/image" Target="../media/image106.sv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a:t>
            </a:r>
            <a:r>
              <a:rPr lang="en-US" sz="2200" dirty="0">
                <a:solidFill>
                  <a:srgbClr val="150309"/>
                </a:solidFill>
                <a:latin typeface="Cambria" panose="02040503050406030204" pitchFamily="18" charset="0"/>
                <a:ea typeface="Cambria" panose="02040503050406030204" pitchFamily="18" charset="0"/>
              </a:rPr>
              <a:t>ổ</a:t>
            </a:r>
            <a:r>
              <a:rPr lang="vi-VN" sz="2200" dirty="0">
                <a:solidFill>
                  <a:srgbClr val="150309"/>
                </a:solidFill>
                <a:latin typeface="Cambria" panose="02040503050406030204" pitchFamily="18" charset="0"/>
                <a:ea typeface="Cambria" panose="02040503050406030204" pitchFamily="18" charset="0"/>
              </a:rPr>
              <a:t>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568" y="-23348"/>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7" name="TextBox 176">
            <a:extLst>
              <a:ext uri="{FF2B5EF4-FFF2-40B4-BE49-F238E27FC236}">
                <a16:creationId xmlns:a16="http://schemas.microsoft.com/office/drawing/2014/main" id="{9F324A22-0C2B-40B5-B549-EDCCA5DA6890}"/>
              </a:ext>
            </a:extLst>
          </p:cNvPr>
          <p:cNvSpPr txBox="1"/>
          <p:nvPr/>
        </p:nvSpPr>
        <p:spPr>
          <a:xfrm>
            <a:off x="-365349" y="1743169"/>
            <a:ext cx="3405336" cy="830997"/>
          </a:xfrm>
          <a:prstGeom prst="rect">
            <a:avLst/>
          </a:prstGeom>
          <a:noFill/>
        </p:spPr>
        <p:txBody>
          <a:bodyPr wrap="square">
            <a:spAutoFit/>
          </a:bodyPr>
          <a:lstStyle/>
          <a:p>
            <a:pPr algn="ctr" defTabSz="1219170">
              <a:buClr>
                <a:srgbClr val="000000"/>
              </a:buClr>
            </a:pPr>
            <a:r>
              <a:rPr lang="en-SG" sz="4800" kern="0" dirty="0" err="1">
                <a:solidFill>
                  <a:srgbClr val="FF0000"/>
                </a:solidFill>
                <a:latin typeface="Calibri" panose="020F0502020204030204" pitchFamily="34" charset="0"/>
                <a:cs typeface="Calibri" panose="020F0502020204030204" pitchFamily="34" charset="0"/>
                <a:sym typeface="Arial"/>
              </a:rPr>
              <a:t>vỗ</a:t>
            </a:r>
            <a:r>
              <a:rPr lang="en-SG" sz="4800" kern="0" dirty="0">
                <a:solidFill>
                  <a:srgbClr val="FF0000"/>
                </a:solidFill>
                <a:latin typeface="Calibri" panose="020F0502020204030204" pitchFamily="34" charset="0"/>
                <a:cs typeface="Calibri" panose="020F0502020204030204" pitchFamily="34" charset="0"/>
                <a:sym typeface="Arial"/>
              </a:rPr>
              <a:t> </a:t>
            </a:r>
            <a:r>
              <a:rPr lang="en-SG" sz="4800" kern="0" dirty="0" err="1">
                <a:solidFill>
                  <a:srgbClr val="FF0000"/>
                </a:solidFill>
                <a:latin typeface="Calibri" panose="020F0502020204030204" pitchFamily="34" charset="0"/>
                <a:cs typeface="Calibri" panose="020F0502020204030204" pitchFamily="34" charset="0"/>
                <a:sym typeface="Arial"/>
              </a:rPr>
              <a:t>trống</a:t>
            </a:r>
            <a:endParaRPr lang="vi-VN" sz="4800"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965721" y="2557988"/>
            <a:ext cx="4746593" cy="830997"/>
          </a:xfrm>
          <a:prstGeom prst="rect">
            <a:avLst/>
          </a:prstGeom>
          <a:noFill/>
        </p:spPr>
        <p:txBody>
          <a:bodyPr wrap="square">
            <a:spAutoFit/>
          </a:bodyPr>
          <a:lstStyle/>
          <a:p>
            <a:pPr algn="ctr" defTabSz="1219170">
              <a:buClr>
                <a:srgbClr val="000000"/>
              </a:buClr>
            </a:pPr>
            <a:r>
              <a:rPr lang="en-SG" sz="4800" kern="0" dirty="0" err="1">
                <a:solidFill>
                  <a:srgbClr val="0070C0"/>
                </a:solidFill>
                <a:latin typeface="Calibri" panose="020F0502020204030204" pitchFamily="34" charset="0"/>
                <a:cs typeface="Calibri" panose="020F0502020204030204" pitchFamily="34" charset="0"/>
                <a:sym typeface="Arial"/>
              </a:rPr>
              <a:t>chỗ</a:t>
            </a:r>
            <a:r>
              <a:rPr lang="en-SG" sz="4800" kern="0" dirty="0">
                <a:solidFill>
                  <a:srgbClr val="0070C0"/>
                </a:solidFill>
                <a:latin typeface="Calibri" panose="020F0502020204030204" pitchFamily="34" charset="0"/>
                <a:cs typeface="Calibri" panose="020F0502020204030204" pitchFamily="34" charset="0"/>
                <a:sym typeface="Arial"/>
              </a:rPr>
              <a:t> </a:t>
            </a:r>
            <a:r>
              <a:rPr lang="en-SG" sz="4800" kern="0" dirty="0" err="1">
                <a:solidFill>
                  <a:srgbClr val="0070C0"/>
                </a:solidFill>
                <a:latin typeface="Calibri" panose="020F0502020204030204" pitchFamily="34" charset="0"/>
                <a:cs typeface="Calibri" panose="020F0502020204030204" pitchFamily="34" charset="0"/>
                <a:sym typeface="Arial"/>
              </a:rPr>
              <a:t>đổ</a:t>
            </a:r>
            <a:r>
              <a:rPr lang="en-SG" sz="4800" kern="0" dirty="0">
                <a:solidFill>
                  <a:srgbClr val="0070C0"/>
                </a:solidFill>
                <a:latin typeface="Calibri" panose="020F0502020204030204" pitchFamily="34" charset="0"/>
                <a:cs typeface="Calibri" panose="020F0502020204030204" pitchFamily="34" charset="0"/>
                <a:sym typeface="Arial"/>
              </a:rPr>
              <a:t> </a:t>
            </a:r>
            <a:r>
              <a:rPr lang="en-SG" sz="4800" kern="0" dirty="0" err="1">
                <a:solidFill>
                  <a:srgbClr val="0070C0"/>
                </a:solidFill>
                <a:latin typeface="Calibri" panose="020F0502020204030204" pitchFamily="34" charset="0"/>
                <a:cs typeface="Calibri" panose="020F0502020204030204" pitchFamily="34" charset="0"/>
                <a:sym typeface="Arial"/>
              </a:rPr>
              <a:t>rác</a:t>
            </a:r>
            <a:endParaRPr lang="vi-VN" sz="4800"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893943" y="3399879"/>
            <a:ext cx="4746593" cy="830997"/>
          </a:xfrm>
          <a:prstGeom prst="rect">
            <a:avLst/>
          </a:prstGeom>
          <a:noFill/>
        </p:spPr>
        <p:txBody>
          <a:bodyPr wrap="square">
            <a:spAutoFit/>
          </a:bodyPr>
          <a:lstStyle/>
          <a:p>
            <a:pPr algn="ctr" defTabSz="1219170">
              <a:buClr>
                <a:srgbClr val="000000"/>
              </a:buClr>
            </a:pPr>
            <a:r>
              <a:rPr lang="en-US" sz="4800" kern="0" dirty="0" err="1">
                <a:solidFill>
                  <a:srgbClr val="C00000"/>
                </a:solidFill>
                <a:latin typeface="Calibri" panose="020F0502020204030204" pitchFamily="34" charset="0"/>
                <a:cs typeface="Calibri" panose="020F0502020204030204" pitchFamily="34" charset="0"/>
                <a:sym typeface="Arial"/>
              </a:rPr>
              <a:t>hoa</a:t>
            </a:r>
            <a:r>
              <a:rPr lang="en-US" sz="4800" kern="0" dirty="0">
                <a:solidFill>
                  <a:srgbClr val="C00000"/>
                </a:solidFill>
                <a:latin typeface="Calibri" panose="020F0502020204030204" pitchFamily="34" charset="0"/>
                <a:cs typeface="Calibri" panose="020F0502020204030204" pitchFamily="34" charset="0"/>
                <a:sym typeface="Arial"/>
              </a:rPr>
              <a:t> </a:t>
            </a:r>
            <a:r>
              <a:rPr lang="en-US" sz="4800" kern="0" dirty="0" err="1">
                <a:solidFill>
                  <a:srgbClr val="C00000"/>
                </a:solidFill>
                <a:latin typeface="Calibri" panose="020F0502020204030204" pitchFamily="34" charset="0"/>
                <a:cs typeface="Calibri" panose="020F0502020204030204" pitchFamily="34" charset="0"/>
                <a:sym typeface="Arial"/>
              </a:rPr>
              <a:t>ngũ</a:t>
            </a:r>
            <a:r>
              <a:rPr lang="en-US" sz="4800" kern="0" dirty="0">
                <a:solidFill>
                  <a:srgbClr val="C00000"/>
                </a:solidFill>
                <a:latin typeface="Calibri" panose="020F0502020204030204" pitchFamily="34" charset="0"/>
                <a:cs typeface="Calibri" panose="020F0502020204030204" pitchFamily="34" charset="0"/>
                <a:sym typeface="Arial"/>
              </a:rPr>
              <a:t> </a:t>
            </a:r>
            <a:r>
              <a:rPr lang="en-US" sz="4800" kern="0" dirty="0" err="1">
                <a:solidFill>
                  <a:srgbClr val="C00000"/>
                </a:solidFill>
                <a:latin typeface="Calibri" panose="020F0502020204030204" pitchFamily="34" charset="0"/>
                <a:cs typeface="Calibri" panose="020F0502020204030204" pitchFamily="34" charset="0"/>
                <a:sym typeface="Arial"/>
              </a:rPr>
              <a:t>sắc</a:t>
            </a:r>
            <a:endParaRPr lang="vi-VN" sz="4800" kern="0" dirty="0">
              <a:solidFill>
                <a:srgbClr val="C00000"/>
              </a:solidFill>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D33D2D1F-16C0-300C-ACBC-8E182C4A5BBC}"/>
              </a:ext>
            </a:extLst>
          </p:cNvPr>
          <p:cNvSpPr txBox="1"/>
          <p:nvPr/>
        </p:nvSpPr>
        <p:spPr>
          <a:xfrm>
            <a:off x="2534010" y="1528695"/>
            <a:ext cx="3819525" cy="830997"/>
          </a:xfrm>
          <a:prstGeom prst="rect">
            <a:avLst/>
          </a:prstGeom>
          <a:noFill/>
        </p:spPr>
        <p:txBody>
          <a:bodyPr wrap="square">
            <a:spAutoFit/>
          </a:bodyPr>
          <a:lstStyle/>
          <a:p>
            <a:pPr algn="ctr" defTabSz="1219170">
              <a:buClr>
                <a:srgbClr val="000000"/>
              </a:buClr>
            </a:pPr>
            <a:r>
              <a:rPr lang="en-SG" sz="4800" kern="0" dirty="0">
                <a:solidFill>
                  <a:srgbClr val="FFFCF1">
                    <a:lumMod val="10000"/>
                  </a:srgbClr>
                </a:solidFill>
                <a:latin typeface="Calibri" panose="020F0502020204030204" pitchFamily="34" charset="0"/>
                <a:cs typeface="Calibri" panose="020F0502020204030204" pitchFamily="34" charset="0"/>
                <a:sym typeface="Arial"/>
              </a:rPr>
              <a:t>Ja Ka</a:t>
            </a:r>
            <a:endParaRPr lang="vi-VN" sz="4800"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CF6F3495-D35E-A935-AA28-FCBFF6A3AB36}"/>
              </a:ext>
            </a:extLst>
          </p:cNvPr>
          <p:cNvSpPr txBox="1"/>
          <p:nvPr/>
        </p:nvSpPr>
        <p:spPr>
          <a:xfrm>
            <a:off x="2764800" y="2320827"/>
            <a:ext cx="3405336" cy="830997"/>
          </a:xfrm>
          <a:prstGeom prst="rect">
            <a:avLst/>
          </a:prstGeom>
          <a:noFill/>
        </p:spPr>
        <p:txBody>
          <a:bodyPr wrap="square">
            <a:spAutoFit/>
          </a:bodyPr>
          <a:lstStyle/>
          <a:p>
            <a:pPr algn="ctr" defTabSz="1219170">
              <a:buClr>
                <a:srgbClr val="000000"/>
              </a:buClr>
            </a:pPr>
            <a:r>
              <a:rPr lang="en-SG" sz="4800" kern="0" dirty="0" err="1">
                <a:solidFill>
                  <a:srgbClr val="FF0000"/>
                </a:solidFill>
                <a:latin typeface="Calibri" panose="020F0502020204030204" pitchFamily="34" charset="0"/>
                <a:cs typeface="Calibri" panose="020F0502020204030204" pitchFamily="34" charset="0"/>
                <a:sym typeface="Arial"/>
              </a:rPr>
              <a:t>Mư</a:t>
            </a:r>
            <a:r>
              <a:rPr lang="en-SG" sz="4800" kern="0" dirty="0">
                <a:solidFill>
                  <a:srgbClr val="FF0000"/>
                </a:solidFill>
                <a:latin typeface="Calibri" panose="020F0502020204030204" pitchFamily="34" charset="0"/>
                <a:cs typeface="Calibri" panose="020F0502020204030204" pitchFamily="34" charset="0"/>
                <a:sym typeface="Arial"/>
              </a:rPr>
              <a:t> Hoa</a:t>
            </a:r>
            <a:endParaRPr lang="vi-VN" sz="4800" kern="0" dirty="0">
              <a:solidFill>
                <a:srgbClr val="FF000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D182E68-C00A-90C0-1A91-09D0504801E4}"/>
              </a:ext>
            </a:extLst>
          </p:cNvPr>
          <p:cNvSpPr txBox="1"/>
          <p:nvPr/>
        </p:nvSpPr>
        <p:spPr>
          <a:xfrm>
            <a:off x="2070475" y="3147232"/>
            <a:ext cx="4746593" cy="830997"/>
          </a:xfrm>
          <a:prstGeom prst="rect">
            <a:avLst/>
          </a:prstGeom>
          <a:noFill/>
        </p:spPr>
        <p:txBody>
          <a:bodyPr wrap="square">
            <a:spAutoFit/>
          </a:bodyPr>
          <a:lstStyle/>
          <a:p>
            <a:pPr algn="ctr" defTabSz="1219170">
              <a:buClr>
                <a:srgbClr val="000000"/>
              </a:buClr>
            </a:pPr>
            <a:r>
              <a:rPr lang="en-SG" sz="4800" kern="0" dirty="0">
                <a:solidFill>
                  <a:srgbClr val="0070C0"/>
                </a:solidFill>
                <a:latin typeface="Calibri" panose="020F0502020204030204" pitchFamily="34" charset="0"/>
                <a:cs typeface="Calibri" panose="020F0502020204030204" pitchFamily="34" charset="0"/>
                <a:sym typeface="Arial"/>
              </a:rPr>
              <a:t>Ja </a:t>
            </a:r>
            <a:r>
              <a:rPr lang="en-SG" sz="4800" kern="0" dirty="0" err="1">
                <a:solidFill>
                  <a:srgbClr val="0070C0"/>
                </a:solidFill>
                <a:latin typeface="Calibri" panose="020F0502020204030204" pitchFamily="34" charset="0"/>
                <a:cs typeface="Calibri" panose="020F0502020204030204" pitchFamily="34" charset="0"/>
                <a:sym typeface="Arial"/>
              </a:rPr>
              <a:t>Prok</a:t>
            </a:r>
            <a:endParaRPr lang="vi-VN" sz="4800" kern="0" dirty="0">
              <a:solidFill>
                <a:srgbClr val="0070C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B9CB2E3-57BF-D215-942C-92D1791836A8}"/>
              </a:ext>
            </a:extLst>
          </p:cNvPr>
          <p:cNvSpPr txBox="1"/>
          <p:nvPr/>
        </p:nvSpPr>
        <p:spPr>
          <a:xfrm>
            <a:off x="2094171" y="3967199"/>
            <a:ext cx="4746593" cy="830997"/>
          </a:xfrm>
          <a:prstGeom prst="rect">
            <a:avLst/>
          </a:prstGeom>
          <a:noFill/>
        </p:spPr>
        <p:txBody>
          <a:bodyPr wrap="square">
            <a:spAutoFit/>
          </a:bodyPr>
          <a:lstStyle/>
          <a:p>
            <a:pPr algn="ctr" defTabSz="1219170">
              <a:buClr>
                <a:srgbClr val="000000"/>
              </a:buClr>
            </a:pPr>
            <a:r>
              <a:rPr lang="en-US" sz="4800" kern="0" dirty="0" err="1">
                <a:solidFill>
                  <a:srgbClr val="C00000"/>
                </a:solidFill>
                <a:latin typeface="Calibri" panose="020F0502020204030204" pitchFamily="34" charset="0"/>
                <a:cs typeface="Calibri" panose="020F0502020204030204" pitchFamily="34" charset="0"/>
                <a:sym typeface="Arial"/>
              </a:rPr>
              <a:t>Mư</a:t>
            </a:r>
            <a:r>
              <a:rPr lang="en-US" sz="4800" kern="0" dirty="0">
                <a:solidFill>
                  <a:srgbClr val="C00000"/>
                </a:solidFill>
                <a:latin typeface="Calibri" panose="020F0502020204030204" pitchFamily="34" charset="0"/>
                <a:cs typeface="Calibri" panose="020F0502020204030204" pitchFamily="34" charset="0"/>
                <a:sym typeface="Arial"/>
              </a:rPr>
              <a:t> </a:t>
            </a:r>
            <a:r>
              <a:rPr lang="en-US" sz="4800" kern="0" dirty="0" err="1">
                <a:solidFill>
                  <a:srgbClr val="C00000"/>
                </a:solidFill>
                <a:latin typeface="Calibri" panose="020F0502020204030204" pitchFamily="34" charset="0"/>
                <a:cs typeface="Calibri" panose="020F0502020204030204" pitchFamily="34" charset="0"/>
                <a:sym typeface="Arial"/>
              </a:rPr>
              <a:t>Nhơ</a:t>
            </a:r>
            <a:endParaRPr lang="vi-VN" sz="4800" kern="0" dirty="0">
              <a:solidFill>
                <a:srgbClr val="C00000"/>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8" grpId="0"/>
      <p:bldP spid="5" grpId="0"/>
      <p:bldP spid="3"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201"/>
          <a:stretch/>
        </p:blipFill>
        <p:spPr bwMode="auto">
          <a:xfrm>
            <a:off x="3658938" y="1908422"/>
            <a:ext cx="7248548" cy="357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a:solidFill>
                  <a:prstClr val="white">
                    <a:lumMod val="10000"/>
                  </a:prstClr>
                </a:solidFill>
                <a:latin typeface="Calibri" panose="020F0502020204030204" pitchFamily="34" charset="0"/>
                <a:cs typeface="Calibri" panose="020F0502020204030204" pitchFamily="34" charset="0"/>
                <a:sym typeface="Arial"/>
              </a:rPr>
              <a:t>Ca </a:t>
            </a:r>
            <a:r>
              <a:rPr lang="vi-VN" sz="4000" b="1" i="1" kern="0">
                <a:solidFill>
                  <a:prstClr val="white">
                    <a:lumMod val="10000"/>
                  </a:prstClr>
                </a:solidFill>
                <a:latin typeface="Calibri" panose="020F0502020204030204" pitchFamily="34" charset="0"/>
                <a:cs typeface="Calibri" panose="020F0502020204030204" pitchFamily="34" charset="0"/>
                <a:sym typeface="Arial"/>
              </a:rPr>
              <a:t>ngợi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Cứ thế này, đồng cỏ sẽ thành bãi rác mất thôi! – Mư Nhơ thở dài.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Bọn mình còn đâu chỗ mà vui chơi!</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Ja Ka, Ja Prok thì rầu rĩ:</a:t>
            </a:r>
          </a:p>
          <a:p>
            <a:pPr algn="just"/>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Bỗng Mư Hoa hỏi:</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Các cậu có thấy bầu trời như một vườn hoa không?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Nhơ gật đầu:</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Mư Hoa bật dậy:</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a:latin typeface="Cambria" panose="02040503050406030204" pitchFamily="18" charset="0"/>
                <a:ea typeface="Cambria" panose="02040503050406030204" pitchFamily="18" charset="0"/>
              </a:rPr>
              <a:t>   </a:t>
            </a:r>
            <a:endParaRPr lang="vi-VN"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3419536" y="587056"/>
            <a:ext cx="4922032" cy="829420"/>
          </a:xfrm>
          <a:prstGeom prst="rect">
            <a:avLst/>
          </a:prstGeom>
        </p:spPr>
      </p:pic>
      <p:sp>
        <p:nvSpPr>
          <p:cNvPr id="5" name="TextBox 4">
            <a:extLst>
              <a:ext uri="{FF2B5EF4-FFF2-40B4-BE49-F238E27FC236}">
                <a16:creationId xmlns:a16="http://schemas.microsoft.com/office/drawing/2014/main" id="{493F59AA-EACE-4A13-8D76-57C7CBFD2F95}"/>
              </a:ext>
            </a:extLst>
          </p:cNvPr>
          <p:cNvSpPr txBox="1"/>
          <p:nvPr/>
        </p:nvSpPr>
        <p:spPr>
          <a:xfrm>
            <a:off x="715450" y="1419620"/>
            <a:ext cx="10401300" cy="1785104"/>
          </a:xfrm>
          <a:prstGeom prst="rect">
            <a:avLst/>
          </a:prstGeom>
          <a:noFill/>
        </p:spPr>
        <p:txBody>
          <a:bodyPr wrap="square" rtlCol="0">
            <a:spAutoFit/>
          </a:bodyPr>
          <a:lstStyle/>
          <a:p>
            <a:pPr algn="just"/>
            <a:r>
              <a:rPr lang="vi-VN" sz="2200" b="0" i="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Cứ thế này, đồng cỏ sẽ thành </a:t>
            </a:r>
            <a:r>
              <a:rPr lang="vi-VN" sz="2200" b="0" i="0" dirty="0">
                <a:solidFill>
                  <a:srgbClr val="FF0000"/>
                </a:solidFill>
                <a:effectLst/>
                <a:latin typeface="Cambria" panose="02040503050406030204" pitchFamily="18" charset="0"/>
                <a:ea typeface="Cambria" panose="02040503050406030204" pitchFamily="18" charset="0"/>
              </a:rPr>
              <a:t>bãi rác</a:t>
            </a:r>
            <a:r>
              <a:rPr lang="vi-VN" sz="2200" b="0" i="0" dirty="0">
                <a:solidFill>
                  <a:srgbClr val="000000"/>
                </a:solidFill>
                <a:effectLst/>
                <a:latin typeface="Cambria" panose="02040503050406030204" pitchFamily="18" charset="0"/>
                <a:ea typeface="Cambria" panose="02040503050406030204" pitchFamily="18" charset="0"/>
              </a:rPr>
              <a:t>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a:t>
            </a:r>
            <a:r>
              <a:rPr lang="vi-VN" sz="2200" b="0" i="0" dirty="0">
                <a:solidFill>
                  <a:srgbClr val="FF0000"/>
                </a:solidFill>
                <a:effectLst/>
                <a:latin typeface="Cambria" panose="02040503050406030204" pitchFamily="18" charset="0"/>
                <a:ea typeface="Cambria" panose="02040503050406030204" pitchFamily="18" charset="0"/>
              </a:rPr>
              <a:t>giấu</a:t>
            </a:r>
            <a:r>
              <a:rPr lang="vi-VN" sz="2200" b="0" i="0" dirty="0">
                <a:solidFill>
                  <a:srgbClr val="000000"/>
                </a:solidFill>
                <a:effectLst/>
                <a:latin typeface="Cambria" panose="02040503050406030204" pitchFamily="18" charset="0"/>
                <a:ea typeface="Cambria" panose="02040503050406030204" pitchFamily="18" charset="0"/>
              </a:rPr>
              <a:t>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a:t>
            </a:r>
            <a:r>
              <a:rPr lang="vi-VN" sz="2200" b="0" i="0" dirty="0">
                <a:solidFill>
                  <a:srgbClr val="FF0000"/>
                </a:solidFill>
                <a:effectLst/>
                <a:latin typeface="Cambria" panose="02040503050406030204" pitchFamily="18" charset="0"/>
                <a:ea typeface="Cambria" panose="02040503050406030204" pitchFamily="18" charset="0"/>
              </a:rPr>
              <a:t>vui chơi</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a:t>
            </a:r>
            <a:r>
              <a:rPr lang="vi-VN" sz="2200" b="0" i="0" dirty="0">
                <a:solidFill>
                  <a:srgbClr val="FF0000"/>
                </a:solidFill>
                <a:effectLst/>
                <a:latin typeface="Cambria" panose="02040503050406030204" pitchFamily="18" charset="0"/>
                <a:ea typeface="Cambria" panose="02040503050406030204" pitchFamily="18" charset="0"/>
              </a:rPr>
              <a:t>rầu rĩ</a:t>
            </a:r>
            <a:r>
              <a:rPr lang="vi-VN" sz="2200" b="0" i="0" dirty="0">
                <a:solidFill>
                  <a:srgbClr val="000000"/>
                </a:solidFill>
                <a:effectLst/>
                <a:latin typeface="Cambria" panose="02040503050406030204" pitchFamily="18" charset="0"/>
                <a:ea typeface="Cambria" panose="02040503050406030204" pitchFamily="18" charset="0"/>
              </a:rPr>
              <a: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sp>
        <p:nvSpPr>
          <p:cNvPr id="6" name="TextBox 5">
            <a:extLst>
              <a:ext uri="{FF2B5EF4-FFF2-40B4-BE49-F238E27FC236}">
                <a16:creationId xmlns:a16="http://schemas.microsoft.com/office/drawing/2014/main" id="{8290C571-E1C6-4A3C-AD46-41AD610FF714}"/>
              </a:ext>
            </a:extLst>
          </p:cNvPr>
          <p:cNvSpPr txBox="1"/>
          <p:nvPr/>
        </p:nvSpPr>
        <p:spPr>
          <a:xfrm>
            <a:off x="715450" y="3311493"/>
            <a:ext cx="10525125" cy="2800767"/>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a:t>
            </a:r>
            <a:r>
              <a:rPr lang="vi-VN" sz="2200" dirty="0">
                <a:solidFill>
                  <a:srgbClr val="FF0000"/>
                </a:solidFill>
                <a:latin typeface="Cambria" panose="02040503050406030204" pitchFamily="18" charset="0"/>
                <a:ea typeface="Cambria" panose="02040503050406030204" pitchFamily="18" charset="0"/>
              </a:rPr>
              <a:t>bầu trời như một vườn hoa</a:t>
            </a:r>
            <a:r>
              <a:rPr lang="vi-VN" sz="2200" dirty="0">
                <a:solidFill>
                  <a:srgbClr val="150309"/>
                </a:solidFill>
                <a:latin typeface="Cambria" panose="02040503050406030204" pitchFamily="18" charset="0"/>
                <a:ea typeface="Cambria" panose="02040503050406030204" pitchFamily="18" charset="0"/>
              </a:rPr>
              <a:t>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Cánh diều</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ngũ sắc</a:t>
            </a:r>
            <a:r>
              <a:rPr lang="vi-VN" sz="2200" dirty="0">
                <a:solidFill>
                  <a:srgbClr val="150309"/>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đám mây</a:t>
            </a:r>
            <a:r>
              <a:rPr lang="vi-VN" sz="2200" dirty="0">
                <a:solidFill>
                  <a:srgbClr val="150309"/>
                </a:solidFill>
                <a:latin typeface="Cambria" panose="02040503050406030204" pitchFamily="18" charset="0"/>
                <a:ea typeface="Cambria" panose="02040503050406030204" pitchFamily="18" charset="0"/>
              </a:rPr>
              <a:t> giống </a:t>
            </a:r>
            <a:r>
              <a:rPr lang="vi-VN" sz="2200" dirty="0">
                <a:solidFill>
                  <a:srgbClr val="FF0000"/>
                </a:solidFill>
                <a:latin typeface="Cambria" panose="02040503050406030204" pitchFamily="18" charset="0"/>
                <a:ea typeface="Cambria" panose="02040503050406030204" pitchFamily="18" charset="0"/>
              </a:rPr>
              <a:t>hoa cúc trắng</a:t>
            </a:r>
            <a:r>
              <a:rPr lang="vi-VN" sz="2200" dirty="0">
                <a:solidFill>
                  <a:srgbClr val="150309"/>
                </a:solidFill>
                <a:latin typeface="Cambria" panose="02040503050406030204" pitchFamily="18" charset="0"/>
                <a:ea typeface="Cambria" panose="02040503050406030204" pitchFamily="18" charset="0"/>
              </a:rPr>
              <a:t>,...</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a:t>
            </a:r>
            <a:r>
              <a:rPr lang="vi-VN" sz="2200" dirty="0">
                <a:solidFill>
                  <a:srgbClr val="FF0000"/>
                </a:solidFill>
                <a:latin typeface="Cambria" panose="02040503050406030204" pitchFamily="18" charset="0"/>
                <a:ea typeface="Cambria" panose="02040503050406030204" pitchFamily="18" charset="0"/>
              </a:rPr>
              <a:t>biến</a:t>
            </a:r>
            <a:r>
              <a:rPr lang="vi-VN" sz="2200" dirty="0">
                <a:solidFill>
                  <a:srgbClr val="150309"/>
                </a:solidFill>
                <a:latin typeface="Cambria" panose="02040503050406030204" pitchFamily="18" charset="0"/>
                <a:ea typeface="Cambria" panose="02040503050406030204" pitchFamily="18" charset="0"/>
              </a:rPr>
              <a:t> nơi đây thành </a:t>
            </a:r>
            <a:r>
              <a:rPr lang="vi-VN" sz="2200" dirty="0">
                <a:solidFill>
                  <a:srgbClr val="FF0000"/>
                </a:solidFill>
                <a:latin typeface="Cambria" panose="02040503050406030204" pitchFamily="18" charset="0"/>
                <a:ea typeface="Cambria" panose="02040503050406030204" pitchFamily="18" charset="0"/>
              </a:rPr>
              <a:t>cánh đồng hoa</a:t>
            </a:r>
            <a:r>
              <a:rPr lang="vi-VN" sz="2200" dirty="0">
                <a:solidFill>
                  <a:srgbClr val="150309"/>
                </a:solidFill>
                <a:latin typeface="Cambria" panose="02040503050406030204" pitchFamily="18" charset="0"/>
                <a:ea typeface="Cambria" panose="02040503050406030204" pitchFamily="18" charset="0"/>
              </a:rPr>
              <a:t>. Mọi người không nỡ lấy cánh đồng đẹp làm chỗ đổ rác đâu.</a:t>
            </a:r>
          </a:p>
          <a:p>
            <a:pPr algn="just"/>
            <a:r>
              <a:rPr lang="en-US" sz="2200">
                <a:solidFill>
                  <a:srgbClr val="150309"/>
                </a:solidFill>
                <a:latin typeface="Cambria" panose="02040503050406030204" pitchFamily="18" charset="0"/>
                <a:ea typeface="Cambria" panose="02040503050406030204" pitchFamily="18" charset="0"/>
              </a:rPr>
              <a:t>   </a:t>
            </a:r>
            <a:endParaRPr lang="vi-VN" sz="2200" dirty="0">
              <a:solidFill>
                <a:srgbClr val="150309"/>
              </a:solidFill>
              <a:latin typeface="Cambria" panose="02040503050406030204" pitchFamily="18" charset="0"/>
              <a:ea typeface="Cambria" panose="02040503050406030204" pitchFamily="18" charset="0"/>
            </a:endParaRPr>
          </a:p>
        </p:txBody>
      </p:sp>
      <p:sp>
        <p:nvSpPr>
          <p:cNvPr id="3" name="Speech Bubble: Rectangle 2">
            <a:extLst>
              <a:ext uri="{FF2B5EF4-FFF2-40B4-BE49-F238E27FC236}">
                <a16:creationId xmlns:a16="http://schemas.microsoft.com/office/drawing/2014/main" id="{8588EF69-556A-47CA-BD23-376C0D8A2DAF}"/>
              </a:ext>
            </a:extLst>
          </p:cNvPr>
          <p:cNvSpPr/>
          <p:nvPr/>
        </p:nvSpPr>
        <p:spPr>
          <a:xfrm>
            <a:off x="8882343" y="333063"/>
            <a:ext cx="3309658" cy="1646208"/>
          </a:xfrm>
          <a:prstGeom prst="wedgeRectCallout">
            <a:avLst>
              <a:gd name="adj1" fmla="val -65187"/>
              <a:gd name="adj2" fmla="val 52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A9150B-4DE3-4336-997C-0C6346CDA4E1}"/>
              </a:ext>
            </a:extLst>
          </p:cNvPr>
          <p:cNvSpPr txBox="1"/>
          <p:nvPr/>
        </p:nvSpPr>
        <p:spPr>
          <a:xfrm>
            <a:off x="8882343" y="491613"/>
            <a:ext cx="3309658" cy="1323439"/>
          </a:xfrm>
          <a:prstGeom prst="rect">
            <a:avLst/>
          </a:prstGeom>
          <a:noFill/>
        </p:spPr>
        <p:txBody>
          <a:bodyPr wrap="square" rtlCol="0">
            <a:spAutoFit/>
          </a:bodyPr>
          <a:lstStyle/>
          <a:p>
            <a:pPr lvl="0" algn="just">
              <a:defRPr/>
            </a:pPr>
            <a:r>
              <a:rPr lang="en-US" sz="2000" dirty="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đọc</a:t>
            </a:r>
            <a:r>
              <a:rPr lang="vi-VN" sz="2000" dirty="0">
                <a:solidFill>
                  <a:schemeClr val="bg1"/>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a:t>
            </a:r>
            <a:r>
              <a:rPr lang="vi-VN" sz="2000">
                <a:solidFill>
                  <a:schemeClr val="bg1"/>
                </a:solidFill>
                <a:latin typeface="Cambria" panose="02040503050406030204" pitchFamily="18" charset="0"/>
                <a:ea typeface="Cambria" panose="02040503050406030204" pitchFamily="18" charset="0"/>
              </a:rPr>
              <a:t>bãi rác</a:t>
            </a:r>
            <a:r>
              <a:rPr lang="en-US" sz="2000">
                <a:solidFill>
                  <a:schemeClr val="bg1"/>
                </a:solidFill>
                <a:latin typeface="Cambria" panose="02040503050406030204" pitchFamily="18" charset="0"/>
                <a:ea typeface="Cambria" panose="02040503050406030204" pitchFamily="18" charset="0"/>
              </a:rPr>
              <a:t>.</a:t>
            </a:r>
            <a:endParaRPr lang="en-US" sz="2000" dirty="0">
              <a:solidFill>
                <a:schemeClr val="bg1"/>
              </a:solidFill>
              <a:latin typeface="Cambria" panose="02040503050406030204" pitchFamily="18" charset="0"/>
              <a:ea typeface="Cambria" panose="02040503050406030204" pitchFamily="18" charset="0"/>
            </a:endParaRPr>
          </a:p>
        </p:txBody>
      </p:sp>
      <p:sp>
        <p:nvSpPr>
          <p:cNvPr id="10" name="Speech Bubble: Rectangle 9">
            <a:extLst>
              <a:ext uri="{FF2B5EF4-FFF2-40B4-BE49-F238E27FC236}">
                <a16:creationId xmlns:a16="http://schemas.microsoft.com/office/drawing/2014/main" id="{4BBD8EAB-BCEE-4E6D-8C90-86933E5E0304}"/>
              </a:ext>
            </a:extLst>
          </p:cNvPr>
          <p:cNvSpPr/>
          <p:nvPr/>
        </p:nvSpPr>
        <p:spPr>
          <a:xfrm>
            <a:off x="8882343" y="2584884"/>
            <a:ext cx="3309658" cy="1646208"/>
          </a:xfrm>
          <a:prstGeom prst="wedgeRectCallout">
            <a:avLst>
              <a:gd name="adj1" fmla="val -77427"/>
              <a:gd name="adj2" fmla="val 33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158E43-1A0C-4E3A-8963-E89BD35A7934}"/>
              </a:ext>
            </a:extLst>
          </p:cNvPr>
          <p:cNvSpPr txBox="1"/>
          <p:nvPr/>
        </p:nvSpPr>
        <p:spPr>
          <a:xfrm>
            <a:off x="9034743" y="2855442"/>
            <a:ext cx="3004857" cy="1015663"/>
          </a:xfrm>
          <a:prstGeom prst="rect">
            <a:avLst/>
          </a:prstGeom>
          <a:noFill/>
        </p:spPr>
        <p:txBody>
          <a:bodyPr wrap="square" rtlCol="0">
            <a:spAutoFit/>
          </a:bodyPr>
          <a:lstStyle/>
          <a:p>
            <a:pPr lvl="0" algn="just">
              <a:defRPr/>
            </a:pPr>
            <a:r>
              <a:rPr lang="en-US" sz="2000">
                <a:solidFill>
                  <a:schemeClr val="bg1"/>
                </a:solidFill>
                <a:latin typeface="Cambria" panose="02040503050406030204" pitchFamily="18" charset="0"/>
                <a:ea typeface="Cambria" panose="02040503050406030204" pitchFamily="18" charset="0"/>
              </a:rPr>
              <a:t>G</a:t>
            </a:r>
            <a:r>
              <a:rPr lang="vi-VN" sz="2000" dirty="0">
                <a:solidFill>
                  <a:schemeClr val="bg1"/>
                </a:solidFill>
                <a:latin typeface="Cambria" panose="02040503050406030204" pitchFamily="18" charset="0"/>
                <a:ea typeface="Cambria" panose="02040503050406030204" pitchFamily="18" charset="0"/>
              </a:rPr>
              <a:t>iọng nhanh, vui tươi thể hiện tâm </a:t>
            </a:r>
            <a:r>
              <a:rPr lang="en-US" sz="2000" dirty="0" err="1">
                <a:solidFill>
                  <a:schemeClr val="bg1"/>
                </a:solidFill>
                <a:latin typeface="Cambria" panose="02040503050406030204" pitchFamily="18" charset="0"/>
                <a:ea typeface="Cambria" panose="02040503050406030204" pitchFamily="18" charset="0"/>
              </a:rPr>
              <a:t>trạng</a:t>
            </a:r>
            <a:r>
              <a:rPr lang="en-US" sz="2000" dirty="0">
                <a:solidFill>
                  <a:schemeClr val="bg1"/>
                </a:solidFill>
                <a:latin typeface="Cambria" panose="02040503050406030204" pitchFamily="18" charset="0"/>
                <a:ea typeface="Cambria" panose="02040503050406030204" pitchFamily="18" charset="0"/>
              </a:rPr>
              <a:t> </a:t>
            </a:r>
            <a:r>
              <a:rPr lang="vi-VN" sz="2000" dirty="0">
                <a:solidFill>
                  <a:schemeClr val="bg1"/>
                </a:solidFill>
                <a:latin typeface="Cambria" panose="02040503050406030204" pitchFamily="18" charset="0"/>
                <a:ea typeface="Cambria" panose="02040503050406030204" pitchFamily="18" charset="0"/>
              </a:rPr>
              <a:t>khi </a:t>
            </a:r>
            <a:r>
              <a:rPr lang="en-US" sz="2000" dirty="0" err="1">
                <a:solidFill>
                  <a:schemeClr val="bg1"/>
                </a:solidFill>
                <a:latin typeface="Cambria" panose="02040503050406030204" pitchFamily="18" charset="0"/>
                <a:ea typeface="Cambria" panose="02040503050406030204" pitchFamily="18" charset="0"/>
              </a:rPr>
              <a:t>các</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bạn</a:t>
            </a:r>
            <a:r>
              <a:rPr lang="en-US" sz="2000" dirty="0">
                <a:solidFill>
                  <a:schemeClr val="bg1"/>
                </a:solidFill>
                <a:latin typeface="Cambria" panose="02040503050406030204" pitchFamily="18" charset="0"/>
                <a:ea typeface="Cambria" panose="02040503050406030204" pitchFamily="18" charset="0"/>
              </a:rPr>
              <a:t> nhỏ </a:t>
            </a:r>
            <a:r>
              <a:rPr lang="vi-VN" sz="2000" dirty="0">
                <a:solidFill>
                  <a:schemeClr val="bg1"/>
                </a:solidFill>
                <a:latin typeface="Cambria" panose="02040503050406030204" pitchFamily="18" charset="0"/>
                <a:ea typeface="Cambria" panose="02040503050406030204" pitchFamily="18" charset="0"/>
              </a:rPr>
              <a:t>nghĩ ra ý tưởn</a:t>
            </a:r>
            <a:r>
              <a:rPr lang="en-US" sz="2000" dirty="0">
                <a:solidFill>
                  <a:schemeClr val="bg1"/>
                </a:solidFill>
                <a:latin typeface="Cambria" panose="02040503050406030204" pitchFamily="18" charset="0"/>
                <a:ea typeface="Cambria" panose="02040503050406030204" pitchFamily="18" charset="0"/>
              </a:rPr>
              <a:t>g.</a:t>
            </a:r>
            <a:endParaRPr lang="vi-VN" sz="2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9985339"/>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sp>
        <p:nvSpPr>
          <p:cNvPr id="5" name="TextBox 4">
            <a:extLst>
              <a:ext uri="{FF2B5EF4-FFF2-40B4-BE49-F238E27FC236}">
                <a16:creationId xmlns:a16="http://schemas.microsoft.com/office/drawing/2014/main" id="{787CB568-FBE9-40E0-8A09-AC813B4C3EB6}"/>
              </a:ext>
            </a:extLst>
          </p:cNvPr>
          <p:cNvSpPr txBox="1"/>
          <p:nvPr/>
        </p:nvSpPr>
        <p:spPr>
          <a:xfrm>
            <a:off x="2379954" y="1076445"/>
            <a:ext cx="7250919" cy="3067292"/>
          </a:xfrm>
          <a:prstGeom prst="rect">
            <a:avLst/>
          </a:prstGeom>
          <a:noFill/>
        </p:spPr>
        <p:txBody>
          <a:bodyPr wrap="square" rtlCol="0">
            <a:prstTxWarp prst="textArchUp">
              <a:avLst/>
            </a:prstTxWarp>
            <a:spAutoFit/>
          </a:bodyPr>
          <a:lstStyle/>
          <a:p>
            <a:r>
              <a:rPr lang="en-US" sz="6600">
                <a:solidFill>
                  <a:srgbClr val="FF0000"/>
                </a:solidFill>
                <a:effectLst>
                  <a:outerShdw blurRad="50800" dist="38100" dir="2700000" algn="tl" rotWithShape="0">
                    <a:prstClr val="black">
                      <a:alpha val="40000"/>
                    </a:prstClr>
                  </a:outerShdw>
                </a:effectLst>
                <a:latin typeface="#9Slide01 Tieu de ngan" panose="00000800000000000000" pitchFamily="2" charset="0"/>
              </a:rPr>
              <a:t>THI ĐỌC DIỄN CẢM</a:t>
            </a:r>
          </a:p>
        </p:txBody>
      </p:sp>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0752456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969324" y="667004"/>
            <a:ext cx="10253352" cy="5523993"/>
          </a:xfrm>
          <a:custGeom>
            <a:avLst/>
            <a:gdLst/>
            <a:ahLst/>
            <a:cxnLst/>
            <a:rect l="l" t="t" r="r" b="b"/>
            <a:pathLst>
              <a:path w="15380028" h="8285990">
                <a:moveTo>
                  <a:pt x="0" y="0"/>
                </a:moveTo>
                <a:lnTo>
                  <a:pt x="15380028" y="0"/>
                </a:lnTo>
                <a:lnTo>
                  <a:pt x="15380028" y="8285990"/>
                </a:lnTo>
                <a:lnTo>
                  <a:pt x="0" y="8285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p:cNvSpPr/>
          <p:nvPr/>
        </p:nvSpPr>
        <p:spPr>
          <a:xfrm>
            <a:off x="7898276" y="3197706"/>
            <a:ext cx="3989059" cy="3466855"/>
          </a:xfrm>
          <a:custGeom>
            <a:avLst/>
            <a:gdLst/>
            <a:ahLst/>
            <a:cxnLst/>
            <a:rect l="l" t="t" r="r" b="b"/>
            <a:pathLst>
              <a:path w="5983589" h="5200283">
                <a:moveTo>
                  <a:pt x="0" y="0"/>
                </a:moveTo>
                <a:lnTo>
                  <a:pt x="5983589" y="0"/>
                </a:lnTo>
                <a:lnTo>
                  <a:pt x="5983589" y="5200283"/>
                </a:lnTo>
                <a:lnTo>
                  <a:pt x="0" y="5200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40998" y="4931133"/>
            <a:ext cx="4876800" cy="229209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23042" y="4857981"/>
            <a:ext cx="4876800" cy="12192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144135" y="-40233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06309" y="0"/>
            <a:ext cx="4876800" cy="1938528"/>
          </a:xfrm>
          <a:custGeom>
            <a:avLst/>
            <a:gdLst/>
            <a:ahLst/>
            <a:cxnLst/>
            <a:rect l="l" t="t" r="r" b="b"/>
            <a:pathLst>
              <a:path w="7315200" h="2907792">
                <a:moveTo>
                  <a:pt x="0" y="0"/>
                </a:moveTo>
                <a:lnTo>
                  <a:pt x="7315200" y="0"/>
                </a:lnTo>
                <a:lnTo>
                  <a:pt x="7315200" y="2907792"/>
                </a:lnTo>
                <a:lnTo>
                  <a:pt x="0" y="2907792"/>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pic>
        <p:nvPicPr>
          <p:cNvPr id="9" name="Picture 8"/>
          <p:cNvPicPr>
            <a:picLocks noChangeAspect="1"/>
          </p:cNvPicPr>
          <p:nvPr/>
        </p:nvPicPr>
        <p:blipFill>
          <a:blip r:embed="rId15"/>
          <a:stretch>
            <a:fillRect/>
          </a:stretch>
        </p:blipFill>
        <p:spPr>
          <a:xfrm>
            <a:off x="1981200" y="803715"/>
            <a:ext cx="7819814" cy="1633869"/>
          </a:xfrm>
          <a:prstGeom prst="rect">
            <a:avLst/>
          </a:prstGeom>
        </p:spPr>
      </p:pic>
      <p:sp>
        <p:nvSpPr>
          <p:cNvPr id="12" name="TextBox 11"/>
          <p:cNvSpPr txBox="1"/>
          <p:nvPr/>
        </p:nvSpPr>
        <p:spPr>
          <a:xfrm>
            <a:off x="1831403" y="2391497"/>
            <a:ext cx="7819814" cy="2145268"/>
          </a:xfrm>
          <a:prstGeom prst="roundRect">
            <a:avLst/>
          </a:prstGeom>
          <a:noFill/>
        </p:spPr>
        <p:txBody>
          <a:bodyPr wrap="square" rtlCol="0">
            <a:spAutoFit/>
          </a:bodyPr>
          <a:lstStyle/>
          <a:p>
            <a:r>
              <a:rPr lang="en-US" sz="4000">
                <a:solidFill>
                  <a:srgbClr val="C23433"/>
                </a:solidFill>
                <a:latin typeface="Cambria" panose="02040503050406030204" pitchFamily="18" charset="0"/>
                <a:ea typeface="Cambria" panose="02040503050406030204" pitchFamily="18" charset="0"/>
              </a:rPr>
              <a:t>- Đọc </a:t>
            </a:r>
            <a:r>
              <a:rPr lang="en-US" sz="4000" dirty="0" err="1">
                <a:solidFill>
                  <a:srgbClr val="C23433"/>
                </a:solidFill>
                <a:latin typeface="Cambria" panose="02040503050406030204" pitchFamily="18" charset="0"/>
                <a:ea typeface="Cambria" panose="02040503050406030204" pitchFamily="18" charset="0"/>
              </a:rPr>
              <a:t>lại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bài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và</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trả</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lời</a:t>
            </a:r>
            <a:r>
              <a:rPr lang="en-US" sz="4000" dirty="0">
                <a:solidFill>
                  <a:srgbClr val="C23433"/>
                </a:solidFill>
                <a:latin typeface="Cambria" panose="02040503050406030204" pitchFamily="18" charset="0"/>
                <a:ea typeface="Cambria" panose="02040503050406030204" pitchFamily="18" charset="0"/>
              </a:rPr>
              <a:t> </a:t>
            </a:r>
            <a:r>
              <a:rPr lang="en-US" sz="4000" dirty="0" err="1">
                <a:solidFill>
                  <a:srgbClr val="C23433"/>
                </a:solidFill>
                <a:latin typeface="Cambria" panose="02040503050406030204" pitchFamily="18" charset="0"/>
                <a:ea typeface="Cambria" panose="02040503050406030204" pitchFamily="18" charset="0"/>
              </a:rPr>
              <a:t>câu</a:t>
            </a:r>
            <a:r>
              <a:rPr lang="en-US" sz="4000" dirty="0">
                <a:solidFill>
                  <a:srgbClr val="C23433"/>
                </a:solidFill>
                <a:latin typeface="Cambria" panose="02040503050406030204" pitchFamily="18" charset="0"/>
                <a:ea typeface="Cambria" panose="02040503050406030204" pitchFamily="18" charset="0"/>
              </a:rPr>
              <a:t> </a:t>
            </a:r>
            <a:r>
              <a:rPr lang="en-US" sz="4000" err="1">
                <a:solidFill>
                  <a:srgbClr val="C23433"/>
                </a:solidFill>
                <a:latin typeface="Cambria" panose="02040503050406030204" pitchFamily="18" charset="0"/>
                <a:ea typeface="Cambria" panose="02040503050406030204" pitchFamily="18" charset="0"/>
              </a:rPr>
              <a:t>hỏi</a:t>
            </a:r>
            <a:r>
              <a:rPr lang="en-US" sz="4000">
                <a:solidFill>
                  <a:srgbClr val="C23433"/>
                </a:solidFill>
                <a:latin typeface="Cambria" panose="02040503050406030204" pitchFamily="18" charset="0"/>
                <a:ea typeface="Cambria" panose="02040503050406030204" pitchFamily="18" charset="0"/>
              </a:rPr>
              <a:t>.</a:t>
            </a:r>
            <a:endParaRPr lang="en-US" sz="4000" dirty="0">
              <a:solidFill>
                <a:srgbClr val="C23433"/>
              </a:solidFill>
              <a:latin typeface="Cambria" panose="02040503050406030204" pitchFamily="18" charset="0"/>
              <a:ea typeface="Cambria" panose="02040503050406030204" pitchFamily="18" charset="0"/>
            </a:endParaRPr>
          </a:p>
          <a:p>
            <a:r>
              <a:rPr lang="en-US" sz="4000">
                <a:solidFill>
                  <a:srgbClr val="C23433"/>
                </a:solidFill>
                <a:latin typeface="Cambria" panose="02040503050406030204" pitchFamily="18" charset="0"/>
                <a:ea typeface="Cambria" panose="02040503050406030204" pitchFamily="18" charset="0"/>
              </a:rPr>
              <a:t>- Tìm hiểu bài sau: Cách viết bài văn kể chuyện sáng tạo (tiếp).</a:t>
            </a:r>
            <a:endParaRPr lang="en-US" sz="4000" dirty="0">
              <a:solidFill>
                <a:srgbClr val="C234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16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94168" y="933450"/>
            <a:ext cx="4387827" cy="2018094"/>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611629" y="1149948"/>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832552" y="2904124"/>
            <a:ext cx="10747820" cy="2103639"/>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204" y="1598559"/>
            <a:ext cx="9515016" cy="3785652"/>
          </a:xfrm>
          <a:prstGeom prst="rect">
            <a:avLst/>
          </a:prstGeom>
          <a:noFill/>
        </p:spPr>
        <p:txBody>
          <a:bodyPr wrap="square" rtlCol="0">
            <a:spAutoFit/>
          </a:bodyPr>
          <a:lstStyle/>
          <a:p>
            <a:r>
              <a:rPr lang="vi-VN" sz="2400"/>
              <a:t>Đọc đúng</a:t>
            </a:r>
            <a:r>
              <a:rPr lang="en-US" sz="2400"/>
              <a:t>,</a:t>
            </a:r>
            <a:r>
              <a:rPr lang="vi-VN" sz="2400"/>
              <a:t> từ ngữ</a:t>
            </a:r>
            <a:r>
              <a:rPr lang="en-US" sz="2400"/>
              <a:t>,</a:t>
            </a:r>
            <a:r>
              <a:rPr lang="vi-VN" sz="2400"/>
              <a:t> câu đoạn và toàn bộ câu chuyện </a:t>
            </a:r>
            <a:r>
              <a:rPr lang="vi-VN" sz="2400" i="1"/>
              <a:t>Cánh đồng hoa</a:t>
            </a:r>
            <a:r>
              <a:rPr lang="en-US" sz="2400" i="1"/>
              <a:t>.</a:t>
            </a:r>
            <a:r>
              <a:rPr lang="vi-VN" sz="2400" i="1"/>
              <a:t> </a:t>
            </a:r>
            <a:r>
              <a:rPr lang="en-US" sz="2400"/>
              <a:t>B</a:t>
            </a:r>
            <a:r>
              <a:rPr lang="vi-VN" sz="2400"/>
              <a:t>iết đọc diễn cảm phù hợp với lời người kể chuyện</a:t>
            </a:r>
            <a:r>
              <a:rPr lang="en-US" sz="2400"/>
              <a:t>,</a:t>
            </a:r>
            <a:r>
              <a:rPr lang="vi-VN" sz="2400"/>
              <a:t> lời đối thoại của các bạn nhỏ trong câu chuyện và thích</a:t>
            </a:r>
            <a:r>
              <a:rPr lang="en-US" sz="2400"/>
              <a:t>.</a:t>
            </a:r>
          </a:p>
          <a:p>
            <a:endParaRPr lang="vi-VN" sz="2400"/>
          </a:p>
          <a:p>
            <a:r>
              <a:rPr lang="vi-VN" sz="2400"/>
              <a:t> </a:t>
            </a:r>
            <a:r>
              <a:rPr lang="en-US" sz="2400"/>
              <a:t>N</a:t>
            </a:r>
            <a:r>
              <a:rPr lang="vi-VN" sz="2400"/>
              <a:t>hận </a:t>
            </a:r>
            <a:r>
              <a:rPr lang="en-US" sz="2400"/>
              <a:t>t</a:t>
            </a:r>
            <a:r>
              <a:rPr lang="vi-VN" sz="2400"/>
              <a:t>hấy những phẩm chất tốt đẹp của các bạn nhỏ </a:t>
            </a:r>
            <a:r>
              <a:rPr lang="en-US" sz="2400"/>
              <a:t>người Chăm</a:t>
            </a:r>
            <a:r>
              <a:rPr lang="vi-VN" sz="2400"/>
              <a:t> được thể hiện qua lời nói suy nghĩ việc làm</a:t>
            </a:r>
            <a:r>
              <a:rPr lang="en-US" sz="2400"/>
              <a:t>,...</a:t>
            </a:r>
          </a:p>
          <a:p>
            <a:endParaRPr lang="vi-VN" sz="2400"/>
          </a:p>
          <a:p>
            <a:r>
              <a:rPr lang="vi-VN" sz="2400"/>
              <a:t>Cần có những việc làm cụ thể để góp phần làm cho làng quê khu phố luôn sạch đẹp việc làm đó dù là nhỏ bé cũng khiến chúng ta và mọi người Cảm thấy hạnh phúc </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492833"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1070</TotalTime>
  <Words>2334</Words>
  <Application>Microsoft Office PowerPoint</Application>
  <PresentationFormat>Widescreen</PresentationFormat>
  <Paragraphs>180</Paragraphs>
  <Slides>38</Slides>
  <Notes>27</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38</vt:i4>
      </vt:variant>
    </vt:vector>
  </HeadingPairs>
  <TitlesOfParts>
    <vt:vector size="65" baseType="lpstr">
      <vt:lpstr>等线</vt:lpstr>
      <vt:lpstr>#9Slide01 Tieu de ngan</vt:lpstr>
      <vt:lpstr>#9Slide05 SVNKitten</vt:lpstr>
      <vt:lpstr>Arial</vt:lpstr>
      <vt:lpstr>Calibri</vt:lpstr>
      <vt:lpstr>Calibri Light</vt:lpstr>
      <vt:lpstr>Cambria</vt:lpstr>
      <vt:lpstr>Coming Soon</vt:lpstr>
      <vt:lpstr>Itim</vt:lpstr>
      <vt:lpstr>Livvic</vt:lpstr>
      <vt:lpstr>Manjari</vt:lpstr>
      <vt:lpstr>Montserrat Light</vt:lpstr>
      <vt:lpstr>Nunito Light</vt:lpstr>
      <vt:lpstr>Roboto Condensed Light</vt:lpstr>
      <vt:lpstr>Segoe UI Historic</vt:lpstr>
      <vt:lpstr>SVN-Poky's</vt:lpstr>
      <vt:lpstr>Trebuchet MS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SKY</cp:lastModifiedBy>
  <cp:revision>49</cp:revision>
  <dcterms:created xsi:type="dcterms:W3CDTF">2024-05-24T02:46:29Z</dcterms:created>
  <dcterms:modified xsi:type="dcterms:W3CDTF">2024-09-11T03:39:21Z</dcterms:modified>
  <cp:category>9Slide.vn</cp:category>
</cp:coreProperties>
</file>