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2" r:id="rId3"/>
    <p:sldMasterId id="2147483704" r:id="rId4"/>
    <p:sldMasterId id="2147483718" r:id="rId5"/>
    <p:sldMasterId id="2147483730" r:id="rId6"/>
    <p:sldMasterId id="2147483755" r:id="rId7"/>
    <p:sldMasterId id="2147483768" r:id="rId8"/>
    <p:sldMasterId id="2147483781" r:id="rId9"/>
    <p:sldMasterId id="2147483793" r:id="rId10"/>
    <p:sldMasterId id="2147483831" r:id="rId11"/>
    <p:sldMasterId id="2147483857" r:id="rId12"/>
    <p:sldMasterId id="2147483868" r:id="rId13"/>
    <p:sldMasterId id="2147483881" r:id="rId14"/>
    <p:sldMasterId id="2147483885" r:id="rId15"/>
  </p:sldMasterIdLst>
  <p:notesMasterIdLst>
    <p:notesMasterId r:id="rId40"/>
  </p:notesMasterIdLst>
  <p:sldIdLst>
    <p:sldId id="258" r:id="rId16"/>
    <p:sldId id="562" r:id="rId17"/>
    <p:sldId id="593" r:id="rId18"/>
    <p:sldId id="563" r:id="rId19"/>
    <p:sldId id="497" r:id="rId20"/>
    <p:sldId id="585" r:id="rId21"/>
    <p:sldId id="564" r:id="rId22"/>
    <p:sldId id="574" r:id="rId23"/>
    <p:sldId id="587" r:id="rId24"/>
    <p:sldId id="565" r:id="rId25"/>
    <p:sldId id="584" r:id="rId26"/>
    <p:sldId id="566" r:id="rId27"/>
    <p:sldId id="588" r:id="rId28"/>
    <p:sldId id="567" r:id="rId29"/>
    <p:sldId id="569" r:id="rId30"/>
    <p:sldId id="572" r:id="rId31"/>
    <p:sldId id="589" r:id="rId32"/>
    <p:sldId id="590" r:id="rId33"/>
    <p:sldId id="591" r:id="rId34"/>
    <p:sldId id="573" r:id="rId35"/>
    <p:sldId id="571" r:id="rId36"/>
    <p:sldId id="575" r:id="rId37"/>
    <p:sldId id="515" r:id="rId38"/>
    <p:sldId id="5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364" autoAdjust="0"/>
  </p:normalViewPr>
  <p:slideViewPr>
    <p:cSldViewPr snapToGrid="0">
      <p:cViewPr varScale="1">
        <p:scale>
          <a:sx n="86" d="100"/>
          <a:sy n="86" d="100"/>
        </p:scale>
        <p:origin x="7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64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044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51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031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6132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25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373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4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9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57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2540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A44BD83-7B22-4386-AC2B-F398D2E32AB8}" type="datetimeFigureOut">
              <a:rPr lang="en-US" smtClean="0"/>
              <a:pPr>
                <a:defRPr/>
              </a:pPr>
              <a:t>9/10/2024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A689E8B-02AB-4578-9CB9-6BC0E678D6C5}" type="slidenum">
              <a:rPr lang="en-US" smtClean="0"/>
              <a:pPr>
                <a:defRPr/>
              </a:pPr>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108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7935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292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24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33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6442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0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013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927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4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2B72838-3208-4AE6-82D2-10243E96EE1E}" type="datetimeFigureOut">
              <a:rPr lang="en-US" smtClean="0"/>
              <a:pPr>
                <a:defRPr/>
              </a:pPr>
              <a:t>9/10/2024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71604F-67F2-4FE1-870E-5132F4BD6FB4}" type="slidenum">
              <a:rPr lang="en-US" smtClean="0"/>
              <a:pPr>
                <a:defRPr/>
              </a:pPr>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56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031591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395346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19111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81443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1227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20432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97594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595146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58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397546E-8559-4300-A48C-D651E2387DB8}" type="datetimeFigureOut">
              <a:rPr lang="en-US" smtClean="0"/>
              <a:pPr>
                <a:defRPr/>
              </a:pPr>
              <a:t>9/10/2024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E3FDE56-F3A4-4480-B253-1539ACC20F68}" type="slidenum">
              <a:rPr lang="en-US" smtClean="0"/>
              <a:pPr>
                <a:defRPr/>
              </a:pPr>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22259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728166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521247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56562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96621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7166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9138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8629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10725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900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E9B6E3F-C637-4D7B-9CD1-3F53617C6172}" type="datetimeFigureOut">
              <a:rPr lang="en-US" smtClean="0"/>
              <a:pPr>
                <a:defRPr/>
              </a:pPr>
              <a:t>9/10/2024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BB98694-853F-45FC-B9E6-385F628C041C}" type="slidenum">
              <a:rPr lang="en-US" smtClean="0"/>
              <a:pPr>
                <a:defRPr/>
              </a:pPr>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9352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6261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29283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39058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16721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80369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24644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7997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969620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3770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4DBAE16-742C-4AC9-91A8-43C8CFB3A5A6}" type="datetimeFigureOut">
              <a:rPr lang="en-US" smtClean="0"/>
              <a:pPr>
                <a:defRPr/>
              </a:pPr>
              <a:t>9/10/2024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0DC9828-6FC8-4614-83C5-A0B387A4C4DD}" type="slidenum">
              <a:rPr lang="en-US" smtClean="0"/>
              <a:pPr>
                <a:defRPr/>
              </a:pPr>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682482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69757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65472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1305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3040403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833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294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069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898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650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13BA546-C357-4DE8-B987-06FEDD96B10D}" type="datetimeFigureOut">
              <a:rPr lang="en-US" smtClean="0"/>
              <a:pPr>
                <a:defRPr/>
              </a:pPr>
              <a:t>9/10/2024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054F9A60-AD80-4229-A353-82C2ADB4342B}" type="slidenum">
              <a:rPr lang="en-US" smtClean="0"/>
              <a:pPr>
                <a:defRPr/>
              </a:pPr>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964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F443953-2C90-4D3D-BA7F-86E2CDD36421}" type="datetimeFigureOut">
              <a:rPr lang="en-US" smtClean="0"/>
              <a:pPr>
                <a:defRPr/>
              </a:pPr>
              <a:t>9/10/2024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9CF831C-4791-4C02-9D65-40506FD40197}" type="slidenum">
              <a:rPr lang="en-US" smtClean="0"/>
              <a:pPr>
                <a:defRPr/>
              </a:pPr>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32A6E56-6B60-4BEC-B553-B608D71DE206}" type="slidenum">
              <a:rPr lang="en-US" smtClean="0"/>
              <a:pPr>
                <a:defRPr/>
              </a:pPr>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675127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9/10/2024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271375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730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364814761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3AAF25F-FDDF-448D-AE76-D2BBFC0E1488}" type="datetimeFigureOut">
              <a:rPr lang="en-US" smtClean="0"/>
              <a:pPr>
                <a:defRPr/>
              </a:pPr>
              <a:t>9/10/2024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F187962-8AD1-4E19-A8B4-D773E1639DC2}" type="slidenum">
              <a:rPr lang="en-US" smtClean="0"/>
              <a:pPr>
                <a:defRPr/>
              </a:pPr>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7808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10938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27817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960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3265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C9321AA-DE9C-4E15-940D-7531A030D4ED}" type="datetimeFigureOut">
              <a:rPr lang="en-US" smtClean="0"/>
              <a:pPr>
                <a:defRPr/>
              </a:pPr>
              <a:t>9/10/2024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473F8A7-99E8-4EE9-9B0B-7F6BBA1D34A9}" type="slidenum">
              <a:rPr lang="en-US" smtClean="0"/>
              <a:pPr>
                <a:defRPr/>
              </a:pPr>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58698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66523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94116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11787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77225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02162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6484234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26521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3109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6344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2729AFE-5EEB-4363-BD02-D0673BD4D563}" type="datetimeFigureOut">
              <a:rPr lang="en-US" smtClean="0"/>
              <a:pPr>
                <a:defRPr/>
              </a:pPr>
              <a:t>9/10/2024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27ADC10-AFE8-42B0-AD86-2C4587FAE765}" type="slidenum">
              <a:rPr lang="en-US" smtClean="0"/>
              <a:pPr>
                <a:defRPr/>
              </a:pPr>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970905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6999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50402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82467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10719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095607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905863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4124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94165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4034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D430922-7AA9-4846-A945-C8D39A73CB21}" type="datetimeFigureOut">
              <a:rPr lang="en-US" smtClean="0"/>
              <a:pPr>
                <a:defRPr/>
              </a:pPr>
              <a:t>9/10/2024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DE03704-0450-4FF2-BD29-D772375A23BB}" type="slidenum">
              <a:rPr lang="en-US" smtClean="0"/>
              <a:pPr>
                <a:defRPr/>
              </a:pPr>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25932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92595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13954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97877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83427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7227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98468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16445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99023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46256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9.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image" Target="../media/image11.jpe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theme" Target="../theme/theme12.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9.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5" Type="http://schemas.openxmlformats.org/officeDocument/2006/relationships/theme" Target="../theme/theme15.xml"/><Relationship Id="rId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9.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3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3616648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92543426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9177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48850389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53073"/>
      </p:ext>
    </p:ext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0093561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9/10/2024</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9/10/2024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E08E231-020E-454B-814C-04386EE4B12D}" type="datetimeFigureOut">
              <a:rPr lang="zh-CN" altLang="en-US" smtClean="0"/>
              <a:pPr/>
              <a:t>2024/10/9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511664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9/10/2024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82153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85449755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1.xml"/><Relationship Id="rId5" Type="http://schemas.microsoft.com/office/2007/relationships/hdphoto" Target="../media/hdphoto5.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10.wdp"/><Relationship Id="rId2" Type="http://schemas.openxmlformats.org/officeDocument/2006/relationships/image" Target="../media/image32.png"/><Relationship Id="rId1" Type="http://schemas.openxmlformats.org/officeDocument/2006/relationships/slideLayout" Target="../slideLayouts/slideLayout83.xml"/><Relationship Id="rId6" Type="http://schemas.microsoft.com/office/2007/relationships/hdphoto" Target="../media/hdphoto7.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83.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39.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3.png"/><Relationship Id="rId1" Type="http://schemas.openxmlformats.org/officeDocument/2006/relationships/slideLayout" Target="../slideLayouts/slideLayout134.xml"/><Relationship Id="rId6" Type="http://schemas.openxmlformats.org/officeDocument/2006/relationships/image" Target="../media/image42.png"/><Relationship Id="rId5" Type="http://schemas.microsoft.com/office/2007/relationships/hdphoto" Target="../media/hdphoto3.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83.xml"/><Relationship Id="rId6" Type="http://schemas.microsoft.com/office/2007/relationships/hdphoto" Target="../media/hdphoto14.wdp"/><Relationship Id="rId5" Type="http://schemas.openxmlformats.org/officeDocument/2006/relationships/image" Target="../media/image41.png"/><Relationship Id="rId4" Type="http://schemas.microsoft.com/office/2007/relationships/hdphoto" Target="../media/hdphoto11.wdp"/><Relationship Id="rId9" Type="http://schemas.microsoft.com/office/2007/relationships/hdphoto" Target="../media/hdphoto1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101.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12.xml"/><Relationship Id="rId5" Type="http://schemas.microsoft.com/office/2007/relationships/hdphoto" Target="../media/hdphoto3.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0.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7.xml"/><Relationship Id="rId5" Type="http://schemas.openxmlformats.org/officeDocument/2006/relationships/tags" Target="../tags/tag5.xml"/><Relationship Id="rId10" Type="http://schemas.openxmlformats.org/officeDocument/2006/relationships/slideLayout" Target="../slideLayouts/slideLayout123.xml"/><Relationship Id="rId4" Type="http://schemas.openxmlformats.org/officeDocument/2006/relationships/tags" Target="../tags/tag4.xml"/><Relationship Id="rId9"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649657" y="3033108"/>
            <a:ext cx="90589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V</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307236" y="1213996"/>
            <a:ext cx="4174541" cy="74898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0000"/>
                </a:solidFill>
                <a:effectLst/>
                <a:uLnTx/>
                <a:uFillTx/>
                <a:latin typeface="Arial"/>
                <a:ea typeface="+mn-ea"/>
                <a:cs typeface="Arial"/>
                <a:sym typeface="Arial"/>
              </a:rPr>
              <a:t>Luyện đọc câu </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42"/>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584"/>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27727" y="2703777"/>
            <a:ext cx="10813637" cy="1815690"/>
          </a:xfrm>
          <a:prstGeom prst="rect">
            <a:avLst/>
          </a:prstGeom>
          <a:solidFill>
            <a:schemeClr val="accent4">
              <a:lumMod val="20000"/>
              <a:lumOff val="80000"/>
            </a:schemeClr>
          </a:solidFill>
        </p:spPr>
        <p:txBody>
          <a:bodyPr wrap="square">
            <a:spAutoFit/>
          </a:bodyPr>
          <a:lstStyle/>
          <a:p>
            <a:pPr lvl="0" defTabSz="1219170">
              <a:buClr>
                <a:srgbClr val="000000"/>
              </a:buClr>
            </a:pPr>
            <a:r>
              <a:rPr kumimoji="0" lang="en-US" sz="3733" b="0" i="0" u="none" strike="noStrike" kern="0" cap="none" spc="0" normalizeH="0" baseline="0" noProof="0">
                <a:ln>
                  <a:noFill/>
                </a:ln>
                <a:solidFill>
                  <a:srgbClr val="0418AC"/>
                </a:solidFill>
                <a:effectLst/>
                <a:uLnTx/>
                <a:uFillTx/>
                <a:latin typeface="Arial"/>
                <a:ea typeface="+mn-ea"/>
                <a:cs typeface="Arial"/>
                <a:sym typeface="Arial"/>
              </a:rPr>
              <a:t>   </a:t>
            </a:r>
            <a:r>
              <a:rPr lang="vi-VN" sz="3733" kern="0">
                <a:solidFill>
                  <a:srgbClr val="0418AC"/>
                </a:solidFill>
                <a:latin typeface="Arial"/>
                <a:cs typeface="Arial"/>
                <a:sym typeface="Arial"/>
              </a:rPr>
              <a:t>Thì ra,  vừa có một con chim xanh biếc,  toàn thân lóng lánh như tự toả sáng không biết từ đâu bay tới.</a:t>
            </a:r>
            <a:endParaRPr kumimoji="0" lang="en-US" sz="3733" b="0" i="0" u="none" strike="noStrike" kern="0" cap="none" spc="0" normalizeH="0" baseline="0" noProof="0">
              <a:ln>
                <a:noFill/>
              </a:ln>
              <a:solidFill>
                <a:srgbClr val="0418AC"/>
              </a:solidFill>
              <a:effectLst/>
              <a:uLnTx/>
              <a:uFillTx/>
              <a:latin typeface="Arial"/>
              <a:ea typeface="+mn-ea"/>
              <a:cs typeface="Arial"/>
              <a:sym typeface="Arial"/>
            </a:endParaRPr>
          </a:p>
        </p:txBody>
      </p:sp>
      <p:cxnSp>
        <p:nvCxnSpPr>
          <p:cNvPr id="3" name="Straight Connector 2"/>
          <p:cNvCxnSpPr/>
          <p:nvPr/>
        </p:nvCxnSpPr>
        <p:spPr>
          <a:xfrm flipH="1">
            <a:off x="2503156" y="3921736"/>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73943" y="394067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56749" y="3329425"/>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66192" y="270377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15295" y="278960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890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384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6033"/>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30997"/>
          </a:xfrm>
          <a:prstGeom prst="rect">
            <a:avLst/>
          </a:prstGeom>
          <a:solidFill>
            <a:schemeClr val="accent2">
              <a:lumMod val="60000"/>
              <a:lumOff val="40000"/>
            </a:schemeClr>
          </a:solidFill>
        </p:spPr>
        <p:txBody>
          <a:bodyPr wrap="square" rtlCol="0">
            <a:spAutoFit/>
          </a:bodyPr>
          <a:lstStyle/>
          <a:p>
            <a:pPr algn="ctr" defTabSz="1219170">
              <a:buClr>
                <a:srgbClr val="000000"/>
              </a:buClr>
            </a:pPr>
            <a:r>
              <a:rPr lang="en-US" sz="2400" kern="0">
                <a:solidFill>
                  <a:srgbClr val="000000"/>
                </a:solidFill>
                <a:latin typeface="Arial"/>
                <a:cs typeface="Arial"/>
                <a:sym typeface="Arial"/>
              </a:rPr>
              <a:t>Giải nghĩa</a:t>
            </a:r>
          </a:p>
        </p:txBody>
      </p:sp>
      <p:sp>
        <p:nvSpPr>
          <p:cNvPr id="5" name="Oval 4"/>
          <p:cNvSpPr/>
          <p:nvPr/>
        </p:nvSpPr>
        <p:spPr>
          <a:xfrm>
            <a:off x="3912160" y="710085"/>
            <a:ext cx="396574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TextBox 7"/>
          <p:cNvSpPr txBox="1"/>
          <p:nvPr/>
        </p:nvSpPr>
        <p:spPr>
          <a:xfrm>
            <a:off x="4099730" y="963061"/>
            <a:ext cx="3429839" cy="954107"/>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lạt xạt: </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tiếng va chạm của lá khô</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5" name="Oval 14"/>
          <p:cNvSpPr/>
          <p:nvPr/>
        </p:nvSpPr>
        <p:spPr>
          <a:xfrm>
            <a:off x="1629311" y="2763387"/>
            <a:ext cx="3965749" cy="1740976"/>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6" name="TextBox 15"/>
          <p:cNvSpPr txBox="1"/>
          <p:nvPr/>
        </p:nvSpPr>
        <p:spPr>
          <a:xfrm>
            <a:off x="1930449" y="2932536"/>
            <a:ext cx="3429839"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a:latin typeface="Arial-Rounded" panose="020B0500000000000000" pitchFamily="34" charset="0"/>
                <a:ea typeface="Arial-Rounded" panose="020B0500000000000000" pitchFamily="34" charset="0"/>
                <a:cs typeface="Arial-Rounded" panose="020B0500000000000000" pitchFamily="34" charset="0"/>
              </a:rPr>
              <a:t>n</a:t>
            </a:r>
            <a:r>
              <a:rPr lang="en-US" sz="2800">
                <a:solidFill>
                  <a:srgbClr val="231F20"/>
                </a:solidFill>
                <a:latin typeface="Arial-Rounded" panose="020B0500000000000000" pitchFamily="34" charset="0"/>
                <a:ea typeface="Arial-Rounded" panose="020B0500000000000000" pitchFamily="34" charset="0"/>
                <a:cs typeface="Arial-Rounded" panose="020B0500000000000000" pitchFamily="34" charset="0"/>
              </a:rPr>
              <a:t>hiều âm thanh, tiếng nói nhỏ phát ra cùng lúc</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7080251" y="26505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728435" y="2864880"/>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7377632" y="2269046"/>
            <a:ext cx="3965749" cy="239868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xuýt xoa: </a:t>
            </a:r>
            <a:r>
              <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ách thể hiện cảm xúc (khen, tiếc) qua lời nói</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6495936" y="2470716"/>
            <a:ext cx="15367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085760" y="4523483"/>
            <a:ext cx="4954573"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3" name="TextBox 22"/>
          <p:cNvSpPr txBox="1"/>
          <p:nvPr/>
        </p:nvSpPr>
        <p:spPr>
          <a:xfrm>
            <a:off x="4478975" y="4983268"/>
            <a:ext cx="4607371"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thanh mai: </a:t>
            </a:r>
            <a:r>
              <a:rPr lang="en-US" sz="2800">
                <a:latin typeface="Arial" panose="020B0604020202020204" pitchFamily="34" charset="0"/>
                <a:ea typeface="Arial-Rounded" panose="020B0500000000000000" pitchFamily="34" charset="0"/>
                <a:cs typeface="Arial" panose="020B0604020202020204" pitchFamily="34" charset="0"/>
              </a:rPr>
              <a:t>c</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ây bụi thấp, quả mọng nước, trông như quả dâu</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pic>
        <p:nvPicPr>
          <p:cNvPr id="1033" name="Picture 9"/>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285660" y="4544679"/>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260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 theo</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 nhóm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8617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Arial-Rounded" pitchFamily="34" charset="0"/>
                <a:ea typeface="Arial-Rounded" pitchFamily="34" charset="0"/>
                <a:cs typeface="Arial-Rounded" pitchFamily="34" charset="0"/>
              </a:rPr>
              <a:t>Đọc toàn bài</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6918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1" y="1401445"/>
            <a:ext cx="3515551" cy="2016125"/>
            <a:chOff x="2118480" y="1316166"/>
            <a:chExt cx="1516084"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6238"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5368201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4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4078595" y="2427760"/>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7386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a:t>
            </a:r>
            <a:r>
              <a:rPr kumimoji="0" lang="vi-VN" sz="28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 hổ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35267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10532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71011" y="521838"/>
            <a:ext cx="11300482" cy="1077218"/>
          </a:xfrm>
          <a:prstGeom prst="rect">
            <a:avLst/>
          </a:prstGeom>
          <a:noFill/>
        </p:spPr>
        <p:txBody>
          <a:bodyPr wrap="square" rtlCol="0">
            <a:spAutoFit/>
          </a:bodyPr>
          <a:lstStyle/>
          <a:p>
            <a:pPr marL="0" marR="0" lvl="0" indent="0" defTabSz="1219170" rtl="0" eaLnBrk="1" fontAlgn="auto" latinLnBrk="0" hangingPunct="1">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4455835"/>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con chim</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 </a:t>
            </a: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bè</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trồ</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hổ</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càng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tiếc</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Không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bao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giờ</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ấy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quay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9098694" y="409081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2757659" y="437392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13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948615" y="2835925"/>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3" name="图片 12"/>
          <p:cNvPicPr>
            <a:picLocks noChangeAspect="1"/>
          </p:cNvPicPr>
          <p:nvPr/>
        </p:nvPicPr>
        <p:blipFill rotWithShape="1">
          <a:blip r:embed="rId3"/>
          <a:srcRect t="48492"/>
          <a:stretch>
            <a:fillRect/>
          </a:stretch>
        </p:blipFill>
        <p:spPr>
          <a:xfrm>
            <a:off x="3553625" y="2778407"/>
            <a:ext cx="4966422" cy="2333919"/>
          </a:xfrm>
          <a:prstGeom prst="rect">
            <a:avLst/>
          </a:pr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432310" y="1868428"/>
            <a:ext cx="5155334" cy="1268500"/>
          </a:xfrm>
          <a:prstGeom prst="rect">
            <a:avLst/>
          </a:prstGeom>
        </p:spPr>
      </p:pic>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77856" y="3059888"/>
            <a:ext cx="366814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Ôn bài cũ</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17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9573490" y="7700"/>
            <a:ext cx="2618509"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Arial-Rounded" pitchFamily="34" charset="0"/>
                <a:ea typeface="Arial-Rounded" pitchFamily="34" charset="0"/>
                <a:cs typeface="Arial-Rounded" pitchFamily="34" charset="0"/>
              </a:rPr>
              <a:t>Đ</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ọc diễn cảm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486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098"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21708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812128" y="657324"/>
            <a:ext cx="10781414" cy="646331"/>
          </a:xfrm>
          <a:prstGeom prst="rect">
            <a:avLst/>
          </a:prstGeom>
          <a:noFill/>
        </p:spPr>
        <p:txBody>
          <a:bodyPr wrap="square" rtlCol="0">
            <a:spAutoFit/>
          </a:bodyPr>
          <a:lstStyle/>
          <a:p>
            <a:pPr lvl="0" algn="ctr">
              <a:defRPr/>
            </a:pPr>
            <a:r>
              <a:rPr lang="en-US" sz="3600">
                <a:solidFill>
                  <a:srgbClr val="FF0000"/>
                </a:solidFill>
                <a:latin typeface="+mj-lt"/>
                <a:ea typeface="Arial-Rounded" panose="020B0500000000000000" pitchFamily="34" charset="0"/>
                <a:cs typeface="Arial-Rounded" panose="020B0500000000000000" pitchFamily="34" charset="0"/>
              </a:rPr>
              <a:t>1. Những từ ngữ nào dưới đây chỉ đặc điểm?</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3504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ẹp</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5">
            <a:extLst>
              <a:ext uri="{FF2B5EF4-FFF2-40B4-BE49-F238E27FC236}">
                <a16:creationId xmlns:a16="http://schemas.microsoft.com/office/drawing/2014/main" id="{70C8D749-E28A-4A86-9104-E8953FB116EB}"/>
              </a:ext>
            </a:extLst>
          </p:cNvPr>
          <p:cNvSpPr/>
          <p:nvPr/>
        </p:nvSpPr>
        <p:spPr>
          <a:xfrm>
            <a:off x="479535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6">
            <a:extLst>
              <a:ext uri="{FF2B5EF4-FFF2-40B4-BE49-F238E27FC236}">
                <a16:creationId xmlns:a16="http://schemas.microsoft.com/office/drawing/2014/main" id="{8C89D8CC-5F85-4FD1-B008-F447EFBDCFC3}"/>
              </a:ext>
            </a:extLst>
          </p:cNvPr>
          <p:cNvSpPr/>
          <p:nvPr/>
        </p:nvSpPr>
        <p:spPr>
          <a:xfrm>
            <a:off x="82403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ay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FEC5C71D-887A-41BD-98D4-70F1D8D2F69E}"/>
              </a:ext>
            </a:extLst>
          </p:cNvPr>
          <p:cNvSpPr/>
          <p:nvPr/>
        </p:nvSpPr>
        <p:spPr>
          <a:xfrm>
            <a:off x="3022614"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rở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9">
            <a:extLst>
              <a:ext uri="{FF2B5EF4-FFF2-40B4-BE49-F238E27FC236}">
                <a16:creationId xmlns:a16="http://schemas.microsoft.com/office/drawing/2014/main" id="{CFF0F57D-CE91-40B6-B2B3-CC272F583023}"/>
              </a:ext>
            </a:extLst>
          </p:cNvPr>
          <p:cNvSpPr/>
          <p:nvPr/>
        </p:nvSpPr>
        <p:spPr>
          <a:xfrm>
            <a:off x="6761085"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7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grpId="1" nodeType="clickEffect">
                                  <p:stCondLst>
                                    <p:cond delay="0"/>
                                  </p:stCondLst>
                                  <p:childTnLst>
                                    <p:animClr clrSpc="rgb" dir="cw">
                                      <p:cBhvr>
                                        <p:cTn id="23" dur="2000" fill="hold"/>
                                        <p:tgtEl>
                                          <p:spTgt spid="3"/>
                                        </p:tgtEl>
                                        <p:attrNameLst>
                                          <p:attrName>fillcolor</p:attrName>
                                        </p:attrNameLst>
                                      </p:cBhvr>
                                      <p:to>
                                        <a:schemeClr val="accent2"/>
                                      </p:to>
                                    </p:animClr>
                                    <p:set>
                                      <p:cBhvr>
                                        <p:cTn id="24" dur="2000" fill="hold"/>
                                        <p:tgtEl>
                                          <p:spTgt spid="3"/>
                                        </p:tgtEl>
                                        <p:attrNameLst>
                                          <p:attrName>fill.type</p:attrName>
                                        </p:attrNameLst>
                                      </p:cBhvr>
                                      <p:to>
                                        <p:strVal val="solid"/>
                                      </p:to>
                                    </p:set>
                                    <p:set>
                                      <p:cBhvr>
                                        <p:cTn id="25" dur="2000" fill="hold"/>
                                        <p:tgtEl>
                                          <p:spTgt spid="3"/>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4"/>
                                        </p:tgtEl>
                                        <p:attrNameLst>
                                          <p:attrName>fillcolor</p:attrName>
                                        </p:attrNameLst>
                                      </p:cBhvr>
                                      <p:to>
                                        <a:schemeClr val="accent2"/>
                                      </p:to>
                                    </p:animClr>
                                    <p:set>
                                      <p:cBhvr>
                                        <p:cTn id="30" dur="2000" fill="hold"/>
                                        <p:tgtEl>
                                          <p:spTgt spid="4"/>
                                        </p:tgtEl>
                                        <p:attrNameLst>
                                          <p:attrName>fill.type</p:attrName>
                                        </p:attrNameLst>
                                      </p:cBhvr>
                                      <p:to>
                                        <p:strVal val="solid"/>
                                      </p:to>
                                    </p:set>
                                    <p:set>
                                      <p:cBhvr>
                                        <p:cTn id="31" dur="2000" fill="hold"/>
                                        <p:tgtEl>
                                          <p:spTgt spid="4"/>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chemeClr val="accent2"/>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72140" y="337659"/>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của cây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hổ:</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922434"/>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tiếc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621522" y="1675912"/>
            <a:ext cx="1157047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VD: </a:t>
            </a:r>
            <a:r>
              <a:rPr kumimoji="0" lang="en-US" sz="32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nhìn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318289" y="2466111"/>
            <a:ext cx="7592865" cy="3873180"/>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7000" y="-2639192"/>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43958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32" y="-351883"/>
            <a:ext cx="11858625" cy="7693493"/>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368299" y="-520700"/>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212" y="0"/>
            <a:ext cx="2489200" cy="2489200"/>
          </a:xfrm>
          <a:prstGeom prst="rect">
            <a:avLst/>
          </a:prstGeom>
        </p:spPr>
      </p:pic>
      <p:sp>
        <p:nvSpPr>
          <p:cNvPr id="7" name="TextBox 6">
            <a:extLst>
              <a:ext uri="{FF2B5EF4-FFF2-40B4-BE49-F238E27FC236}">
                <a16:creationId xmlns:a16="http://schemas.microsoft.com/office/drawing/2014/main" id="{115EF1AB-B4D0-4F5F-8B39-FAE257D613F7}"/>
              </a:ext>
            </a:extLst>
          </p:cNvPr>
          <p:cNvSpPr txBox="1"/>
          <p:nvPr/>
        </p:nvSpPr>
        <p:spPr>
          <a:xfrm>
            <a:off x="1665576" y="3822233"/>
            <a:ext cx="6878806" cy="584775"/>
          </a:xfrm>
          <a:prstGeom prst="rect">
            <a:avLst/>
          </a:prstGeom>
          <a:noFill/>
        </p:spPr>
        <p:txBody>
          <a:bodyPr wrap="none" rtlCol="0">
            <a:spAutoFit/>
          </a:bodyPr>
          <a:lstStyle/>
          <a:p>
            <a:pPr>
              <a:defRPr/>
            </a:pPr>
            <a:r>
              <a:rPr lang="en-US" sz="3200">
                <a:latin typeface="Times New Roman" panose="02020603050405020304" pitchFamily="18" charset="0"/>
                <a:cs typeface="Times New Roman" panose="02020603050405020304" pitchFamily="18" charset="0"/>
              </a:rPr>
              <a:t>1. Đọc đoạn văn cuối bài “Một giờ học”.</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B29C377-1663-4A93-951F-A769749FB432}"/>
              </a:ext>
            </a:extLst>
          </p:cNvPr>
          <p:cNvSpPr txBox="1"/>
          <p:nvPr/>
        </p:nvSpPr>
        <p:spPr>
          <a:xfrm>
            <a:off x="1665576" y="4588381"/>
            <a:ext cx="9407236" cy="584775"/>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2. Em hãy nêu lý do khiến bạn Quang thấy tự tin hơn?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3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1807832" y="1753413"/>
            <a:ext cx="85565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7: </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8800" b="1" i="0" u="none" strike="noStrike" kern="1200" cap="none" spc="0" normalizeH="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xấu 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spTree>
    <p:extLst>
      <p:ext uri="{BB962C8B-B14F-4D97-AF65-F5344CB8AC3E}">
        <p14:creationId xmlns:p14="http://schemas.microsoft.com/office/powerpoint/2010/main" val="902126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1</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60382"/>
            <a:ext cx="7946430" cy="650499"/>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380036" y="1671182"/>
            <a:ext cx="7033971" cy="3455292"/>
          </a:xfrm>
          <a:prstGeom prst="rect">
            <a:avLst/>
          </a:prstGeom>
        </p:spPr>
      </p:pic>
      <p:sp>
        <p:nvSpPr>
          <p:cNvPr id="10" name="TextBox 9">
            <a:extLst>
              <a:ext uri="{FF2B5EF4-FFF2-40B4-BE49-F238E27FC236}">
                <a16:creationId xmlns:a16="http://schemas.microsoft.com/office/drawing/2014/main" id="{E509D79F-3166-4E29-B664-798277668500}"/>
              </a:ext>
            </a:extLst>
          </p:cNvPr>
          <p:cNvSpPr txBox="1"/>
          <p:nvPr/>
        </p:nvSpPr>
        <p:spPr>
          <a:xfrm>
            <a:off x="2281562" y="717075"/>
            <a:ext cx="79464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Rounded Corners 3">
            <a:extLst>
              <a:ext uri="{FF2B5EF4-FFF2-40B4-BE49-F238E27FC236}">
                <a16:creationId xmlns:a16="http://schemas.microsoft.com/office/drawing/2014/main" id="{10D13248-5609-4BA3-844E-4DC311169995}"/>
              </a:ext>
            </a:extLst>
          </p:cNvPr>
          <p:cNvSpPr/>
          <p:nvPr/>
        </p:nvSpPr>
        <p:spPr>
          <a:xfrm>
            <a:off x="1991121" y="5126474"/>
            <a:ext cx="8527312" cy="15523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kumimoji="0" lang="en-US" sz="2400" b="0" i="0" u="none" strike="noStrike" kern="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6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CC23C1F7-6A23-4EF0-8862-59699AEEA58A}"/>
              </a:ext>
            </a:extLst>
          </p:cNvPr>
          <p:cNvGrpSpPr/>
          <p:nvPr/>
        </p:nvGrpSpPr>
        <p:grpSpPr>
          <a:xfrm>
            <a:off x="0" y="0"/>
            <a:ext cx="2202873" cy="609824"/>
            <a:chOff x="1267261" y="7270381"/>
            <a:chExt cx="5825836" cy="649137"/>
          </a:xfrm>
        </p:grpSpPr>
        <p:sp>
          <p:nvSpPr>
            <p:cNvPr id="11" name="TextBox 10">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2CF70AB3-18B4-4DF4-8869-65EF1085EDB4}"/>
                </a:ext>
              </a:extLst>
            </p:cNvPr>
            <p:cNvSpPr txBox="1"/>
            <p:nvPr/>
          </p:nvSpPr>
          <p:spPr>
            <a:xfrm>
              <a:off x="1925711" y="7304910"/>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0408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noProof="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24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34650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1704</Words>
  <Application>Microsoft Office PowerPoint</Application>
  <PresentationFormat>Widescreen</PresentationFormat>
  <Paragraphs>109</Paragraphs>
  <Slides>24</Slides>
  <Notes>13</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24</vt:i4>
      </vt:variant>
    </vt:vector>
  </HeadingPairs>
  <TitlesOfParts>
    <vt:vector size="52" baseType="lpstr">
      <vt:lpstr>Microsoft YaHei</vt:lpstr>
      <vt:lpstr>宋体</vt:lpstr>
      <vt:lpstr>宋体</vt:lpstr>
      <vt:lpstr>Arial</vt:lpstr>
      <vt:lpstr>Arial-Rounded</vt:lpstr>
      <vt:lpstr>Calibri</vt:lpstr>
      <vt:lpstr>Calibri Light</vt:lpstr>
      <vt:lpstr>等线</vt:lpstr>
      <vt:lpstr>等线</vt:lpstr>
      <vt:lpstr>黑体</vt:lpstr>
      <vt:lpstr>Times New Roman</vt:lpstr>
      <vt:lpstr>Wingdings</vt:lpstr>
      <vt:lpstr>思源黑体 CN Regular</vt:lpstr>
      <vt:lpstr>Office 主题</vt:lpstr>
      <vt:lpstr>3_Office Theme</vt:lpstr>
      <vt:lpstr>4_Office Theme</vt:lpstr>
      <vt:lpstr>5_Office Theme</vt:lpstr>
      <vt:lpstr>6_Office Theme</vt:lpstr>
      <vt:lpstr>1_Office 主题​​</vt:lpstr>
      <vt:lpstr>Office Theme</vt:lpstr>
      <vt:lpstr>2_Office Theme</vt:lpstr>
      <vt:lpstr>2_Office 主题​​</vt:lpstr>
      <vt:lpstr>8_Office Theme</vt:lpstr>
      <vt:lpstr>3_Office 主题​​</vt:lpstr>
      <vt:lpstr>4_Office 主题</vt:lpstr>
      <vt:lpstr>5_Office 主题​​</vt:lpstr>
      <vt:lpstr>3_Office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56</cp:revision>
  <dcterms:created xsi:type="dcterms:W3CDTF">2021-05-22T10:10:43Z</dcterms:created>
  <dcterms:modified xsi:type="dcterms:W3CDTF">2024-10-09T04:58:58Z</dcterms:modified>
</cp:coreProperties>
</file>