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5" r:id="rId3"/>
    <p:sldMasterId id="2147483697" r:id="rId4"/>
    <p:sldMasterId id="2147483709" r:id="rId5"/>
    <p:sldMasterId id="2147483721" r:id="rId6"/>
    <p:sldMasterId id="2147483745" r:id="rId7"/>
    <p:sldMasterId id="2147483758" r:id="rId8"/>
    <p:sldMasterId id="2147483784" r:id="rId9"/>
    <p:sldMasterId id="2147483797" r:id="rId10"/>
    <p:sldMasterId id="2147483810" r:id="rId11"/>
    <p:sldMasterId id="2147483823" r:id="rId12"/>
    <p:sldMasterId id="2147483848" r:id="rId13"/>
  </p:sldMasterIdLst>
  <p:sldIdLst>
    <p:sldId id="257" r:id="rId14"/>
    <p:sldId id="258" r:id="rId15"/>
    <p:sldId id="291" r:id="rId16"/>
    <p:sldId id="290" r:id="rId17"/>
    <p:sldId id="259" r:id="rId18"/>
    <p:sldId id="260" r:id="rId19"/>
    <p:sldId id="261" r:id="rId20"/>
    <p:sldId id="288" r:id="rId21"/>
    <p:sldId id="265" r:id="rId22"/>
    <p:sldId id="266" r:id="rId23"/>
    <p:sldId id="293" r:id="rId24"/>
    <p:sldId id="289" r:id="rId25"/>
    <p:sldId id="268" r:id="rId26"/>
    <p:sldId id="273" r:id="rId27"/>
    <p:sldId id="275" r:id="rId28"/>
    <p:sldId id="276" r:id="rId29"/>
    <p:sldId id="277" r:id="rId30"/>
    <p:sldId id="278" r:id="rId31"/>
    <p:sldId id="279" r:id="rId32"/>
    <p:sldId id="270" r:id="rId33"/>
    <p:sldId id="280" r:id="rId34"/>
    <p:sldId id="281" r:id="rId35"/>
    <p:sldId id="283" r:id="rId36"/>
    <p:sldId id="282" r:id="rId37"/>
    <p:sldId id="294" r:id="rId38"/>
    <p:sldId id="284" r:id="rId39"/>
    <p:sldId id="287" r:id="rId40"/>
  </p:sldIdLst>
  <p:sldSz cx="12192000" cy="6858000"/>
  <p:notesSz cx="6858000" cy="9144000"/>
  <p:embeddedFontLst>
    <p:embeddedFont>
      <p:font typeface="等线" panose="02010600030101010101" pitchFamily="2" charset="-122"/>
      <p:regular r:id="rId41"/>
      <p:bold r:id="rId42"/>
    </p:embeddedFont>
    <p:embeddedFont>
      <p:font typeface="#9Slide07 HoneyCream" panose="020B0604020202020204" charset="0"/>
      <p:regular r:id="rId43"/>
    </p:embeddedFont>
    <p:embeddedFont>
      <p:font typeface="Cambria" panose="02040503050406030204" pitchFamily="18" charset="0"/>
      <p:regular r:id="rId44"/>
      <p:bold r:id="rId45"/>
      <p:italic r:id="rId46"/>
      <p:boldItalic r:id="rId47"/>
    </p:embeddedFont>
    <p:embeddedFont>
      <p:font typeface="Cambria Math" panose="02040503050406030204" pitchFamily="18" charset="0"/>
      <p:regular r:id="rId48"/>
    </p:embeddedFont>
    <p:embeddedFont>
      <p:font typeface="SVN-Hole Hearted" panose="020B0604020202020204" charset="0"/>
      <p:regular r:id="rId49"/>
    </p:embeddedFont>
    <p:embeddedFont>
      <p:font typeface="UTM Flavour" panose="02040603050506020204" pitchFamily="18" charset="0"/>
      <p:regular r:id="rId50"/>
    </p:embeddedFont>
    <p:embeddedFont>
      <p:font typeface="UTM Showcard" panose="0204060305050602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CEA"/>
    <a:srgbClr val="F2ECE9"/>
    <a:srgbClr val="B7A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6" autoAdjust="0"/>
  </p:normalViewPr>
  <p:slideViewPr>
    <p:cSldViewPr snapToGrid="0" showGuides="1">
      <p:cViewPr varScale="1">
        <p:scale>
          <a:sx n="52" d="100"/>
          <a:sy n="52" d="100"/>
        </p:scale>
        <p:origin x="154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6.fntdata"/><Relationship Id="rId20" Type="http://schemas.openxmlformats.org/officeDocument/2006/relationships/slide" Target="slides/slide7.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26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7274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588227668"/>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3574486"/>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20314134"/>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803176"/>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91597117"/>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886879423"/>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887205363"/>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38622089"/>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26360918"/>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4889460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20559"/>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765665919"/>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86760491"/>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697940180"/>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99683300"/>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71208094"/>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43926"/>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5700223"/>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97503567"/>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1879025"/>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998346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42052216"/>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218921698"/>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451705951"/>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77671947"/>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85950790"/>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36407636"/>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34020750"/>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847799877"/>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4839"/>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25463282"/>
      </p:ext>
    </p:extLst>
  </p:cSld>
  <p:clrMapOvr>
    <a:masterClrMapping/>
  </p:clrMapOvr>
  <p:transition spd="slow" advTm="3000">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43332407"/>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64172076"/>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77669661"/>
      </p:ext>
    </p:extLst>
  </p:cSld>
  <p:clrMapOvr>
    <a:masterClrMapping/>
  </p:clrMapOvr>
  <p:transition spd="slow" advTm="3000">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99890921"/>
      </p:ext>
    </p:extLst>
  </p:cSld>
  <p:clrMapOvr>
    <a:masterClrMapping/>
  </p:clrMapOvr>
  <p:transition spd="slow" advTm="3000">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33918708"/>
      </p:ext>
    </p:extLst>
  </p:cSld>
  <p:clrMapOvr>
    <a:masterClrMapping/>
  </p:clrMapOvr>
  <p:transition spd="slow" advTm="3000">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97577946"/>
      </p:ext>
    </p:extLst>
  </p:cSld>
  <p:clrMapOvr>
    <a:masterClrMapping/>
  </p:clrMapOvr>
  <p:transition spd="slow" advTm="3000">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72522921"/>
      </p:ext>
    </p:extLst>
  </p:cSld>
  <p:clrMapOvr>
    <a:masterClrMapping/>
  </p:clrMapOvr>
  <p:transition spd="slow" advTm="3000">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778919768"/>
      </p:ext>
    </p:extLst>
  </p:cSld>
  <p:clrMapOvr>
    <a:masterClrMapping/>
  </p:clrMapOvr>
  <p:transition spd="slow" advTm="3000">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374972433"/>
      </p:ext>
    </p:extLst>
  </p:cSld>
  <p:clrMapOvr>
    <a:masterClrMapping/>
  </p:clrMapOvr>
  <p:transition spd="slow" advTm="3000">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709347802"/>
      </p:ext>
    </p:extLst>
  </p:cSld>
  <p:clrMapOvr>
    <a:masterClrMapping/>
  </p:clrMapOvr>
  <p:transition spd="slow" advTm="3000">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790220158"/>
      </p:ext>
    </p:extLst>
  </p:cSld>
  <p:clrMapOvr>
    <a:masterClrMapping/>
  </p:clrMapOvr>
  <p:transition spd="slow" advTm="3000">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05935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91856145"/>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27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365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434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0188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7797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6231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2732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8782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372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555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72323989"/>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1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8476910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578078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1421087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420629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23277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2658089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20119955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7901707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6162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12214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31256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60244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23352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544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958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630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9654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817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96792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6213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760590"/>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9711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82898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84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78486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4597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869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3136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48416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22362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687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77074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8621"/>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A7F2DD6-7B87-4CD7-B71C-A09BE31827C3}"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82F382-E842-47D2-9AE4-887AB6AEEAA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4389163"/>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38370B-002D-4A5E-89F5-7314C21F8476}"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1E725-76B7-4979-9A38-205184BBF98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004689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D0C6E-BFC1-4E69-A9BA-0978F74696E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2716E6-39E7-4010-9A61-995E1A668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920243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A7A8E9-3CC1-473F-A96C-8A4DD0EABDF1}"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3CBCA-9299-4CB9-9E8D-DC420E15111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78502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36767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2A93EA-D493-439B-B112-6B6175CE2A27}"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3B330-E809-4504-9DA1-E72BA74721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131851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F952A5-5456-48E1-BEE4-36F0B19118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D1645-B99D-459A-B73E-DFE2861696D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35070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D2C950-580A-4181-A18C-12D06B7517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0EB67-8CF1-4A66-BAFE-1280AC094D3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1936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784520-6946-40FD-867F-9EC8B8E789F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52F7E7-84B4-425D-BDA7-455CD2BB5B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794533"/>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17E3BA-DBCC-4A41-9466-5F584DE005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5C0815-0127-4E09-BAF1-D02FDC81471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5763853"/>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73C6531-D7F6-4F2E-8B2C-23A4301CAE4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BC78D-CDC8-46D4-B07B-9A308FCB14C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000301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91F8ED-EA9B-4D2D-A424-A03EB22289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6409D-8ABF-486E-9BC6-AADC8ABE336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627878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A7F2DD6-7B87-4CD7-B71C-A09BE31827C3}"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82F382-E842-47D2-9AE4-887AB6AEEAA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75776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38370B-002D-4A5E-89F5-7314C21F8476}"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1E725-76B7-4979-9A38-205184BBF98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3474800"/>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D0C6E-BFC1-4E69-A9BA-0978F74696E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2716E6-39E7-4010-9A61-995E1A668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08579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019780"/>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A7A8E9-3CC1-473F-A96C-8A4DD0EABDF1}"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3CBCA-9299-4CB9-9E8D-DC420E15111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511307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2A93EA-D493-439B-B112-6B6175CE2A27}"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3B330-E809-4504-9DA1-E72BA74721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582705"/>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F952A5-5456-48E1-BEE4-36F0B19118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D1645-B99D-459A-B73E-DFE2861696D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0497794"/>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D2C950-580A-4181-A18C-12D06B7517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0EB67-8CF1-4A66-BAFE-1280AC094D3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687589"/>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784520-6946-40FD-867F-9EC8B8E789F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52F7E7-84B4-425D-BDA7-455CD2BB5B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777900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17E3BA-DBCC-4A41-9466-5F584DE005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5C0815-0127-4E09-BAF1-D02FDC81471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1104003"/>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73C6531-D7F6-4F2E-8B2C-23A4301CAE4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BC78D-CDC8-46D4-B07B-9A308FCB14C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78559"/>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91F8ED-EA9B-4D2D-A424-A03EB22289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6409D-8ABF-486E-9BC6-AADC8ABE336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8231961"/>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5771611"/>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004172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06584"/>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8994688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92734383"/>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562392560"/>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031119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43299255"/>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970028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780754325"/>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70285035"/>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32437640"/>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73222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80472"/>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0640971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5848402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17179155"/>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1126050"/>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17470116"/>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1772065"/>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9167883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535317896"/>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0549978"/>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4896939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45107"/>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58492195"/>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847478"/>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16643840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953706"/>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869845769"/>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9000178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6329901"/>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085784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7865975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728732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05.xml"/><Relationship Id="rId16" Type="http://schemas.openxmlformats.org/officeDocument/2006/relationships/image" Target="../media/image6.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5.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17.xml"/><Relationship Id="rId16" Type="http://schemas.openxmlformats.org/officeDocument/2006/relationships/image" Target="../media/image6.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5.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29.xml"/><Relationship Id="rId16" Type="http://schemas.openxmlformats.org/officeDocument/2006/relationships/image" Target="../media/image6.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5.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jp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6.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69.xml"/><Relationship Id="rId16" Type="http://schemas.openxmlformats.org/officeDocument/2006/relationships/image" Target="../media/image6.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93.xml"/><Relationship Id="rId16" Type="http://schemas.openxmlformats.org/officeDocument/2006/relationships/image" Target="../media/image6.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4" name="Picture 3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801605" y="7157847"/>
            <a:ext cx="1003205" cy="1101367"/>
          </a:xfrm>
          <a:prstGeom prst="rect">
            <a:avLst/>
          </a:prstGeom>
        </p:spPr>
      </p:pic>
      <p:sp>
        <p:nvSpPr>
          <p:cNvPr id="35" name="TextBox 3">
            <a:extLst>
              <a:ext uri="{FF2B5EF4-FFF2-40B4-BE49-F238E27FC236}">
                <a16:creationId xmlns:a16="http://schemas.microsoft.com/office/drawing/2014/main" id="{F9034237-DA06-4066-849E-00A115FF4EA1}"/>
              </a:ext>
            </a:extLst>
          </p:cNvPr>
          <p:cNvSpPr txBox="1"/>
          <p:nvPr userDrawn="1"/>
        </p:nvSpPr>
        <p:spPr>
          <a:xfrm>
            <a:off x="2804810" y="7708531"/>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36" name="Title 1">
            <a:extLst>
              <a:ext uri="{FF2B5EF4-FFF2-40B4-BE49-F238E27FC236}">
                <a16:creationId xmlns:a16="http://schemas.microsoft.com/office/drawing/2014/main" id="{9E5F6F2C-DE77-4B3E-986A-23D69ABD846E}"/>
              </a:ext>
            </a:extLst>
          </p:cNvPr>
          <p:cNvSpPr txBox="1">
            <a:spLocks/>
          </p:cNvSpPr>
          <p:nvPr userDrawn="1"/>
        </p:nvSpPr>
        <p:spPr>
          <a:xfrm>
            <a:off x="1602374" y="8230485"/>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37" name="Picture 36">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8" name="Picture 37">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9" name="Picture 38">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40" name="Picture 39">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41" name="Title 1">
            <a:extLst>
              <a:ext uri="{FF2B5EF4-FFF2-40B4-BE49-F238E27FC236}">
                <a16:creationId xmlns:a16="http://schemas.microsoft.com/office/drawing/2014/main" id="{7A218C26-69B7-499C-B190-96851A78FEC6}"/>
              </a:ext>
            </a:extLst>
          </p:cNvPr>
          <p:cNvSpPr txBox="1">
            <a:spLocks/>
          </p:cNvSpPr>
          <p:nvPr userDrawn="1"/>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2"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43" name="Picture 4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44" name="Picture 4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45" name="Picture 4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46" name="Picture 4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528959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44229452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思源黑体 CN"/>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思源黑体 CN"/>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思源黑体 CN"/>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04906395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思源黑体 CN"/>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思源黑体 CN"/>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思源黑体 CN"/>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ea typeface="思源黑体 CN Bold"/>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ea typeface="思源黑体 CN Bold"/>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5CE0DED5-3EA4-41E7-9EC9-26AFF1A29FF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BD484282-6C6A-4DFE-B2F2-98EC99DF59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426FE1AF-D9C9-47A8-A749-32B2B4ED829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CBD9A4B7-A083-48A1-B27D-44657BF6D73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140266081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EA3D6C3-D258-4F5F-A22C-84726A5A32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E149F5EC-44EA-4F7C-AC3F-76D9C4EED3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7AF2C19B-54FE-40E4-B4D5-956E06DB99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60A5A82F-28AE-4C63-BE91-F44EC9D72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2592015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79151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EA3D6C3-D258-4F5F-A22C-84726A5A32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E149F5EC-44EA-4F7C-AC3F-76D9C4EED3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7AF2C19B-54FE-40E4-B4D5-956E06DB99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60A5A82F-28AE-4C63-BE91-F44EC9D72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5467094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EA3D6C3-D258-4F5F-A22C-84726A5A32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E149F5EC-44EA-4F7C-AC3F-76D9C4EED3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7AF2C19B-54FE-40E4-B4D5-956E06DB99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60A5A82F-28AE-4C63-BE91-F44EC9D72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9065409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71280C-55C3-414D-BECB-E177B89F91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94449-8308-4E3B-B631-3A74EC32A73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9BBB59">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6AE3F373-8665-4B13-ADD4-AAB5A94251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46CC4A74-3003-4870-846B-9A5D8DD3F7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C4329B0B-D1C6-4B89-B4CE-BE7842D2FF8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EDA897B2-97E8-4695-8FAF-E881E700974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13562445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71280C-55C3-414D-BECB-E177B89F91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8/8/2024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94449-8308-4E3B-B631-3A74EC32A73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9BBB59">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6AE3F373-8665-4B13-ADD4-AAB5A94251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46CC4A74-3003-4870-846B-9A5D8DD3F7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C4329B0B-D1C6-4B89-B4CE-BE7842D2FF8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EDA897B2-97E8-4695-8FAF-E881E700974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2954319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11983463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73575347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37CA138E-9414-4389-9375-D57AD7A8DE8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2EC948B3-5E7A-4356-A176-859552D8C23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87F4B67F-18DA-4A86-B50D-0504683483C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937A1B0C-6CC8-48EC-ADA0-255FF12FC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275330506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86.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86.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93.xml"/><Relationship Id="rId6" Type="http://schemas.openxmlformats.org/officeDocument/2006/relationships/image" Target="../media/image27.svg"/><Relationship Id="rId5" Type="http://schemas.openxmlformats.org/officeDocument/2006/relationships/image" Target="../media/image2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0.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22.xml"/><Relationship Id="rId5" Type="http://schemas.openxmlformats.org/officeDocument/2006/relationships/image" Target="../media/image3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5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6.png"/><Relationship Id="rId1" Type="http://schemas.openxmlformats.org/officeDocument/2006/relationships/slideLayout" Target="../slideLayouts/slideLayout58.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6.png"/><Relationship Id="rId1" Type="http://schemas.openxmlformats.org/officeDocument/2006/relationships/slideLayout" Target="../slideLayouts/slideLayout58.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134.xml"/><Relationship Id="rId6" Type="http://schemas.openxmlformats.org/officeDocument/2006/relationships/image" Target="../media/image15.png"/><Relationship Id="rId5" Type="http://schemas.openxmlformats.org/officeDocument/2006/relationships/image" Target="../media/image1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27.svg"/><Relationship Id="rId2" Type="http://schemas.openxmlformats.org/officeDocument/2006/relationships/image" Target="../media/image50.png"/><Relationship Id="rId1" Type="http://schemas.openxmlformats.org/officeDocument/2006/relationships/slideLayout" Target="../slideLayouts/slideLayout93.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png"/><Relationship Id="rId1" Type="http://schemas.openxmlformats.org/officeDocument/2006/relationships/slideLayout" Target="../slideLayouts/slideLayout98.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46.xml"/><Relationship Id="rId7" Type="http://schemas.openxmlformats.org/officeDocument/2006/relationships/image" Target="../media/image3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8.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6.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A7DD14A-29AE-4039-AA95-C070BB72FF9B}"/>
              </a:ext>
            </a:extLst>
          </p:cNvPr>
          <p:cNvGrpSpPr/>
          <p:nvPr/>
        </p:nvGrpSpPr>
        <p:grpSpPr>
          <a:xfrm>
            <a:off x="-432866" y="-1446158"/>
            <a:ext cx="15040136" cy="8992379"/>
            <a:chOff x="-432866" y="-1446158"/>
            <a:chExt cx="15040136" cy="8992379"/>
          </a:xfrm>
        </p:grpSpPr>
        <p:pic>
          <p:nvPicPr>
            <p:cNvPr id="20" name="Picture 19"/>
            <p:cNvPicPr>
              <a:picLocks noChangeAspect="1"/>
            </p:cNvPicPr>
            <p:nvPr/>
          </p:nvPicPr>
          <p:blipFill>
            <a:blip r:embed="rId3"/>
            <a:stretch>
              <a:fillRect/>
            </a:stretch>
          </p:blipFill>
          <p:spPr>
            <a:xfrm>
              <a:off x="-432866" y="-1446158"/>
              <a:ext cx="15040136" cy="8992379"/>
            </a:xfrm>
            <a:prstGeom prst="rect">
              <a:avLst/>
            </a:prstGeom>
          </p:spPr>
        </p:pic>
        <p:sp>
          <p:nvSpPr>
            <p:cNvPr id="2" name="Rectangle 1">
              <a:extLst>
                <a:ext uri="{FF2B5EF4-FFF2-40B4-BE49-F238E27FC236}">
                  <a16:creationId xmlns:a16="http://schemas.microsoft.com/office/drawing/2014/main" id="{1A48DDF9-EF90-48D4-BC44-46D649F9C975}"/>
                </a:ext>
              </a:extLst>
            </p:cNvPr>
            <p:cNvSpPr/>
            <p:nvPr/>
          </p:nvSpPr>
          <p:spPr>
            <a:xfrm>
              <a:off x="8433995" y="4496696"/>
              <a:ext cx="398033" cy="74227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9Slide07 HoneyCream" panose="020B0604020202020204" charset="0"/>
                </a:rPr>
                <a:t>2</a:t>
              </a:r>
            </a:p>
          </p:txBody>
        </p:sp>
      </p:grpSp>
      <p:sp>
        <p:nvSpPr>
          <p:cNvPr id="4" name="Rectangle: Rounded Corners 3">
            <a:extLst>
              <a:ext uri="{FF2B5EF4-FFF2-40B4-BE49-F238E27FC236}">
                <a16:creationId xmlns:a16="http://schemas.microsoft.com/office/drawing/2014/main" id="{055BB471-1CD4-4877-8E3B-ECEA99095E1A}"/>
              </a:ext>
            </a:extLst>
          </p:cNvPr>
          <p:cNvSpPr/>
          <p:nvPr/>
        </p:nvSpPr>
        <p:spPr>
          <a:xfrm>
            <a:off x="10804849" y="5238974"/>
            <a:ext cx="1231641" cy="1199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6BADD59B-EEF3-F3FB-7AF9-2098FE7DAAE8}"/>
              </a:ext>
            </a:extLst>
          </p:cNvPr>
          <p:cNvSpPr txBox="1"/>
          <p:nvPr/>
        </p:nvSpPr>
        <p:spPr>
          <a:xfrm>
            <a:off x="-2434281" y="-617838"/>
            <a:ext cx="2434281"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6" name="Hộp Văn bản 5">
            <a:extLst>
              <a:ext uri="{FF2B5EF4-FFF2-40B4-BE49-F238E27FC236}">
                <a16:creationId xmlns:a16="http://schemas.microsoft.com/office/drawing/2014/main" id="{B0410915-C0C0-4DD2-2CA6-DA069E8746D2}"/>
              </a:ext>
            </a:extLst>
          </p:cNvPr>
          <p:cNvSpPr txBox="1"/>
          <p:nvPr/>
        </p:nvSpPr>
        <p:spPr>
          <a:xfrm>
            <a:off x="420128" y="7166919"/>
            <a:ext cx="8501449"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26984499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967" y="287859"/>
            <a:ext cx="5557989" cy="370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612180" y="4256810"/>
            <a:ext cx="271598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Rửa bát</a:t>
            </a:r>
            <a:endParaRPr kumimoji="0" lang="en-US" sz="44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853" y="2707007"/>
            <a:ext cx="5803572" cy="386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7521878" y="1220322"/>
            <a:ext cx="3504267"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Nước chanh </a:t>
            </a:r>
            <a:r>
              <a:rPr kumimoji="0" lang="en-US" sz="40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đường</a:t>
            </a:r>
            <a:endParaRPr kumimoji="0" lang="en-US" sz="40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4F0C2B6C-DC8B-0BA1-2085-768E8DF521D9}"/>
              </a:ext>
            </a:extLst>
          </p:cNvPr>
          <p:cNvSpPr txBox="1"/>
          <p:nvPr/>
        </p:nvSpPr>
        <p:spPr>
          <a:xfrm>
            <a:off x="-2594918" y="-361773"/>
            <a:ext cx="2380022"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4" name="Hộp Văn bản 3">
            <a:extLst>
              <a:ext uri="{FF2B5EF4-FFF2-40B4-BE49-F238E27FC236}">
                <a16:creationId xmlns:a16="http://schemas.microsoft.com/office/drawing/2014/main" id="{CA8121A6-255B-52BE-5336-74AE1F2CE5E7}"/>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4063778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683896" y="1270980"/>
            <a:ext cx="43322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Kết</a:t>
            </a:r>
            <a:r>
              <a:rPr kumimoji="0" lang="en-US" sz="5400" b="1" i="0" u="none" strike="noStrike" kern="1200" cap="none" spc="0" normalizeH="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FFC000"/>
                </a:solidFill>
                <a:effectLst/>
                <a:uLnTx/>
                <a:uFillTx/>
                <a:latin typeface="Times New Roman" panose="02020603050405020304" pitchFamily="18" charset="0"/>
                <a:cs typeface="Times New Roman" panose="02020603050405020304" pitchFamily="18" charset="0"/>
              </a:rPr>
              <a:t>luận</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323070" y="2129734"/>
            <a:ext cx="7599406" cy="2862322"/>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Nhờ có những tính chất của nước mà con người ta làm được rất nhiều lợi ích trong đời sống như đi ngoài mưa thì mang áo mưa (vì nước ngấm vào người)</a:t>
            </a:r>
            <a:endParaRPr lang="en-US" sz="3600" dirty="0">
              <a:latin typeface="Times New Roman" panose="02020603050405020304" pitchFamily="18" charset="0"/>
              <a:cs typeface="Times New Roman" panose="02020603050405020304" pitchFamily="18" charset="0"/>
            </a:endParaRPr>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
        <p:nvSpPr>
          <p:cNvPr id="4" name="Hộp Văn bản 3">
            <a:extLst>
              <a:ext uri="{FF2B5EF4-FFF2-40B4-BE49-F238E27FC236}">
                <a16:creationId xmlns:a16="http://schemas.microsoft.com/office/drawing/2014/main" id="{8AADE1AB-DE96-A0E1-D6C1-70BC950A6743}"/>
              </a:ext>
            </a:extLst>
          </p:cNvPr>
          <p:cNvSpPr txBox="1"/>
          <p:nvPr/>
        </p:nvSpPr>
        <p:spPr>
          <a:xfrm>
            <a:off x="-2594919" y="-361773"/>
            <a:ext cx="2594917"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5" name="Hộp Văn bản 4">
            <a:extLst>
              <a:ext uri="{FF2B5EF4-FFF2-40B4-BE49-F238E27FC236}">
                <a16:creationId xmlns:a16="http://schemas.microsoft.com/office/drawing/2014/main" id="{2B1D5948-3066-258D-E862-94C190AB9CF4}"/>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228107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996" y="46204"/>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2848204" y="2069849"/>
            <a:ext cx="7114757" cy="2862322"/>
          </a:xfrm>
          <a:prstGeom prst="rect">
            <a:avLst/>
          </a:prstGeom>
          <a:noFill/>
        </p:spPr>
        <p:txBody>
          <a:bodyPr wrap="square" rtlCol="0">
            <a:spAutoFit/>
          </a:bodyPr>
          <a:lstStyle/>
          <a:p>
            <a:pPr lvl="0" algn="ctr" fontAlgn="base">
              <a:spcBef>
                <a:spcPct val="0"/>
              </a:spcBef>
              <a:spcAft>
                <a:spcPct val="0"/>
              </a:spcAft>
              <a:defRPr/>
            </a:pPr>
            <a:r>
              <a:rPr lang="vi-VN" altLang="en-US" sz="6000" b="1" dirty="0">
                <a:solidFill>
                  <a:srgbClr val="6B8909"/>
                </a:solidFill>
                <a:latin typeface="Times New Roman" panose="02020603050405020304" pitchFamily="18" charset="0"/>
                <a:cs typeface="Times New Roman" panose="02020603050405020304" pitchFamily="18" charset="0"/>
              </a:rPr>
              <a:t>Vai trò của nước trong đời sống, sản xuất và sinh hoạt</a:t>
            </a:r>
            <a:endParaRPr lang="en-US" altLang="en-US" sz="6000" b="1" dirty="0">
              <a:solidFill>
                <a:srgbClr val="6B8909"/>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102860" y="46204"/>
            <a:ext cx="4716275"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HOẠT ĐỘNG 2</a:t>
            </a:r>
            <a:endParaRPr kumimoji="1" lang="zh-CN" altLang="en-US" sz="5000" b="1" i="0" u="none" strike="noStrike" kern="1200" cap="none" spc="0" normalizeH="0" baseline="0" noProof="0" dirty="0">
              <a:ln>
                <a:solidFill>
                  <a:schemeClr val="tx1"/>
                </a:solid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endParaRPr>
          </a:p>
        </p:txBody>
      </p:sp>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5204917" y="-297549"/>
            <a:ext cx="2401333" cy="2401333"/>
          </a:xfrm>
          <a:prstGeom prst="rect">
            <a:avLst/>
          </a:prstGeom>
        </p:spPr>
      </p:pic>
      <p:sp>
        <p:nvSpPr>
          <p:cNvPr id="4" name="Hộp Văn bản 3">
            <a:extLst>
              <a:ext uri="{FF2B5EF4-FFF2-40B4-BE49-F238E27FC236}">
                <a16:creationId xmlns:a16="http://schemas.microsoft.com/office/drawing/2014/main" id="{5E4AFDEC-9376-9E8E-AEFD-90F5E32E5E35}"/>
              </a:ext>
            </a:extLst>
          </p:cNvPr>
          <p:cNvSpPr txBox="1"/>
          <p:nvPr/>
        </p:nvSpPr>
        <p:spPr>
          <a:xfrm>
            <a:off x="-2594919" y="-361773"/>
            <a:ext cx="2401333"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5" name="Hộp Văn bản 4">
            <a:extLst>
              <a:ext uri="{FF2B5EF4-FFF2-40B4-BE49-F238E27FC236}">
                <a16:creationId xmlns:a16="http://schemas.microsoft.com/office/drawing/2014/main" id="{9090AB45-A0E9-AC31-042E-9EDBC89D531E}"/>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2046027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6988807" y="1603342"/>
            <a:ext cx="5147241" cy="2800767"/>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6" name="矩形: 圆角 12">
            <a:extLst>
              <a:ext uri="{FF2B5EF4-FFF2-40B4-BE49-F238E27FC236}">
                <a16:creationId xmlns:a16="http://schemas.microsoft.com/office/drawing/2014/main" id="{8954B49A-3A9D-4CD4-A153-0BADAB8DF30D}"/>
              </a:ext>
            </a:extLst>
          </p:cNvPr>
          <p:cNvSpPr/>
          <p:nvPr/>
        </p:nvSpPr>
        <p:spPr>
          <a:xfrm>
            <a:off x="602417" y="72725"/>
            <a:ext cx="9633784" cy="1336975"/>
          </a:xfrm>
          <a:prstGeom prst="roundRect">
            <a:avLst>
              <a:gd name="adj" fmla="val 1676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Rectangle 2"/>
          <p:cNvSpPr/>
          <p:nvPr/>
        </p:nvSpPr>
        <p:spPr>
          <a:xfrm>
            <a:off x="7155284" y="1768038"/>
            <a:ext cx="5049073" cy="2554545"/>
          </a:xfrm>
          <a:prstGeom prst="rect">
            <a:avLst/>
          </a:prstGeom>
          <a:ln>
            <a:noFill/>
          </a:ln>
        </p:spPr>
        <p:txBody>
          <a:bodyPr wrap="square">
            <a:spAutoFit/>
          </a:bodyPr>
          <a:lstStyle/>
          <a:p>
            <a:pPr lvl="0">
              <a:defRPr/>
            </a:pPr>
            <a:r>
              <a:rPr lang="vi-VN" sz="3200" dirty="0">
                <a:latin typeface="Times New Roman" panose="02020603050405020304" pitchFamily="18" charset="0"/>
                <a:cs typeface="Times New Roman" panose="02020603050405020304" pitchFamily="18" charset="0"/>
              </a:rPr>
              <a:t>Hình a, b: Nước hòa tan nhiều chất, giúp cơ thể sinh vật (người, trâu, ...) hấp thụ được các chất dinh dưỡng và thải ra các chất độc hại.</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817842" y="128950"/>
            <a:ext cx="9314838" cy="1169551"/>
          </a:xfrm>
          <a:prstGeom prst="rect">
            <a:avLst/>
          </a:prstGeom>
        </p:spPr>
        <p:txBody>
          <a:bodyPr wrap="square">
            <a:spAutoFit/>
          </a:bodyPr>
          <a:lstStyle/>
          <a:p>
            <a:pPr algn="ctr"/>
            <a:r>
              <a:rPr lang="vi-VN"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Quan sát hình 6 và cho biết vai trò của nước với con người, động vật và thực vật.</a:t>
            </a:r>
            <a:endParaRPr lang="en-US" sz="3500" b="1" dirty="0">
              <a:latin typeface="Times New Roman" panose="02020603050405020304" pitchFamily="18" charset="0"/>
              <a:cs typeface="Times New Roman" panose="02020603050405020304" pitchFamily="18" charset="0"/>
            </a:endParaRPr>
          </a:p>
        </p:txBody>
      </p:sp>
      <p:sp>
        <p:nvSpPr>
          <p:cNvPr id="10" name="文本框 5"/>
          <p:cNvSpPr txBox="1"/>
          <p:nvPr/>
        </p:nvSpPr>
        <p:spPr>
          <a:xfrm>
            <a:off x="6988808" y="4505164"/>
            <a:ext cx="5147241" cy="2092881"/>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12" name="Rectangle 11"/>
          <p:cNvSpPr/>
          <p:nvPr/>
        </p:nvSpPr>
        <p:spPr>
          <a:xfrm>
            <a:off x="7155284" y="4888647"/>
            <a:ext cx="5049073" cy="1477328"/>
          </a:xfrm>
          <a:prstGeom prst="rect">
            <a:avLst/>
          </a:prstGeom>
          <a:ln>
            <a:solidFill>
              <a:schemeClr val="bg1"/>
            </a:solidFill>
          </a:ln>
        </p:spPr>
        <p:txBody>
          <a:bodyPr wrap="square">
            <a:spAutoFit/>
          </a:bodyPr>
          <a:lstStyle/>
          <a:p>
            <a:pPr lvl="0">
              <a:defRPr/>
            </a:pPr>
            <a:r>
              <a:rPr lang="vi-VN" sz="3000" dirty="0">
                <a:latin typeface="Times New Roman" panose="02020603050405020304" pitchFamily="18" charset="0"/>
                <a:cs typeface="Times New Roman" panose="02020603050405020304" pitchFamily="18" charset="0"/>
              </a:rPr>
              <a:t>Hình c: Nước là môi trường sống của sinh vật (con cá, cây sen, ...)</a:t>
            </a: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36621" y="1817466"/>
            <a:ext cx="6347290" cy="4548509"/>
          </a:xfrm>
          <a:prstGeom prst="rect">
            <a:avLst/>
          </a:prstGeom>
        </p:spPr>
      </p:pic>
      <p:sp>
        <p:nvSpPr>
          <p:cNvPr id="5" name="Hộp Văn bản 4">
            <a:extLst>
              <a:ext uri="{FF2B5EF4-FFF2-40B4-BE49-F238E27FC236}">
                <a16:creationId xmlns:a16="http://schemas.microsoft.com/office/drawing/2014/main" id="{8CA141ED-6849-E98C-58E0-8F8C0EEBCF18}"/>
              </a:ext>
            </a:extLst>
          </p:cNvPr>
          <p:cNvSpPr txBox="1"/>
          <p:nvPr/>
        </p:nvSpPr>
        <p:spPr>
          <a:xfrm>
            <a:off x="-2594919" y="-361773"/>
            <a:ext cx="2594919"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7" name="Hộp Văn bản 6">
            <a:extLst>
              <a:ext uri="{FF2B5EF4-FFF2-40B4-BE49-F238E27FC236}">
                <a16:creationId xmlns:a16="http://schemas.microsoft.com/office/drawing/2014/main" id="{264E1F1F-C050-6C7E-CBFE-7E28EBFDC304}"/>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81768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93790" y="1066553"/>
            <a:ext cx="2296058"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45B4D"/>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noProof="0" dirty="0">
                <a:ln>
                  <a:noFill/>
                </a:ln>
                <a:solidFill>
                  <a:srgbClr val="F45B4D"/>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noProof="0" dirty="0">
                <a:ln>
                  <a:noFill/>
                </a:ln>
                <a:solidFill>
                  <a:srgbClr val="F45B4D"/>
                </a:solidFill>
                <a:effectLst/>
                <a:uLnTx/>
                <a:uFillTx/>
                <a:latin typeface="Times New Roman" panose="02020603050405020304" pitchFamily="18" charset="0"/>
                <a:cs typeface="Times New Roman" panose="02020603050405020304" pitchFamily="18" charset="0"/>
              </a:rPr>
              <a:t>có biết</a:t>
            </a:r>
            <a:endParaRPr kumimoji="0" lang="en-US" sz="36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TextBox 7"/>
              <p:cNvSpPr txBox="1"/>
              <p:nvPr/>
            </p:nvSpPr>
            <p:spPr>
              <a:xfrm>
                <a:off x="2678234" y="2318221"/>
                <a:ext cx="8707382" cy="3648115"/>
              </a:xfrm>
              <a:prstGeom prst="rect">
                <a:avLst/>
              </a:prstGeom>
              <a:noFill/>
            </p:spPr>
            <p:txBody>
              <a:bodyPr wrap="square" rtlCol="0">
                <a:spAutoFit/>
              </a:bodyPr>
              <a:lstStyle/>
              <a:p>
                <a:r>
                  <a:rPr lang="vi-VN" sz="3600" dirty="0">
                    <a:latin typeface="Times New Roman" panose="02020603050405020304" pitchFamily="18" charset="0"/>
                    <a:ea typeface="Cambria" panose="02040503050406030204" pitchFamily="18" charset="0"/>
                    <a:cs typeface="Times New Roman" panose="02020603050405020304" pitchFamily="18" charset="0"/>
                  </a:rPr>
                  <a:t>  Nước chiếm phần lớn trong cơ thể người, động vật, thực vật. Sinh vật sẽ chết nếu mất từ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10</m:t>
                        </m:r>
                      </m:den>
                    </m:f>
                  </m:oMath>
                </a14:m>
                <a:r>
                  <a:rPr lang="vi-VN" sz="3600" dirty="0">
                    <a:latin typeface="Times New Roman" panose="02020603050405020304" pitchFamily="18" charset="0"/>
                    <a:ea typeface="Cambria" panose="02040503050406030204" pitchFamily="18" charset="0"/>
                    <a:cs typeface="Times New Roman" panose="02020603050405020304" pitchFamily="18" charset="0"/>
                  </a:rPr>
                  <a:t> đến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5</m:t>
                        </m:r>
                      </m:den>
                    </m:f>
                  </m:oMath>
                </a14:m>
                <a:r>
                  <a:rPr lang="vi-VN" sz="3600" dirty="0">
                    <a:latin typeface="Times New Roman" panose="02020603050405020304" pitchFamily="18" charset="0"/>
                    <a:ea typeface="Cambria" panose="02040503050406030204" pitchFamily="18" charset="0"/>
                    <a:cs typeface="Times New Roman" panose="02020603050405020304" pitchFamily="18" charset="0"/>
                  </a:rPr>
                  <a:t> lượng nước trong cơ thể.</a:t>
                </a:r>
              </a:p>
              <a:p>
                <a:r>
                  <a:rPr lang="vi-VN" sz="3600" dirty="0">
                    <a:latin typeface="Times New Roman" panose="02020603050405020304" pitchFamily="18" charset="0"/>
                    <a:ea typeface="Cambria" panose="02040503050406030204" pitchFamily="18" charset="0"/>
                    <a:cs typeface="Times New Roman" panose="02020603050405020304" pitchFamily="18" charset="0"/>
                  </a:rPr>
                  <a:t>Nước hòa tan nhiều chất, giúp cơ thể hấp thụ được các chất dinh dưỡng và thải ra các chất độc hại.</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2678234" y="2318221"/>
                <a:ext cx="8707382" cy="3648115"/>
              </a:xfrm>
              <a:prstGeom prst="rect">
                <a:avLst/>
              </a:prstGeom>
              <a:blipFill>
                <a:blip r:embed="rId2"/>
                <a:stretch>
                  <a:fillRect l="-2099" t="-2671" r="-2799" b="-5175"/>
                </a:stretch>
              </a:blipFill>
            </p:spPr>
            <p:txBody>
              <a:bodyPr/>
              <a:lstStyle/>
              <a:p>
                <a:r>
                  <a:rPr lang="en-US">
                    <a:noFill/>
                  </a:rPr>
                  <a:t> </a:t>
                </a:r>
              </a:p>
            </p:txBody>
          </p:sp>
        </mc:Fallback>
      </mc:AlternateContent>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794589" y="3687642"/>
            <a:ext cx="1100761" cy="1100761"/>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5502">
            <a:off x="9493333" y="353879"/>
            <a:ext cx="2576060" cy="2198238"/>
          </a:xfrm>
          <a:prstGeom prst="rect">
            <a:avLst/>
          </a:prstGeom>
        </p:spPr>
      </p:pic>
      <p:pic>
        <p:nvPicPr>
          <p:cNvPr id="13"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009" y="3852204"/>
            <a:ext cx="3544732" cy="3109026"/>
          </a:xfrm>
          <a:prstGeom prst="rect">
            <a:avLst/>
          </a:prstGeom>
        </p:spPr>
      </p:pic>
      <p:sp>
        <p:nvSpPr>
          <p:cNvPr id="2" name="Hộp Văn bản 1">
            <a:extLst>
              <a:ext uri="{FF2B5EF4-FFF2-40B4-BE49-F238E27FC236}">
                <a16:creationId xmlns:a16="http://schemas.microsoft.com/office/drawing/2014/main" id="{6C242A8E-16A1-773C-AEBE-68B1EFD06619}"/>
              </a:ext>
            </a:extLst>
          </p:cNvPr>
          <p:cNvSpPr txBox="1"/>
          <p:nvPr/>
        </p:nvSpPr>
        <p:spPr>
          <a:xfrm>
            <a:off x="-2594919" y="-361773"/>
            <a:ext cx="2594919"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51DFA79F-D1F9-1253-A854-6DF78FFC417C}"/>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2395508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513277" y="240766"/>
            <a:ext cx="11165446" cy="1200329"/>
          </a:xfrm>
          <a:prstGeom prst="rect">
            <a:avLst/>
          </a:prstGeom>
          <a:solidFill>
            <a:schemeClr val="bg1"/>
          </a:solidFill>
          <a:ln w="28575">
            <a:solidFill>
              <a:schemeClr val="tx1">
                <a:lumMod val="75000"/>
                <a:lumOff val="25000"/>
              </a:schemeClr>
            </a:solidFill>
          </a:ln>
        </p:spPr>
        <p:txBody>
          <a:bodyPr wrap="square" rtlCol="0">
            <a:spAutoFit/>
          </a:bodyPr>
          <a:lstStyle/>
          <a:p>
            <a:pPr fontAlgn="base">
              <a:spcBef>
                <a:spcPct val="0"/>
              </a:spcBef>
              <a:spcAft>
                <a:spcPct val="0"/>
              </a:spcAft>
            </a:pPr>
            <a:r>
              <a:rPr lang="vi-VN" sz="36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2. Quan sát hình 7 và cho biết nước được sử dụng vào các hoạt động gì và tác dụng của các hoạt động đó.</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165498" y="1577094"/>
            <a:ext cx="7861004" cy="5064649"/>
          </a:xfrm>
          <a:prstGeom prst="rect">
            <a:avLst/>
          </a:prstGeom>
        </p:spPr>
      </p:pic>
      <p:sp>
        <p:nvSpPr>
          <p:cNvPr id="2" name="Hộp Văn bản 1">
            <a:extLst>
              <a:ext uri="{FF2B5EF4-FFF2-40B4-BE49-F238E27FC236}">
                <a16:creationId xmlns:a16="http://schemas.microsoft.com/office/drawing/2014/main" id="{94C45A95-4550-4286-8F83-3F079A017A5D}"/>
              </a:ext>
            </a:extLst>
          </p:cNvPr>
          <p:cNvSpPr txBox="1"/>
          <p:nvPr/>
        </p:nvSpPr>
        <p:spPr>
          <a:xfrm>
            <a:off x="-2594918" y="-361773"/>
            <a:ext cx="2508422"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4" name="Hộp Văn bản 3">
            <a:extLst>
              <a:ext uri="{FF2B5EF4-FFF2-40B4-BE49-F238E27FC236}">
                <a16:creationId xmlns:a16="http://schemas.microsoft.com/office/drawing/2014/main" id="{564D9164-BCB8-2D80-9E68-C8DC77B581F3}"/>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626201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Rectangle 4"/>
          <p:cNvSpPr/>
          <p:nvPr/>
        </p:nvSpPr>
        <p:spPr>
          <a:xfrm rot="21387501">
            <a:off x="4999478" y="4857157"/>
            <a:ext cx="7108153" cy="1169551"/>
          </a:xfrm>
          <a:prstGeom prst="rect">
            <a:avLst/>
          </a:prstGeom>
          <a:solidFill>
            <a:schemeClr val="accent1">
              <a:lumMod val="40000"/>
              <a:lumOff val="60000"/>
            </a:schemeClr>
          </a:solidFill>
          <a:ln w="38100">
            <a:solidFill>
              <a:schemeClr val="tx1"/>
            </a:solidFill>
          </a:ln>
        </p:spPr>
        <p:txBody>
          <a:bodyPr wrap="square">
            <a:spAutoFit/>
          </a:bodyPr>
          <a:lstStyle/>
          <a:p>
            <a:pPr lvl="0" algn="ctr"/>
            <a:r>
              <a:rPr lang="vi-VN" sz="35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Nước dùng nấu chín thức ăn, giúp cơ thể hấp thu các chất dinh dưỡng</a:t>
            </a:r>
            <a:endPar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p:cNvSpPr txBox="1"/>
          <p:nvPr/>
        </p:nvSpPr>
        <p:spPr>
          <a:xfrm rot="303055">
            <a:off x="216467" y="3679919"/>
            <a:ext cx="5731264" cy="707886"/>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40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Tắm để làm sạch cơ thể.</a:t>
            </a:r>
          </a:p>
        </p:txBody>
      </p:sp>
      <p:pic>
        <p:nvPicPr>
          <p:cNvPr id="3" name="Picture 2"/>
          <p:cNvPicPr>
            <a:picLocks noChangeAspect="1"/>
          </p:cNvPicPr>
          <p:nvPr/>
        </p:nvPicPr>
        <p:blipFill rotWithShape="1">
          <a:blip r:embed="rId4"/>
          <a:srcRect l="1096" t="670" r="50717" b="54820"/>
          <a:stretch/>
        </p:blipFill>
        <p:spPr>
          <a:xfrm rot="358175">
            <a:off x="1082281" y="996083"/>
            <a:ext cx="4124494" cy="2558713"/>
          </a:xfrm>
          <a:prstGeom prst="rect">
            <a:avLst/>
          </a:prstGeom>
        </p:spPr>
      </p:pic>
      <p:pic>
        <p:nvPicPr>
          <p:cNvPr id="4" name="Picture 3"/>
          <p:cNvPicPr>
            <a:picLocks noChangeAspect="1"/>
          </p:cNvPicPr>
          <p:nvPr/>
        </p:nvPicPr>
        <p:blipFill rotWithShape="1">
          <a:blip r:embed="rId4"/>
          <a:srcRect l="49900" b="53777"/>
          <a:stretch/>
        </p:blipFill>
        <p:spPr>
          <a:xfrm rot="21389249">
            <a:off x="6295765" y="1726713"/>
            <a:ext cx="4773168" cy="2957776"/>
          </a:xfrm>
          <a:prstGeom prst="rect">
            <a:avLst/>
          </a:prstGeom>
        </p:spPr>
      </p:pic>
      <p:sp>
        <p:nvSpPr>
          <p:cNvPr id="2" name="Hộp Văn bản 1">
            <a:extLst>
              <a:ext uri="{FF2B5EF4-FFF2-40B4-BE49-F238E27FC236}">
                <a16:creationId xmlns:a16="http://schemas.microsoft.com/office/drawing/2014/main" id="{DC934645-E366-4416-A9FC-0FD4AB71E6CD}"/>
              </a:ext>
            </a:extLst>
          </p:cNvPr>
          <p:cNvSpPr txBox="1"/>
          <p:nvPr/>
        </p:nvSpPr>
        <p:spPr>
          <a:xfrm>
            <a:off x="-2594918" y="-361773"/>
            <a:ext cx="2518386"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6" name="Hộp Văn bản 5">
            <a:extLst>
              <a:ext uri="{FF2B5EF4-FFF2-40B4-BE49-F238E27FC236}">
                <a16:creationId xmlns:a16="http://schemas.microsoft.com/office/drawing/2014/main" id="{730BA5B1-DE8C-6BC7-0664-C8587A10D7C4}"/>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4013294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62342"/>
            <a:ext cx="3224361" cy="1577094"/>
          </a:xfrm>
          <a:prstGeom prst="rect">
            <a:avLst/>
          </a:prstGeom>
        </p:spPr>
      </p:pic>
      <p:sp>
        <p:nvSpPr>
          <p:cNvPr id="5" name="Rectangle 4"/>
          <p:cNvSpPr/>
          <p:nvPr/>
        </p:nvSpPr>
        <p:spPr>
          <a:xfrm>
            <a:off x="6104989" y="4451800"/>
            <a:ext cx="5908316" cy="1239063"/>
          </a:xfrm>
          <a:prstGeom prst="rect">
            <a:avLst/>
          </a:prstGeom>
          <a:solidFill>
            <a:schemeClr val="accent1">
              <a:lumMod val="40000"/>
              <a:lumOff val="60000"/>
            </a:schemeClr>
          </a:solidFill>
          <a:ln w="38100">
            <a:solidFill>
              <a:schemeClr val="tx1"/>
            </a:solidFill>
          </a:ln>
        </p:spPr>
        <p:txBody>
          <a:bodyPr wrap="square">
            <a:spAutoFit/>
          </a:bodyPr>
          <a:lstStyle/>
          <a:p>
            <a:pPr algn="ctr"/>
            <a:r>
              <a:rPr lang="vi-VN" sz="36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Lợi dụng sức nước tạo ra điện phục vụ đời sống.</a:t>
            </a:r>
          </a:p>
        </p:txBody>
      </p:sp>
      <p:sp>
        <p:nvSpPr>
          <p:cNvPr id="27" name="TextBox 26"/>
          <p:cNvSpPr txBox="1"/>
          <p:nvPr/>
        </p:nvSpPr>
        <p:spPr>
          <a:xfrm>
            <a:off x="36065" y="3820499"/>
            <a:ext cx="5731264" cy="2062103"/>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32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Nước dùng trong nông nghiệp  giúp hòa tan các chất dinh dưỡng trong đất giúp rễ cây dễ dàng hấp thụ.</a:t>
            </a:r>
          </a:p>
        </p:txBody>
      </p:sp>
      <p:pic>
        <p:nvPicPr>
          <p:cNvPr id="14" name="Picture 13"/>
          <p:cNvPicPr>
            <a:picLocks noChangeAspect="1"/>
          </p:cNvPicPr>
          <p:nvPr/>
        </p:nvPicPr>
        <p:blipFill rotWithShape="1">
          <a:blip r:embed="rId4"/>
          <a:srcRect l="-1" t="46094" r="51293" b="5158"/>
          <a:stretch/>
        </p:blipFill>
        <p:spPr>
          <a:xfrm>
            <a:off x="844664" y="788547"/>
            <a:ext cx="4426744" cy="2854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4"/>
          <a:srcRect l="50922" t="46495" r="370" b="4757"/>
          <a:stretch/>
        </p:blipFill>
        <p:spPr>
          <a:xfrm>
            <a:off x="6708947" y="1389025"/>
            <a:ext cx="4517383" cy="291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Hộp Văn bản 1">
            <a:extLst>
              <a:ext uri="{FF2B5EF4-FFF2-40B4-BE49-F238E27FC236}">
                <a16:creationId xmlns:a16="http://schemas.microsoft.com/office/drawing/2014/main" id="{02306AF4-826C-46B3-7312-B411F52DE7B5}"/>
              </a:ext>
            </a:extLst>
          </p:cNvPr>
          <p:cNvSpPr txBox="1"/>
          <p:nvPr/>
        </p:nvSpPr>
        <p:spPr>
          <a:xfrm>
            <a:off x="-2594919" y="-361773"/>
            <a:ext cx="2473913"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C10BBF44-FA5D-BED7-EF35-5BAD5C72AE15}"/>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184844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5"/>
          <p:cNvSpPr txBox="1"/>
          <p:nvPr/>
        </p:nvSpPr>
        <p:spPr>
          <a:xfrm>
            <a:off x="4214847" y="1735384"/>
            <a:ext cx="7594531" cy="2439183"/>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675979"/>
            <a:ext cx="4214847" cy="4167430"/>
          </a:xfrm>
          <a:prstGeom prst="rect">
            <a:avLst/>
          </a:prstGeom>
        </p:spPr>
      </p:pic>
      <p:sp>
        <p:nvSpPr>
          <p:cNvPr id="5" name="TextBox 4"/>
          <p:cNvSpPr txBox="1"/>
          <p:nvPr/>
        </p:nvSpPr>
        <p:spPr>
          <a:xfrm>
            <a:off x="4292668" y="1678387"/>
            <a:ext cx="7633442" cy="1938992"/>
          </a:xfrm>
          <a:prstGeom prst="rect">
            <a:avLst/>
          </a:prstGeom>
          <a:noFill/>
        </p:spPr>
        <p:txBody>
          <a:bodyPr wrap="square" rtlCol="0">
            <a:spAutoFit/>
          </a:bodyPr>
          <a:lstStyle/>
          <a:p>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Hãy cho biết con người, động vật và thực vật sẽ như thế nào nếu thiếu nước hoặc không có nước.</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文本框 5"/>
          <p:cNvSpPr txBox="1"/>
          <p:nvPr/>
        </p:nvSpPr>
        <p:spPr>
          <a:xfrm>
            <a:off x="4214847" y="4339516"/>
            <a:ext cx="7720286" cy="2293689"/>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8" name="TextBox 7"/>
          <p:cNvSpPr txBox="1"/>
          <p:nvPr/>
        </p:nvSpPr>
        <p:spPr>
          <a:xfrm>
            <a:off x="4292669" y="4339516"/>
            <a:ext cx="7516710" cy="2985433"/>
          </a:xfrm>
          <a:prstGeom prst="rect">
            <a:avLst/>
          </a:prstGeom>
          <a:noFill/>
        </p:spPr>
        <p:txBody>
          <a:bodyPr wrap="square" rtlCol="0">
            <a:spAutoFit/>
          </a:bodyPr>
          <a:lstStyle/>
          <a:p>
            <a:r>
              <a:rPr lang="vi-VN" sz="3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2. Hãy kể các hoạt động khác trong đời sống, sản xuất và sinh hoạt cần đến nước ở gia đình và địa phương em.</a:t>
            </a:r>
            <a:endParaRPr lang="en-US" sz="3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329398" y="107823"/>
            <a:ext cx="9010669" cy="1871634"/>
          </a:xfrm>
          <a:prstGeom prst="rect">
            <a:avLst/>
          </a:prstGeom>
        </p:spPr>
      </p:pic>
      <p:sp>
        <p:nvSpPr>
          <p:cNvPr id="2" name="Hộp Văn bản 1">
            <a:extLst>
              <a:ext uri="{FF2B5EF4-FFF2-40B4-BE49-F238E27FC236}">
                <a16:creationId xmlns:a16="http://schemas.microsoft.com/office/drawing/2014/main" id="{35E27178-FAAC-B4A5-583F-DBB03856A84E}"/>
              </a:ext>
            </a:extLst>
          </p:cNvPr>
          <p:cNvSpPr txBox="1"/>
          <p:nvPr/>
        </p:nvSpPr>
        <p:spPr>
          <a:xfrm>
            <a:off x="-2594919" y="-361773"/>
            <a:ext cx="2471351"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6" name="Hộp Văn bản 5">
            <a:extLst>
              <a:ext uri="{FF2B5EF4-FFF2-40B4-BE49-F238E27FC236}">
                <a16:creationId xmlns:a16="http://schemas.microsoft.com/office/drawing/2014/main" id="{27E6F1AE-7658-F24E-6084-A5731DE15131}"/>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264384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5"/>
          <p:cNvSpPr txBox="1"/>
          <p:nvPr/>
        </p:nvSpPr>
        <p:spPr>
          <a:xfrm>
            <a:off x="237668" y="101930"/>
            <a:ext cx="8530005" cy="2123658"/>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40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5" name="TextBox 4"/>
          <p:cNvSpPr txBox="1"/>
          <p:nvPr/>
        </p:nvSpPr>
        <p:spPr>
          <a:xfrm>
            <a:off x="474766" y="230969"/>
            <a:ext cx="8055808"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Hãy cho biết con người, động vật và thực vật sẽ như thế nào nếu thiếu nước hoặc không có nước.</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2" name="Group 6"/>
          <p:cNvGrpSpPr/>
          <p:nvPr/>
        </p:nvGrpSpPr>
        <p:grpSpPr>
          <a:xfrm>
            <a:off x="1534606" y="2162594"/>
            <a:ext cx="9148188" cy="2137088"/>
            <a:chOff x="0" y="0"/>
            <a:chExt cx="1189784" cy="806855"/>
          </a:xfrm>
        </p:grpSpPr>
        <p:sp>
          <p:nvSpPr>
            <p:cNvPr id="13" name="Freeform 7"/>
            <p:cNvSpPr/>
            <p:nvPr/>
          </p:nvSpPr>
          <p:spPr>
            <a:xfrm>
              <a:off x="0" y="0"/>
              <a:ext cx="1189784" cy="806855"/>
            </a:xfrm>
            <a:custGeom>
              <a:avLst/>
              <a:gdLst/>
              <a:ahLst/>
              <a:cxnLst/>
              <a:rect l="l" t="t" r="r" b="b"/>
              <a:pathLst>
                <a:path w="1189784" h="806855">
                  <a:moveTo>
                    <a:pt x="1065324" y="806855"/>
                  </a:moveTo>
                  <a:lnTo>
                    <a:pt x="124460" y="806855"/>
                  </a:lnTo>
                  <a:cubicBezTo>
                    <a:pt x="55880" y="806855"/>
                    <a:pt x="0" y="750975"/>
                    <a:pt x="0" y="682395"/>
                  </a:cubicBezTo>
                  <a:lnTo>
                    <a:pt x="0" y="124460"/>
                  </a:lnTo>
                  <a:cubicBezTo>
                    <a:pt x="0" y="55880"/>
                    <a:pt x="55880" y="0"/>
                    <a:pt x="124460" y="0"/>
                  </a:cubicBezTo>
                  <a:lnTo>
                    <a:pt x="1065324" y="0"/>
                  </a:lnTo>
                  <a:cubicBezTo>
                    <a:pt x="1133904" y="0"/>
                    <a:pt x="1189784" y="55880"/>
                    <a:pt x="1189784" y="124460"/>
                  </a:cubicBezTo>
                  <a:lnTo>
                    <a:pt x="1189784" y="682396"/>
                  </a:lnTo>
                  <a:cubicBezTo>
                    <a:pt x="1189784" y="750975"/>
                    <a:pt x="1133904" y="806855"/>
                    <a:pt x="1065324" y="806855"/>
                  </a:cubicBezTo>
                  <a:close/>
                </a:path>
              </a:pathLst>
            </a:custGeom>
            <a:solidFill>
              <a:srgbClr val="FFB6B6"/>
            </a:solidFill>
          </p:spPr>
          <p:txBody>
            <a:bodyPr/>
            <a:lstStyle/>
            <a:p>
              <a:endParaRPr lang="en-US"/>
            </a:p>
          </p:txBody>
        </p:sp>
      </p:grpSp>
      <p:sp>
        <p:nvSpPr>
          <p:cNvPr id="14" name="TextBox 13"/>
          <p:cNvSpPr txBox="1"/>
          <p:nvPr/>
        </p:nvSpPr>
        <p:spPr>
          <a:xfrm>
            <a:off x="1617493" y="2260865"/>
            <a:ext cx="8982414" cy="2215991"/>
          </a:xfrm>
          <a:prstGeom prst="rect">
            <a:avLst/>
          </a:prstGeom>
          <a:noFill/>
        </p:spPr>
        <p:txBody>
          <a:bodyPr wrap="square" rtlCol="0">
            <a:spAutoFit/>
          </a:bodyPr>
          <a:lstStyle/>
          <a:p>
            <a:pPr lvl="0" eaLnBrk="0" fontAlgn="base" hangingPunct="0">
              <a:spcBef>
                <a:spcPct val="0"/>
              </a:spcBef>
              <a:spcAft>
                <a:spcPct val="0"/>
              </a:spcAft>
            </a:pPr>
            <a:r>
              <a:rPr lang="vi-VN"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Nếu</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a:t>
            </a:r>
            <a:r>
              <a:rPr lang="vi-VN" altLang="en-US" sz="3000" b="1" dirty="0">
                <a:latin typeface="Times New Roman" panose="02020603050405020304" pitchFamily="18" charset="0"/>
                <a:ea typeface="Cambria" panose="02040503050406030204" pitchFamily="18" charset="0"/>
                <a:cs typeface="Times New Roman" panose="02020603050405020304" pitchFamily="18" charset="0"/>
              </a:rPr>
              <a:t> co</a:t>
            </a:r>
            <a:r>
              <a:rPr lang="vi-VN" sz="3000" b="1" dirty="0">
                <a:latin typeface="Times New Roman" panose="02020603050405020304" pitchFamily="18" charset="0"/>
                <a:ea typeface="Cambria" panose="02040503050406030204" pitchFamily="18" charset="0"/>
                <a:cs typeface="Times New Roman" panose="02020603050405020304" pitchFamily="18" charset="0"/>
              </a:rPr>
              <a:t>n người sẽ chết vì khát, </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hấp</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thụ</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chất</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dinh</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dưỡng</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hòa</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3000" b="1" dirty="0">
                <a:latin typeface="Times New Roman" panose="02020603050405020304" pitchFamily="18" charset="0"/>
                <a:ea typeface="Cambria" panose="02040503050406030204" pitchFamily="18" charset="0"/>
                <a:cs typeface="Times New Roman" panose="02020603050405020304" pitchFamily="18" charset="0"/>
              </a:rPr>
              <a:t>tan. K</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hông</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tiết</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chất</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thừa</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độc</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hại</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thoát</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ra</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ngoài</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3000" b="1" dirty="0">
                <a:latin typeface="Times New Roman" panose="02020603050405020304" pitchFamily="18" charset="0"/>
                <a:ea typeface="Cambria" panose="02040503050406030204" pitchFamily="18" charset="0"/>
                <a:cs typeface="Times New Roman" panose="02020603050405020304" pitchFamily="18" charset="0"/>
              </a:rPr>
              <a:t>ví dụ</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dirty="0" err="1">
                <a:latin typeface="Times New Roman" panose="02020603050405020304" pitchFamily="18" charset="0"/>
                <a:ea typeface="Cambria" panose="02040503050406030204" pitchFamily="18" charset="0"/>
                <a:cs typeface="Times New Roman" panose="02020603050405020304" pitchFamily="18" charset="0"/>
              </a:rPr>
              <a:t>tiểu</a:t>
            </a:r>
            <a:r>
              <a:rPr lang="en-US" altLang="en-US" sz="3000" b="1" dirty="0">
                <a:latin typeface="Times New Roman" panose="02020603050405020304" pitchFamily="18" charset="0"/>
                <a:ea typeface="Cambria" panose="020405030504060302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grpSp>
        <p:nvGrpSpPr>
          <p:cNvPr id="15" name="Group 6"/>
          <p:cNvGrpSpPr/>
          <p:nvPr/>
        </p:nvGrpSpPr>
        <p:grpSpPr>
          <a:xfrm>
            <a:off x="499246" y="4318437"/>
            <a:ext cx="8240448" cy="1112023"/>
            <a:chOff x="0" y="0"/>
            <a:chExt cx="1189784" cy="806855"/>
          </a:xfrm>
        </p:grpSpPr>
        <p:sp>
          <p:nvSpPr>
            <p:cNvPr id="16" name="Freeform 7"/>
            <p:cNvSpPr/>
            <p:nvPr/>
          </p:nvSpPr>
          <p:spPr>
            <a:xfrm>
              <a:off x="0" y="0"/>
              <a:ext cx="1189784" cy="806855"/>
            </a:xfrm>
            <a:custGeom>
              <a:avLst/>
              <a:gdLst/>
              <a:ahLst/>
              <a:cxnLst/>
              <a:rect l="l" t="t" r="r" b="b"/>
              <a:pathLst>
                <a:path w="1189784" h="806855">
                  <a:moveTo>
                    <a:pt x="1065324" y="806855"/>
                  </a:moveTo>
                  <a:lnTo>
                    <a:pt x="124460" y="806855"/>
                  </a:lnTo>
                  <a:cubicBezTo>
                    <a:pt x="55880" y="806855"/>
                    <a:pt x="0" y="750975"/>
                    <a:pt x="0" y="682395"/>
                  </a:cubicBezTo>
                  <a:lnTo>
                    <a:pt x="0" y="124460"/>
                  </a:lnTo>
                  <a:cubicBezTo>
                    <a:pt x="0" y="55880"/>
                    <a:pt x="55880" y="0"/>
                    <a:pt x="124460" y="0"/>
                  </a:cubicBezTo>
                  <a:lnTo>
                    <a:pt x="1065324" y="0"/>
                  </a:lnTo>
                  <a:cubicBezTo>
                    <a:pt x="1133904" y="0"/>
                    <a:pt x="1189784" y="55880"/>
                    <a:pt x="1189784" y="124460"/>
                  </a:cubicBezTo>
                  <a:lnTo>
                    <a:pt x="1189784" y="682396"/>
                  </a:lnTo>
                  <a:cubicBezTo>
                    <a:pt x="1189784" y="750975"/>
                    <a:pt x="1133904" y="806855"/>
                    <a:pt x="1065324" y="806855"/>
                  </a:cubicBezTo>
                  <a:close/>
                </a:path>
              </a:pathLst>
            </a:custGeom>
            <a:solidFill>
              <a:srgbClr val="FFB6B6"/>
            </a:solidFill>
          </p:spPr>
          <p:txBody>
            <a:bodyPr/>
            <a:lstStyle/>
            <a:p>
              <a:endParaRPr lang="en-US"/>
            </a:p>
          </p:txBody>
        </p:sp>
      </p:grpSp>
      <p:sp>
        <p:nvSpPr>
          <p:cNvPr id="17" name="TextBox 16"/>
          <p:cNvSpPr txBox="1"/>
          <p:nvPr/>
        </p:nvSpPr>
        <p:spPr>
          <a:xfrm>
            <a:off x="606229" y="4340292"/>
            <a:ext cx="8161444" cy="1015663"/>
          </a:xfrm>
          <a:prstGeom prst="rect">
            <a:avLst/>
          </a:prstGeom>
          <a:noFill/>
        </p:spPr>
        <p:txBody>
          <a:bodyPr wrap="square" rtlCol="0">
            <a:spAutoFit/>
          </a:bodyPr>
          <a:lstStyle/>
          <a:p>
            <a:pPr lvl="0" eaLnBrk="0" fontAlgn="base" hangingPunct="0">
              <a:spcBef>
                <a:spcPct val="0"/>
              </a:spcBef>
              <a:spcAft>
                <a:spcPct val="0"/>
              </a:spcAft>
            </a:pPr>
            <a:r>
              <a:rPr lang="vi-VN" sz="3000" b="1" dirty="0">
                <a:latin typeface="Times New Roman" panose="02020603050405020304" pitchFamily="18" charset="0"/>
                <a:ea typeface="Cambria" panose="02040503050406030204" pitchFamily="18" charset="0"/>
                <a:cs typeface="Times New Roman" panose="02020603050405020304" pitchFamily="18" charset="0"/>
              </a:rPr>
              <a:t>Cây cối sẽ bị héo, úa, cây không lớn,</a:t>
            </a:r>
            <a:r>
              <a:rPr lang="en-US" sz="3000" b="1" dirty="0">
                <a:latin typeface="Times New Roman" panose="02020603050405020304" pitchFamily="18" charset="0"/>
                <a:ea typeface="Cambria" panose="02040503050406030204" pitchFamily="18" charset="0"/>
                <a:cs typeface="Times New Roman" panose="02020603050405020304" pitchFamily="18" charset="0"/>
              </a:rPr>
              <a:t> </a:t>
            </a:r>
            <a:r>
              <a:rPr lang="vi-VN" sz="3000" b="1" dirty="0">
                <a:latin typeface="Times New Roman" panose="02020603050405020304" pitchFamily="18" charset="0"/>
                <a:ea typeface="Cambria" panose="02040503050406030204" pitchFamily="18" charset="0"/>
                <a:cs typeface="Times New Roman" panose="02020603050405020304" pitchFamily="18" charset="0"/>
              </a:rPr>
              <a:t>không nảy mầm được và sẽ  chết.</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6108700" y="298431"/>
            <a:ext cx="8766808" cy="1871634"/>
          </a:xfrm>
          <a:prstGeom prst="rect">
            <a:avLst/>
          </a:prstGeom>
        </p:spPr>
      </p:pic>
      <p:grpSp>
        <p:nvGrpSpPr>
          <p:cNvPr id="19" name="Group 6"/>
          <p:cNvGrpSpPr/>
          <p:nvPr/>
        </p:nvGrpSpPr>
        <p:grpSpPr>
          <a:xfrm>
            <a:off x="2127834" y="5444234"/>
            <a:ext cx="9641839" cy="1260592"/>
            <a:chOff x="0" y="0"/>
            <a:chExt cx="1189784" cy="806855"/>
          </a:xfrm>
        </p:grpSpPr>
        <p:sp>
          <p:nvSpPr>
            <p:cNvPr id="20" name="Freeform 7"/>
            <p:cNvSpPr/>
            <p:nvPr/>
          </p:nvSpPr>
          <p:spPr>
            <a:xfrm>
              <a:off x="0" y="0"/>
              <a:ext cx="1189784" cy="806855"/>
            </a:xfrm>
            <a:custGeom>
              <a:avLst/>
              <a:gdLst/>
              <a:ahLst/>
              <a:cxnLst/>
              <a:rect l="l" t="t" r="r" b="b"/>
              <a:pathLst>
                <a:path w="1189784" h="806855">
                  <a:moveTo>
                    <a:pt x="1065324" y="806855"/>
                  </a:moveTo>
                  <a:lnTo>
                    <a:pt x="124460" y="806855"/>
                  </a:lnTo>
                  <a:cubicBezTo>
                    <a:pt x="55880" y="806855"/>
                    <a:pt x="0" y="750975"/>
                    <a:pt x="0" y="682395"/>
                  </a:cubicBezTo>
                  <a:lnTo>
                    <a:pt x="0" y="124460"/>
                  </a:lnTo>
                  <a:cubicBezTo>
                    <a:pt x="0" y="55880"/>
                    <a:pt x="55880" y="0"/>
                    <a:pt x="124460" y="0"/>
                  </a:cubicBezTo>
                  <a:lnTo>
                    <a:pt x="1065324" y="0"/>
                  </a:lnTo>
                  <a:cubicBezTo>
                    <a:pt x="1133904" y="0"/>
                    <a:pt x="1189784" y="55880"/>
                    <a:pt x="1189784" y="124460"/>
                  </a:cubicBezTo>
                  <a:lnTo>
                    <a:pt x="1189784" y="682396"/>
                  </a:lnTo>
                  <a:cubicBezTo>
                    <a:pt x="1189784" y="750975"/>
                    <a:pt x="1133904" y="806855"/>
                    <a:pt x="1065324" y="806855"/>
                  </a:cubicBezTo>
                  <a:close/>
                </a:path>
              </a:pathLst>
            </a:custGeom>
            <a:solidFill>
              <a:srgbClr val="FFB6B6"/>
            </a:solidFill>
          </p:spPr>
          <p:txBody>
            <a:bodyPr/>
            <a:lstStyle/>
            <a:p>
              <a:endParaRPr lang="en-US"/>
            </a:p>
          </p:txBody>
        </p:sp>
      </p:grpSp>
      <p:sp>
        <p:nvSpPr>
          <p:cNvPr id="21" name="TextBox 20"/>
          <p:cNvSpPr txBox="1"/>
          <p:nvPr/>
        </p:nvSpPr>
        <p:spPr>
          <a:xfrm>
            <a:off x="2127834" y="5606930"/>
            <a:ext cx="9754288" cy="1015663"/>
          </a:xfrm>
          <a:prstGeom prst="rect">
            <a:avLst/>
          </a:prstGeom>
          <a:noFill/>
        </p:spPr>
        <p:txBody>
          <a:bodyPr wrap="square" rtlCol="0">
            <a:spAutoFit/>
          </a:bodyPr>
          <a:lstStyle/>
          <a:p>
            <a:pPr lvl="0" eaLnBrk="0" fontAlgn="base" hangingPunct="0">
              <a:spcBef>
                <a:spcPct val="0"/>
              </a:spcBef>
              <a:spcAft>
                <a:spcPct val="0"/>
              </a:spcAft>
            </a:pPr>
            <a:r>
              <a:rPr lang="vi-VN" sz="2800" b="1" dirty="0">
                <a:latin typeface="Times New Roman" panose="02020603050405020304" pitchFamily="18" charset="0"/>
                <a:ea typeface="Cambria" panose="02040503050406030204" pitchFamily="18" charset="0"/>
                <a:cs typeface="Times New Roman" panose="02020603050405020304" pitchFamily="18" charset="0"/>
              </a:rPr>
              <a:t>Nếu thiếu </a:t>
            </a:r>
            <a:r>
              <a:rPr lang="vi-VN" sz="3000" b="1" dirty="0">
                <a:latin typeface="Times New Roman" panose="02020603050405020304" pitchFamily="18" charset="0"/>
                <a:ea typeface="Cambria" panose="02040503050406030204" pitchFamily="18" charset="0"/>
                <a:cs typeface="Times New Roman" panose="02020603050405020304" pitchFamily="18" charset="0"/>
              </a:rPr>
              <a:t>nước</a:t>
            </a:r>
            <a:r>
              <a:rPr lang="vi-VN" sz="2800" b="1" dirty="0">
                <a:latin typeface="Times New Roman" panose="02020603050405020304" pitchFamily="18" charset="0"/>
                <a:ea typeface="Cambria" panose="02040503050406030204" pitchFamily="18" charset="0"/>
                <a:cs typeface="Times New Roman" panose="02020603050405020304" pitchFamily="18" charset="0"/>
              </a:rPr>
              <a:t> động vật sẽ chết khát, một số loài sống ở môi trường nước như cá, tôm, cua sẽ bị tuyệt chủng.</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514F0CD0-A0FF-A6A3-5808-DF1A03B5E471}"/>
              </a:ext>
            </a:extLst>
          </p:cNvPr>
          <p:cNvSpPr txBox="1"/>
          <p:nvPr/>
        </p:nvSpPr>
        <p:spPr>
          <a:xfrm>
            <a:off x="-2594919" y="-361773"/>
            <a:ext cx="2471351"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B0882A52-C188-A7CA-9FA6-E0DE0028BC98}"/>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434318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17"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33"/>
          <p:cNvSpPr txBox="1"/>
          <p:nvPr/>
        </p:nvSpPr>
        <p:spPr>
          <a:xfrm>
            <a:off x="1929927" y="1142448"/>
            <a:ext cx="8877784" cy="1446550"/>
          </a:xfrm>
          <a:prstGeom prst="rect">
            <a:avLst/>
          </a:prstGeom>
          <a:solidFill>
            <a:schemeClr val="bg1"/>
          </a:solidFill>
          <a:ln w="38100">
            <a:solidFill>
              <a:srgbClr val="6B8909"/>
            </a:solidFill>
            <a:prstDash val="dash"/>
          </a:ln>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altLang="en-US" sz="4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Em hãy cho biết nước có những tính chất nào?</a:t>
            </a:r>
            <a:endPar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5" name="文本框 34">
            <a:extLst>
              <a:ext uri="{FF2B5EF4-FFF2-40B4-BE49-F238E27FC236}">
                <a16:creationId xmlns:a16="http://schemas.microsoft.com/office/drawing/2014/main" id="{3CF1269B-D9F1-4F9A-AE86-BC3AE30EA714}"/>
              </a:ext>
            </a:extLst>
          </p:cNvPr>
          <p:cNvSpPr txBox="1"/>
          <p:nvPr/>
        </p:nvSpPr>
        <p:spPr>
          <a:xfrm>
            <a:off x="1524521" y="3017589"/>
            <a:ext cx="4269978" cy="1200329"/>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Thấm qua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một số vật</a:t>
            </a:r>
            <a:endPar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374AA899-1553-4277-9A94-347F72B2513F}"/>
              </a:ext>
            </a:extLst>
          </p:cNvPr>
          <p:cNvSpPr txBox="1"/>
          <p:nvPr/>
        </p:nvSpPr>
        <p:spPr>
          <a:xfrm>
            <a:off x="6690413" y="3017588"/>
            <a:ext cx="4335135" cy="1200329"/>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Chảy từ cao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xuống thấp</a:t>
            </a:r>
            <a:endParaRPr kumimoji="0" lang="en-US" alt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759EB407-3543-4625-9090-9DB6F342F025}"/>
              </a:ext>
            </a:extLst>
          </p:cNvPr>
          <p:cNvSpPr txBox="1"/>
          <p:nvPr/>
        </p:nvSpPr>
        <p:spPr>
          <a:xfrm>
            <a:off x="1524521" y="4976154"/>
            <a:ext cx="4269978" cy="1169551"/>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ts val="4200"/>
              </a:lnSpc>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Hòa tan một </a:t>
            </a:r>
            <a:endPar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4200"/>
              </a:lnSpc>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số chất</a:t>
            </a:r>
            <a:endParaRPr kumimoji="0" lang="en-US"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8" name="文本框 37">
            <a:extLst>
              <a:ext uri="{FF2B5EF4-FFF2-40B4-BE49-F238E27FC236}">
                <a16:creationId xmlns:a16="http://schemas.microsoft.com/office/drawing/2014/main" id="{F219ECA0-85A7-455D-9EAC-897FD5751377}"/>
              </a:ext>
            </a:extLst>
          </p:cNvPr>
          <p:cNvSpPr txBox="1"/>
          <p:nvPr/>
        </p:nvSpPr>
        <p:spPr>
          <a:xfrm>
            <a:off x="6690413" y="4933849"/>
            <a:ext cx="4335135" cy="1200329"/>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Chảy lan ra khắp mọi phía</a:t>
            </a:r>
            <a:endParaRPr kumimoji="0" lang="en-US" alt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1169850" y="111211"/>
            <a:ext cx="8676671"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Khởi</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động</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Trò</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ch</a:t>
            </a:r>
            <a:r>
              <a:rPr kumimoji="0" lang="vi-VN"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ơ</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i</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Đố</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bạn</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a:t>
            </a:r>
          </a:p>
        </p:txBody>
      </p:sp>
      <p:sp>
        <p:nvSpPr>
          <p:cNvPr id="2" name="Hộp Văn bản 1">
            <a:extLst>
              <a:ext uri="{FF2B5EF4-FFF2-40B4-BE49-F238E27FC236}">
                <a16:creationId xmlns:a16="http://schemas.microsoft.com/office/drawing/2014/main" id="{908C0145-AE94-593D-EB42-863758DBE548}"/>
              </a:ext>
            </a:extLst>
          </p:cNvPr>
          <p:cNvSpPr txBox="1"/>
          <p:nvPr/>
        </p:nvSpPr>
        <p:spPr>
          <a:xfrm>
            <a:off x="-2594919" y="-361773"/>
            <a:ext cx="2594919"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6CD12BD1-B178-64A4-5B66-0A990895A7C3}"/>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547765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54068" y="114423"/>
            <a:ext cx="8624308" cy="1312900"/>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2"/>
          <a:stretch>
            <a:fillRect/>
          </a:stretch>
        </p:blipFill>
        <p:spPr>
          <a:xfrm>
            <a:off x="6908800" y="0"/>
            <a:ext cx="7598408" cy="1622191"/>
          </a:xfrm>
          <a:prstGeom prst="rect">
            <a:avLst/>
          </a:prstGeom>
        </p:spPr>
      </p:pic>
      <p:sp>
        <p:nvSpPr>
          <p:cNvPr id="2" name="Rectangle 1"/>
          <p:cNvSpPr/>
          <p:nvPr/>
        </p:nvSpPr>
        <p:spPr>
          <a:xfrm>
            <a:off x="531804" y="114423"/>
            <a:ext cx="8270240" cy="1384995"/>
          </a:xfrm>
          <a:prstGeom prst="rect">
            <a:avLst/>
          </a:prstGeom>
        </p:spPr>
        <p:txBody>
          <a:bodyPr wrap="square">
            <a:spAutoFit/>
          </a:bodyPr>
          <a:lstStyle/>
          <a:p>
            <a:r>
              <a:rPr lang="vi-VN" sz="2800" b="1" dirty="0">
                <a:solidFill>
                  <a:srgbClr val="002060"/>
                </a:solidFill>
                <a:latin typeface="+mj-lt"/>
                <a:ea typeface="Cambria" panose="02040503050406030204" pitchFamily="18" charset="0"/>
              </a:rPr>
              <a:t>2. Hãy kể các hoạt động khác trong đời sống, sản xuất và sinh hoạt cần đến nước ở gia đình và địa phương em.</a:t>
            </a:r>
            <a:endParaRPr lang="en-US" sz="2800" b="1" dirty="0">
              <a:solidFill>
                <a:srgbClr val="002060"/>
              </a:solidFill>
              <a:latin typeface="+mj-lt"/>
              <a:ea typeface="Cambria" panose="02040503050406030204" pitchFamily="18" charset="0"/>
            </a:endParaRPr>
          </a:p>
        </p:txBody>
      </p:sp>
      <p:sp>
        <p:nvSpPr>
          <p:cNvPr id="12" name="文本框 34">
            <a:extLst>
              <a:ext uri="{FF2B5EF4-FFF2-40B4-BE49-F238E27FC236}">
                <a16:creationId xmlns:a16="http://schemas.microsoft.com/office/drawing/2014/main" id="{3CF1269B-D9F1-4F9A-AE86-BC3AE30EA714}"/>
              </a:ext>
            </a:extLst>
          </p:cNvPr>
          <p:cNvSpPr txBox="1"/>
          <p:nvPr/>
        </p:nvSpPr>
        <p:spPr>
          <a:xfrm>
            <a:off x="679386" y="6301192"/>
            <a:ext cx="11188700" cy="523220"/>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fontAlgn="base">
              <a:spcBef>
                <a:spcPct val="0"/>
              </a:spcBef>
              <a:spcAft>
                <a:spcPct val="0"/>
              </a:spcAft>
            </a:pPr>
            <a:r>
              <a:rPr lang="vi-VN" sz="2800" b="1" dirty="0">
                <a:solidFill>
                  <a:schemeClr val="bg1"/>
                </a:solidFill>
                <a:latin typeface="+mj-lt"/>
                <a:ea typeface="Cambria" panose="02040503050406030204" pitchFamily="18" charset="0"/>
              </a:rPr>
              <a:t> </a:t>
            </a:r>
            <a:r>
              <a:rPr lang="vi-VN" sz="2400" b="1" dirty="0">
                <a:solidFill>
                  <a:schemeClr val="bg1"/>
                </a:solidFill>
                <a:latin typeface="+mj-lt"/>
                <a:ea typeface="Cambria" panose="02040503050406030204" pitchFamily="18" charset="0"/>
              </a:rPr>
              <a:t>Nước sử dụng để tắm rửa, sinh hoạt, trang trí, làm hồ bơi, làm điện, giải trí,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335" y="1504714"/>
            <a:ext cx="3898843" cy="2280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308" y="1887394"/>
            <a:ext cx="3197902" cy="4043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9922"/>
          <a:stretch/>
        </p:blipFill>
        <p:spPr>
          <a:xfrm>
            <a:off x="86826" y="1499418"/>
            <a:ext cx="3936534" cy="2285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7219" r="11338" b="7609"/>
          <a:stretch/>
        </p:blipFill>
        <p:spPr>
          <a:xfrm>
            <a:off x="4666924" y="3910728"/>
            <a:ext cx="3728143" cy="2387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1367" r="24088" b="13497"/>
          <a:stretch/>
        </p:blipFill>
        <p:spPr>
          <a:xfrm>
            <a:off x="832894" y="3912932"/>
            <a:ext cx="3549550" cy="2352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Hộp Văn bản 2">
            <a:extLst>
              <a:ext uri="{FF2B5EF4-FFF2-40B4-BE49-F238E27FC236}">
                <a16:creationId xmlns:a16="http://schemas.microsoft.com/office/drawing/2014/main" id="{535E525C-2FDC-D2F7-F7E1-A870B026DFAC}"/>
              </a:ext>
            </a:extLst>
          </p:cNvPr>
          <p:cNvSpPr txBox="1"/>
          <p:nvPr/>
        </p:nvSpPr>
        <p:spPr>
          <a:xfrm>
            <a:off x="-2594919" y="-361773"/>
            <a:ext cx="2414857"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4" name="Hộp Văn bản 3">
            <a:extLst>
              <a:ext uri="{FF2B5EF4-FFF2-40B4-BE49-F238E27FC236}">
                <a16:creationId xmlns:a16="http://schemas.microsoft.com/office/drawing/2014/main" id="{01675B5F-A066-EA2F-A86B-647BDA29E2FC}"/>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375958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114423"/>
            <a:ext cx="8978376" cy="1312900"/>
          </a:xfrm>
          <a:prstGeom prst="rect">
            <a:avLst/>
          </a:prstGeom>
          <a:solidFill>
            <a:schemeClr val="bg1"/>
          </a:solidFill>
          <a:ln w="38100">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2"/>
          <a:stretch>
            <a:fillRect/>
          </a:stretch>
        </p:blipFill>
        <p:spPr>
          <a:xfrm>
            <a:off x="6096000" y="85605"/>
            <a:ext cx="8766808" cy="1871634"/>
          </a:xfrm>
          <a:prstGeom prst="rect">
            <a:avLst/>
          </a:prstGeom>
        </p:spPr>
      </p:pic>
      <p:sp>
        <p:nvSpPr>
          <p:cNvPr id="2" name="Rectangle 1"/>
          <p:cNvSpPr/>
          <p:nvPr/>
        </p:nvSpPr>
        <p:spPr>
          <a:xfrm>
            <a:off x="0" y="90860"/>
            <a:ext cx="887283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Hãy kể các hoạt động khác trong đời sống, sản xuất và sinh hoạt cần đến nước ở gia đình và địa phương em.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文本框 34">
            <a:extLst>
              <a:ext uri="{FF2B5EF4-FFF2-40B4-BE49-F238E27FC236}">
                <a16:creationId xmlns:a16="http://schemas.microsoft.com/office/drawing/2014/main" id="{3CF1269B-D9F1-4F9A-AE86-BC3AE30EA714}"/>
              </a:ext>
            </a:extLst>
          </p:cNvPr>
          <p:cNvSpPr txBox="1"/>
          <p:nvPr/>
        </p:nvSpPr>
        <p:spPr>
          <a:xfrm>
            <a:off x="719652" y="5580453"/>
            <a:ext cx="10752696" cy="1077218"/>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3200" b="1" dirty="0">
                <a:solidFill>
                  <a:schemeClr val="bg1"/>
                </a:solidFill>
                <a:latin typeface="Cambria" panose="02040503050406030204" pitchFamily="18" charset="0"/>
                <a:ea typeface="Cambria" panose="02040503050406030204" pitchFamily="18" charset="0"/>
              </a:rPr>
              <a:t>Dùng trong hoạt động sản xuất trong nông nghiệp và công nghiệp.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34" y="1658736"/>
            <a:ext cx="4008601" cy="2672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7464"/>
          <a:stretch/>
        </p:blipFill>
        <p:spPr>
          <a:xfrm>
            <a:off x="8165791" y="1658736"/>
            <a:ext cx="3670609" cy="3878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9904" y="2539101"/>
            <a:ext cx="3925216" cy="2617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Hộp Văn bản 3">
            <a:extLst>
              <a:ext uri="{FF2B5EF4-FFF2-40B4-BE49-F238E27FC236}">
                <a16:creationId xmlns:a16="http://schemas.microsoft.com/office/drawing/2014/main" id="{5A3FD9E8-C0AE-70D4-7E57-CA5E02F33F8A}"/>
              </a:ext>
            </a:extLst>
          </p:cNvPr>
          <p:cNvSpPr txBox="1"/>
          <p:nvPr/>
        </p:nvSpPr>
        <p:spPr>
          <a:xfrm>
            <a:off x="-2594918" y="-361773"/>
            <a:ext cx="2489380"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5" name="Hộp Văn bản 4">
            <a:extLst>
              <a:ext uri="{FF2B5EF4-FFF2-40B4-BE49-F238E27FC236}">
                <a16:creationId xmlns:a16="http://schemas.microsoft.com/office/drawing/2014/main" id="{22DABE0F-3370-D681-0365-7DA1D6430D1A}"/>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197748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82006" y="157132"/>
            <a:ext cx="8978376" cy="1312900"/>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2"/>
          <a:stretch>
            <a:fillRect/>
          </a:stretch>
        </p:blipFill>
        <p:spPr>
          <a:xfrm>
            <a:off x="6075680" y="813582"/>
            <a:ext cx="8766808" cy="1871634"/>
          </a:xfrm>
          <a:prstGeom prst="rect">
            <a:avLst/>
          </a:prstGeom>
        </p:spPr>
      </p:pic>
      <p:sp>
        <p:nvSpPr>
          <p:cNvPr id="2" name="Rectangle 1"/>
          <p:cNvSpPr/>
          <p:nvPr/>
        </p:nvSpPr>
        <p:spPr>
          <a:xfrm>
            <a:off x="902825" y="133569"/>
            <a:ext cx="8252018" cy="1384995"/>
          </a:xfrm>
          <a:prstGeom prst="rect">
            <a:avLst/>
          </a:prstGeom>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rPr>
              <a:t>2. Hãy kể các hoạt động khác trong đời sống, sản xuất và sinh hoạt cần đến nước ở gia đình và địa phương em.</a:t>
            </a:r>
            <a:endParaRPr kumimoji="0" lang="en-US" sz="28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endParaRPr>
          </a:p>
        </p:txBody>
      </p:sp>
      <p:sp>
        <p:nvSpPr>
          <p:cNvPr id="12" name="文本框 34">
            <a:extLst>
              <a:ext uri="{FF2B5EF4-FFF2-40B4-BE49-F238E27FC236}">
                <a16:creationId xmlns:a16="http://schemas.microsoft.com/office/drawing/2014/main" id="{3CF1269B-D9F1-4F9A-AE86-BC3AE30EA714}"/>
              </a:ext>
            </a:extLst>
          </p:cNvPr>
          <p:cNvSpPr txBox="1"/>
          <p:nvPr/>
        </p:nvSpPr>
        <p:spPr>
          <a:xfrm>
            <a:off x="2943426" y="5362020"/>
            <a:ext cx="6211417" cy="830997"/>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fontAlgn="base">
              <a:spcBef>
                <a:spcPct val="0"/>
              </a:spcBef>
              <a:spcAft>
                <a:spcPct val="0"/>
              </a:spcAft>
            </a:pPr>
            <a:r>
              <a:rPr lang="en-US" sz="4800" b="1" dirty="0">
                <a:solidFill>
                  <a:schemeClr val="bg1"/>
                </a:solidFill>
                <a:latin typeface="+mj-lt"/>
                <a:ea typeface="Cambria" panose="02040503050406030204" pitchFamily="18" charset="0"/>
              </a:rPr>
              <a:t>   </a:t>
            </a:r>
            <a:r>
              <a:rPr lang="vi-VN" sz="4800" b="1" dirty="0">
                <a:solidFill>
                  <a:schemeClr val="bg1"/>
                </a:solidFill>
                <a:latin typeface="+mj-lt"/>
                <a:ea typeface="Cambria" panose="02040503050406030204" pitchFamily="18" charset="0"/>
              </a:rPr>
              <a:t>Nuôi trồng thủy sản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69" y="2410400"/>
            <a:ext cx="3752679" cy="2641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011" y="2367601"/>
            <a:ext cx="4021326" cy="2684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10985"/>
          <a:stretch/>
        </p:blipFill>
        <p:spPr>
          <a:xfrm>
            <a:off x="8300720" y="2367601"/>
            <a:ext cx="3774271" cy="2684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Hộp Văn bản 2">
            <a:extLst>
              <a:ext uri="{FF2B5EF4-FFF2-40B4-BE49-F238E27FC236}">
                <a16:creationId xmlns:a16="http://schemas.microsoft.com/office/drawing/2014/main" id="{CA7104D7-C85C-5C42-5F5D-0F274A8746D1}"/>
              </a:ext>
            </a:extLst>
          </p:cNvPr>
          <p:cNvSpPr txBox="1"/>
          <p:nvPr/>
        </p:nvSpPr>
        <p:spPr>
          <a:xfrm>
            <a:off x="-2594918" y="-361773"/>
            <a:ext cx="2446638"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7" name="Hộp Văn bản 6">
            <a:extLst>
              <a:ext uri="{FF2B5EF4-FFF2-40B4-BE49-F238E27FC236}">
                <a16:creationId xmlns:a16="http://schemas.microsoft.com/office/drawing/2014/main" id="{6D20A950-A066-4227-1306-DD029E099B85}"/>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490605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0245056" y="3668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858496" y="0"/>
            <a:ext cx="3630653"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96603A"/>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GHI</a:t>
            </a:r>
            <a:r>
              <a:rPr kumimoji="1" lang="en-US" altLang="zh-CN" sz="6000" b="1" i="0" u="none" strike="noStrike" kern="1200" cap="none" spc="0" normalizeH="0" noProof="0" dirty="0">
                <a:ln>
                  <a:noFill/>
                </a:ln>
                <a:solidFill>
                  <a:srgbClr val="96603A"/>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 </a:t>
            </a:r>
            <a:r>
              <a:rPr kumimoji="1" lang="en-US" altLang="zh-CN" sz="6000" b="1" i="0" u="none" strike="noStrike" kern="1200" cap="none" spc="0" normalizeH="0" baseline="0" noProof="0" dirty="0">
                <a:ln>
                  <a:noFill/>
                </a:ln>
                <a:solidFill>
                  <a:srgbClr val="96603A"/>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NHỚ</a:t>
            </a:r>
            <a:endParaRPr kumimoji="1" lang="zh-CN" altLang="en-US" sz="6000" b="1" i="0" u="none" strike="noStrike" kern="1200" cap="none" spc="0" normalizeH="0" baseline="0" noProof="0" dirty="0">
              <a:ln>
                <a:noFill/>
              </a:ln>
              <a:solidFill>
                <a:srgbClr val="96603A"/>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endParaRPr>
          </a:p>
        </p:txBody>
      </p:sp>
      <p:sp>
        <p:nvSpPr>
          <p:cNvPr id="3" name="Rectangle 2"/>
          <p:cNvSpPr/>
          <p:nvPr/>
        </p:nvSpPr>
        <p:spPr>
          <a:xfrm>
            <a:off x="2183016" y="1567559"/>
            <a:ext cx="8433379" cy="3477875"/>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a:cs typeface="Times New Roman" panose="02020603050405020304" pitchFamily="18" charset="0"/>
              </a:rPr>
              <a:t>Nhờ hiểu biết tính chất của nước, con người đã vận dụng những tính chất đó vào trong đời sống và sản xuất.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vi-VN" sz="3200" b="1" dirty="0">
                <a:solidFill>
                  <a:srgbClr val="002060"/>
                </a:solidFill>
                <a:latin typeface="Times New Roman" panose="02020603050405020304" pitchFamily="18" charset="0"/>
                <a:ea typeface="思源黑体 CN"/>
                <a:cs typeface="Times New Roman" panose="02020603050405020304" pitchFamily="18" charset="0"/>
              </a:rPr>
              <a:t>Con người, động vật và thực vật sẽ chết nếu không có nước. Nước không thể thiếu trong đời sống, sản xuất và sinh hoạt của chúng ta.</a:t>
            </a:r>
            <a:endParaRPr kumimoji="0" lang="nl-NL" sz="32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a:cs typeface="Times New Roman" panose="02020603050405020304" pitchFamily="18" charset="0"/>
            </a:endParaRPr>
          </a:p>
        </p:txBody>
      </p:sp>
      <p:sp>
        <p:nvSpPr>
          <p:cNvPr id="2" name="Hộp Văn bản 1">
            <a:extLst>
              <a:ext uri="{FF2B5EF4-FFF2-40B4-BE49-F238E27FC236}">
                <a16:creationId xmlns:a16="http://schemas.microsoft.com/office/drawing/2014/main" id="{6CF8D85B-732F-7036-3287-CAA6E6B76159}"/>
              </a:ext>
            </a:extLst>
          </p:cNvPr>
          <p:cNvSpPr txBox="1"/>
          <p:nvPr/>
        </p:nvSpPr>
        <p:spPr>
          <a:xfrm>
            <a:off x="-2594919" y="-361773"/>
            <a:ext cx="2511179"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4" name="Hộp Văn bản 3">
            <a:extLst>
              <a:ext uri="{FF2B5EF4-FFF2-40B4-BE49-F238E27FC236}">
                <a16:creationId xmlns:a16="http://schemas.microsoft.com/office/drawing/2014/main" id="{72565532-03B3-868F-D7C8-4C90757CC0A1}"/>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4251911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90274" y="907499"/>
            <a:ext cx="3415900"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45B4D"/>
                </a:solidFill>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có biết</a:t>
            </a:r>
            <a:endParaRPr kumimoji="0" lang="en-US" sz="48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TextBox 7"/>
              <p:cNvSpPr txBox="1"/>
              <p:nvPr/>
            </p:nvSpPr>
            <p:spPr>
              <a:xfrm>
                <a:off x="2416267" y="2288113"/>
                <a:ext cx="8707382" cy="3356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nước ta, ngành Nông nghiệp sử dụng nhiều nước nhất, chiếm khoảng </a:t>
                </a:r>
                <a14:m>
                  <m:oMath xmlns:m="http://schemas.openxmlformats.org/officeDocument/2006/math">
                    <m:f>
                      <m:fPr>
                        <m:ctrlP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ctrlPr>
                      </m:fPr>
                      <m:num>
                        <m:r>
                          <a:rPr lang="vi-VN" sz="4800" i="1">
                            <a:solidFill>
                              <a:prstClr val="black"/>
                            </a:solidFill>
                            <a:latin typeface="Cambria Math" panose="02040503050406030204" pitchFamily="18" charset="0"/>
                            <a:ea typeface="Cambria" panose="02040503050406030204" pitchFamily="18" charset="0"/>
                            <a:cs typeface="Arial" panose="020B0604020202020204" pitchFamily="34" charset="0"/>
                          </a:rPr>
                          <m:t>2</m:t>
                        </m:r>
                      </m:num>
                      <m:den>
                        <m:r>
                          <a:rPr lang="vi-VN" sz="4800" i="1">
                            <a:solidFill>
                              <a:prstClr val="black"/>
                            </a:solidFill>
                            <a:latin typeface="Cambria Math" panose="02040503050406030204" pitchFamily="18" charset="0"/>
                            <a:ea typeface="Cambria" panose="02040503050406030204" pitchFamily="18" charset="0"/>
                            <a:cs typeface="Arial" panose="020B0604020202020204" pitchFamily="34" charset="0"/>
                          </a:rPr>
                          <m:t>3</m:t>
                        </m:r>
                      </m:den>
                    </m:f>
                  </m:oMath>
                </a14:m>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nhu cầu sử dụng trên phạm vi cả nước.</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2416267" y="2288113"/>
                <a:ext cx="8707382" cy="3356625"/>
              </a:xfrm>
              <a:prstGeom prst="rect">
                <a:avLst/>
              </a:prstGeom>
              <a:blipFill>
                <a:blip r:embed="rId3"/>
                <a:stretch>
                  <a:fillRect l="-3149" t="-3993" b="-8711"/>
                </a:stretch>
              </a:blipFill>
            </p:spPr>
            <p:txBody>
              <a:bodyPr/>
              <a:lstStyle/>
              <a:p>
                <a:r>
                  <a:rPr lang="en-US">
                    <a:noFill/>
                  </a:rPr>
                  <a:t> </a:t>
                </a:r>
              </a:p>
            </p:txBody>
          </p:sp>
        </mc:Fallback>
      </mc:AlternateContent>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2"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5502">
            <a:off x="9493333" y="353879"/>
            <a:ext cx="2576060" cy="2198238"/>
          </a:xfrm>
          <a:prstGeom prst="rect">
            <a:avLst/>
          </a:prstGeom>
        </p:spPr>
      </p:pic>
      <p:pic>
        <p:nvPicPr>
          <p:cNvPr id="14"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33569" y="3092452"/>
            <a:ext cx="2700994" cy="3906471"/>
          </a:xfrm>
          <a:prstGeom prst="rect">
            <a:avLst/>
          </a:prstGeom>
        </p:spPr>
      </p:pic>
      <p:sp>
        <p:nvSpPr>
          <p:cNvPr id="2" name="Hộp Văn bản 1">
            <a:extLst>
              <a:ext uri="{FF2B5EF4-FFF2-40B4-BE49-F238E27FC236}">
                <a16:creationId xmlns:a16="http://schemas.microsoft.com/office/drawing/2014/main" id="{25FED8C1-A6CD-7426-E280-A618884E7D36}"/>
              </a:ext>
            </a:extLst>
          </p:cNvPr>
          <p:cNvSpPr txBox="1"/>
          <p:nvPr/>
        </p:nvSpPr>
        <p:spPr>
          <a:xfrm>
            <a:off x="-2594918" y="-361773"/>
            <a:ext cx="2561350"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AED521C3-55F6-6340-8ADD-0B478F050392}"/>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013323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570" y="-166146"/>
            <a:ext cx="7667248" cy="2672408"/>
          </a:xfrm>
          <a:prstGeom prst="rect">
            <a:avLst/>
          </a:prstGeom>
        </p:spPr>
      </p:pic>
      <p:sp>
        <p:nvSpPr>
          <p:cNvPr id="13" name="文本框 5"/>
          <p:cNvSpPr txBox="1"/>
          <p:nvPr/>
        </p:nvSpPr>
        <p:spPr>
          <a:xfrm>
            <a:off x="724734" y="2672408"/>
            <a:ext cx="10806031" cy="3477875"/>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0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00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0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00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60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275350" y="788547"/>
            <a:ext cx="3224361"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vi-VN" altLang="zh-CN" sz="50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VẬN DỤNG</a:t>
            </a:r>
            <a:endParaRPr kumimoji="1" lang="zh-CN" altLang="en-US" sz="50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12" name="Rectangle 11"/>
          <p:cNvSpPr/>
          <p:nvPr/>
        </p:nvSpPr>
        <p:spPr>
          <a:xfrm>
            <a:off x="943914" y="2887851"/>
            <a:ext cx="10367670" cy="3046988"/>
          </a:xfrm>
          <a:prstGeom prst="rect">
            <a:avLst/>
          </a:prstGeom>
        </p:spPr>
        <p:txBody>
          <a:bodyPr wrap="square">
            <a:spAutoFit/>
          </a:bodyPr>
          <a:lstStyle/>
          <a:p>
            <a:r>
              <a:rPr lang="nl-NL" sz="3200" dirty="0">
                <a:latin typeface="Times New Roman" panose="02020603050405020304" pitchFamily="18" charset="0"/>
                <a:cs typeface="Times New Roman" panose="02020603050405020304" pitchFamily="18" charset="0"/>
              </a:rPr>
              <a:t>Câu 1. Nêu tính chất của nước đã được học trong bài.</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Câu 2. Nhà bạn Lan bị ướt nền, hãy gợi ý và giải thích cho bạn nên đi đôi ủng bằng cao su hay giầy bằng vải đề không bị ướt chân.</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Câu 3. Hãy chỉ ra ít nhất 3 tính chất của nước mà con người đó vận dụng trong việc pha trà gói.</a:t>
            </a:r>
            <a:endParaRPr lang="en-US" sz="3200"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45C92634-1DCB-302B-939D-14C5FCCD0FD3}"/>
              </a:ext>
            </a:extLst>
          </p:cNvPr>
          <p:cNvSpPr txBox="1"/>
          <p:nvPr/>
        </p:nvSpPr>
        <p:spPr>
          <a:xfrm>
            <a:off x="-2594919" y="-361773"/>
            <a:ext cx="2594919"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4" name="Hộp Văn bản 3">
            <a:extLst>
              <a:ext uri="{FF2B5EF4-FFF2-40B4-BE49-F238E27FC236}">
                <a16:creationId xmlns:a16="http://schemas.microsoft.com/office/drawing/2014/main" id="{4D645846-829B-C104-5102-6E148BB5D73D}"/>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733878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97" y="-682243"/>
            <a:ext cx="7667248" cy="4765028"/>
          </a:xfrm>
          <a:prstGeom prst="rect">
            <a:avLst/>
          </a:prstGeom>
        </p:spPr>
      </p:pic>
      <p:sp>
        <p:nvSpPr>
          <p:cNvPr id="13" name="文本框 5"/>
          <p:cNvSpPr txBox="1"/>
          <p:nvPr/>
        </p:nvSpPr>
        <p:spPr>
          <a:xfrm>
            <a:off x="763930" y="3612553"/>
            <a:ext cx="10766836" cy="2492990"/>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483819" y="491695"/>
            <a:ext cx="3224361"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vi-VN" altLang="zh-CN" sz="50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VẬN DỤNG</a:t>
            </a:r>
            <a:endParaRPr kumimoji="1" lang="zh-CN" altLang="en-US" sz="50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2" name="Rectangle 1"/>
          <p:cNvSpPr/>
          <p:nvPr/>
        </p:nvSpPr>
        <p:spPr>
          <a:xfrm>
            <a:off x="3044817" y="1296019"/>
            <a:ext cx="6049755" cy="1754326"/>
          </a:xfrm>
          <a:prstGeom prst="rect">
            <a:avLst/>
          </a:prstGeom>
        </p:spPr>
        <p:txBody>
          <a:bodyPr wrap="square">
            <a:spAutoFit/>
          </a:bodyPr>
          <a:lstStyle/>
          <a:p>
            <a:r>
              <a:rPr lang="vi-VN" sz="3600" b="1" dirty="0">
                <a:solidFill>
                  <a:srgbClr val="002060"/>
                </a:solidFill>
                <a:latin typeface="+mj-lt"/>
                <a:ea typeface="Cambria" panose="02040503050406030204" pitchFamily="18" charset="0"/>
                <a:cs typeface="Arial" panose="020B0604020202020204" pitchFamily="34" charset="0"/>
              </a:rPr>
              <a:t>Giải thích được việc làm khơi thông miệng hố ga góp phần chống ngập nước. </a:t>
            </a:r>
            <a:endParaRPr lang="en-US" sz="3600" b="1" dirty="0">
              <a:solidFill>
                <a:srgbClr val="002060"/>
              </a:solidFill>
              <a:latin typeface="+mj-lt"/>
            </a:endParaRPr>
          </a:p>
        </p:txBody>
      </p:sp>
      <p:sp>
        <p:nvSpPr>
          <p:cNvPr id="12" name="Rectangle 11"/>
          <p:cNvSpPr/>
          <p:nvPr/>
        </p:nvSpPr>
        <p:spPr>
          <a:xfrm>
            <a:off x="912275" y="3735663"/>
            <a:ext cx="10515795" cy="2246769"/>
          </a:xfrm>
          <a:prstGeom prst="rect">
            <a:avLst/>
          </a:prstGeom>
        </p:spPr>
        <p:txBody>
          <a:bodyPr wrap="square">
            <a:spAutoFit/>
          </a:bodyPr>
          <a:lstStyle/>
          <a:p>
            <a:pPr algn="just"/>
            <a:r>
              <a:rPr lang="vi-VN" sz="2800" b="1" dirty="0">
                <a:latin typeface="+mj-lt"/>
                <a:ea typeface="Cambria" panose="02040503050406030204" pitchFamily="18" charset="0"/>
              </a:rPr>
              <a:t>Nhiều nắp hố ga bị rác bịt kín, bị người dân dùng vải nhựa, ván ép, tôn kẽm bít lại để ngăn mùi hôi từ cống rãnh bốc lên gây ra ngập úng. Chính vì thế mỗi chúng ta cần phải tự ý thức được việc khơi thông miệng hố ga để đảm bảo nước có thể chảy xuống để tránh tình trạng ngập úng.</a:t>
            </a:r>
            <a:endParaRPr lang="en-US" sz="2800" b="1" dirty="0">
              <a:latin typeface="+mj-lt"/>
              <a:ea typeface="Cambria" panose="02040503050406030204" pitchFamily="18" charset="0"/>
            </a:endParaRPr>
          </a:p>
        </p:txBody>
      </p:sp>
      <p:sp>
        <p:nvSpPr>
          <p:cNvPr id="4" name="Hộp Văn bản 3">
            <a:extLst>
              <a:ext uri="{FF2B5EF4-FFF2-40B4-BE49-F238E27FC236}">
                <a16:creationId xmlns:a16="http://schemas.microsoft.com/office/drawing/2014/main" id="{FEEE8353-2809-5992-AAC9-BAF888BD947D}"/>
              </a:ext>
            </a:extLst>
          </p:cNvPr>
          <p:cNvSpPr txBox="1"/>
          <p:nvPr/>
        </p:nvSpPr>
        <p:spPr>
          <a:xfrm>
            <a:off x="-2594919" y="-361773"/>
            <a:ext cx="2376761"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5" name="Hộp Văn bản 4">
            <a:extLst>
              <a:ext uri="{FF2B5EF4-FFF2-40B4-BE49-F238E27FC236}">
                <a16:creationId xmlns:a16="http://schemas.microsoft.com/office/drawing/2014/main" id="{5CC207C0-51F0-8FB4-4D5D-E90B1E4FE34F}"/>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744398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466926" y="4369957"/>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118739" y="1474330"/>
            <a:ext cx="5510300" cy="799450"/>
          </a:xfrm>
          <a:prstGeom prst="rect">
            <a:avLst/>
          </a:prstGeom>
          <a:noFill/>
        </p:spPr>
        <p:txBody>
          <a:bodyPr wrap="square" lIns="0" tIns="0" rIns="0" bIns="0"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Định</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hướng</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học</a:t>
            </a:r>
            <a:r>
              <a:rPr lang="en-US" altLang="zh-CN" sz="4000" noProof="0" dirty="0">
                <a:solidFill>
                  <a:srgbClr val="FFC000"/>
                </a:solidFill>
                <a:latin typeface="SVN-Hole Hearted" panose="020B0A06020104020203" pitchFamily="34" charset="0"/>
                <a:ea typeface="思源黑体 CN" panose="020B0500000000000000" pitchFamily="34" charset="-122"/>
                <a:cs typeface="+mn-ea"/>
                <a:sym typeface="+mn-lt"/>
              </a:rPr>
              <a:t> </a:t>
            </a:r>
            <a:r>
              <a:rPr lang="en-US" altLang="zh-CN" sz="4000" noProof="0" dirty="0" err="1">
                <a:solidFill>
                  <a:srgbClr val="FFC000"/>
                </a:solidFill>
                <a:latin typeface="SVN-Hole Hearted" panose="020B0A06020104020203" pitchFamily="34" charset="0"/>
                <a:ea typeface="思源黑体 CN" panose="020B0500000000000000" pitchFamily="34" charset="-122"/>
                <a:cs typeface="+mn-ea"/>
                <a:sym typeface="+mn-lt"/>
              </a:rPr>
              <a:t>tập</a:t>
            </a:r>
            <a:endParaRPr kumimoji="0" lang="en-US" altLang="zh-CN" sz="4000" b="0" i="0" u="none" strike="noStrike" kern="1200" cap="none" spc="0" normalizeH="0" baseline="0" noProof="0" dirty="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endParaRP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11" name="PA-文本框 88">
            <a:extLst>
              <a:ext uri="{FF2B5EF4-FFF2-40B4-BE49-F238E27FC236}">
                <a16:creationId xmlns:a16="http://schemas.microsoft.com/office/drawing/2014/main" id="{968276D9-B57A-45C2-B2D1-514AA5493EE9}"/>
              </a:ext>
            </a:extLst>
          </p:cNvPr>
          <p:cNvSpPr txBox="1"/>
          <p:nvPr>
            <p:custDataLst>
              <p:tags r:id="rId2"/>
            </p:custDataLst>
          </p:nvPr>
        </p:nvSpPr>
        <p:spPr>
          <a:xfrm>
            <a:off x="2862348" y="2390254"/>
            <a:ext cx="6467303" cy="2077492"/>
          </a:xfrm>
          <a:prstGeom prst="rect">
            <a:avLst/>
          </a:prstGeom>
          <a:noFill/>
        </p:spPr>
        <p:txBody>
          <a:bodyPr wrap="square" lIns="0" tIns="0" rIns="0" bIns="0" rtlCol="0">
            <a:spAutoFit/>
          </a:bodyPr>
          <a:lstStyle/>
          <a:p>
            <a:pPr marL="0" marR="0" lvl="0" indent="0" algn="ctr" defTabSz="914400" rtl="0" eaLnBrk="1" fontAlgn="auto" latinLnBrk="0" hangingPunct="0">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70AD47">
                    <a:lumMod val="50000"/>
                  </a:srgbClr>
                </a:solidFill>
                <a:effectLst/>
                <a:uLnTx/>
                <a:uFillTx/>
                <a:latin typeface="+mj-lt"/>
                <a:ea typeface="Cambria" panose="02040503050406030204" pitchFamily="18" charset="0"/>
                <a:cs typeface="Arial" panose="020B0604020202020204" pitchFamily="34" charset="0"/>
                <a:sym typeface="+mn-lt"/>
              </a:rPr>
              <a:t>Tìm hiểu thêm các hoạt động khác ở địa phương em cần đến nước.</a:t>
            </a:r>
            <a:endParaRPr kumimoji="0" lang="en-US" altLang="zh-CN" sz="4500" b="1" i="0" u="none" strike="noStrike" kern="1200" cap="none" spc="0" normalizeH="0" baseline="0" noProof="0" dirty="0">
              <a:ln>
                <a:noFill/>
              </a:ln>
              <a:solidFill>
                <a:srgbClr val="70AD47">
                  <a:lumMod val="50000"/>
                </a:srgbClr>
              </a:solidFill>
              <a:effectLst/>
              <a:uLnTx/>
              <a:uFillTx/>
              <a:latin typeface="+mj-lt"/>
              <a:ea typeface="Cambria" panose="02040503050406030204" pitchFamily="18" charset="0"/>
              <a:cs typeface="Arial" panose="020B0604020202020204" pitchFamily="34" charset="0"/>
              <a:sym typeface="+mn-lt"/>
            </a:endParaRPr>
          </a:p>
        </p:txBody>
      </p:sp>
      <p:sp>
        <p:nvSpPr>
          <p:cNvPr id="2" name="Hộp Văn bản 1">
            <a:extLst>
              <a:ext uri="{FF2B5EF4-FFF2-40B4-BE49-F238E27FC236}">
                <a16:creationId xmlns:a16="http://schemas.microsoft.com/office/drawing/2014/main" id="{9E59BC68-B230-4079-F036-8A1005FDB03C}"/>
              </a:ext>
            </a:extLst>
          </p:cNvPr>
          <p:cNvSpPr txBox="1"/>
          <p:nvPr/>
        </p:nvSpPr>
        <p:spPr>
          <a:xfrm>
            <a:off x="-2594919" y="-361773"/>
            <a:ext cx="2532933"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239AB99C-89B1-D385-C91A-097A2346A0B8}"/>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93175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2806022" y="2831398"/>
            <a:ext cx="6579956" cy="3046988"/>
          </a:xfrm>
          <a:prstGeom prst="rect">
            <a:avLst/>
          </a:prstGeom>
          <a:solidFill>
            <a:schemeClr val="bg1"/>
          </a:solidFill>
          <a:ln w="38100">
            <a:solidFill>
              <a:srgbClr val="6B8909"/>
            </a:solidFill>
            <a:prstDash val="dash"/>
          </a:ln>
        </p:spPr>
        <p:txBody>
          <a:bodyPr wrap="square" rtlCol="0">
            <a:spAutoFit/>
          </a:bodyPr>
          <a:lstStyle/>
          <a:p>
            <a:pPr lvl="0" algn="ctr" fontAlgn="base">
              <a:spcBef>
                <a:spcPct val="20000"/>
              </a:spcBef>
              <a:spcAft>
                <a:spcPct val="0"/>
              </a:spcAft>
              <a:defRPr/>
            </a:pPr>
            <a:r>
              <a:rPr lang="fr-FR" sz="4800" dirty="0" err="1">
                <a:solidFill>
                  <a:srgbClr val="FF0000"/>
                </a:solidFill>
                <a:latin typeface="Times New Roman" panose="02020603050405020304" pitchFamily="18" charset="0"/>
                <a:cs typeface="Times New Roman" panose="02020603050405020304" pitchFamily="18" charset="0"/>
              </a:rPr>
              <a:t>Nêu</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ví</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dụ</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trong</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cuộc</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sống</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chứng</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tỏ</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nước</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thấm</a:t>
            </a:r>
            <a:r>
              <a:rPr lang="fr-FR" sz="4800" dirty="0">
                <a:solidFill>
                  <a:srgbClr val="FF0000"/>
                </a:solidFill>
                <a:latin typeface="Times New Roman" panose="02020603050405020304" pitchFamily="18" charset="0"/>
                <a:cs typeface="Times New Roman" panose="02020603050405020304" pitchFamily="18" charset="0"/>
              </a:rPr>
              <a:t> qua </a:t>
            </a:r>
            <a:r>
              <a:rPr lang="fr-FR" sz="4800" dirty="0" err="1">
                <a:solidFill>
                  <a:srgbClr val="FF0000"/>
                </a:solidFill>
                <a:latin typeface="Times New Roman" panose="02020603050405020304" pitchFamily="18" charset="0"/>
                <a:cs typeface="Times New Roman" panose="02020603050405020304" pitchFamily="18" charset="0"/>
              </a:rPr>
              <a:t>một</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số</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vật</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và</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hòa</a:t>
            </a:r>
            <a:r>
              <a:rPr lang="fr-FR" sz="4800" dirty="0">
                <a:solidFill>
                  <a:srgbClr val="FF0000"/>
                </a:solidFill>
                <a:latin typeface="Times New Roman" panose="02020603050405020304" pitchFamily="18" charset="0"/>
                <a:cs typeface="Times New Roman" panose="02020603050405020304" pitchFamily="18" charset="0"/>
              </a:rPr>
              <a:t> tan </a:t>
            </a:r>
            <a:r>
              <a:rPr lang="fr-FR" sz="4800" dirty="0" err="1">
                <a:solidFill>
                  <a:srgbClr val="FF0000"/>
                </a:solidFill>
                <a:latin typeface="Times New Roman" panose="02020603050405020304" pitchFamily="18" charset="0"/>
                <a:cs typeface="Times New Roman" panose="02020603050405020304" pitchFamily="18" charset="0"/>
              </a:rPr>
              <a:t>một</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số</a:t>
            </a:r>
            <a:r>
              <a:rPr lang="fr-FR" sz="4800" dirty="0">
                <a:solidFill>
                  <a:srgbClr val="FF0000"/>
                </a:solidFill>
                <a:latin typeface="Times New Roman" panose="02020603050405020304" pitchFamily="18" charset="0"/>
                <a:cs typeface="Times New Roman" panose="02020603050405020304" pitchFamily="18" charset="0"/>
              </a:rPr>
              <a:t> </a:t>
            </a:r>
            <a:r>
              <a:rPr lang="fr-FR" sz="4800" dirty="0" err="1">
                <a:solidFill>
                  <a:srgbClr val="FF0000"/>
                </a:solidFill>
                <a:latin typeface="Times New Roman" panose="02020603050405020304" pitchFamily="18" charset="0"/>
                <a:cs typeface="Times New Roman" panose="02020603050405020304" pitchFamily="18" charset="0"/>
              </a:rPr>
              <a:t>chất</a:t>
            </a:r>
            <a:r>
              <a:rPr lang="fr-FR" sz="4800" dirty="0">
                <a:solidFill>
                  <a:srgbClr val="FF0000"/>
                </a:solidFill>
                <a:latin typeface="Times New Roman" panose="02020603050405020304" pitchFamily="18" charset="0"/>
                <a:cs typeface="Times New Roman" panose="02020603050405020304" pitchFamily="18" charset="0"/>
              </a:rPr>
              <a:t>?</a:t>
            </a:r>
            <a:endParaRPr kumimoji="0" lang="en-US" altLang="en-US" sz="8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Rectangle 16"/>
          <p:cNvSpPr/>
          <p:nvPr/>
        </p:nvSpPr>
        <p:spPr>
          <a:xfrm>
            <a:off x="1642731" y="591671"/>
            <a:ext cx="8676671"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Khởi</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động</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Trò</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ch</a:t>
            </a:r>
            <a:r>
              <a:rPr kumimoji="0" lang="vi-VN"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ơ</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i</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Đố</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bạn</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a:t>
            </a:r>
          </a:p>
        </p:txBody>
      </p:sp>
      <p:pic>
        <p:nvPicPr>
          <p:cNvPr id="8" name="图片 8">
            <a:extLst>
              <a:ext uri="{FF2B5EF4-FFF2-40B4-BE49-F238E27FC236}">
                <a16:creationId xmlns:a16="http://schemas.microsoft.com/office/drawing/2014/main" id="{79DFAED6-3440-425F-8444-2605BAF3DA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pic>
        <p:nvPicPr>
          <p:cNvPr id="9" name="图片 20">
            <a:extLst>
              <a:ext uri="{FF2B5EF4-FFF2-40B4-BE49-F238E27FC236}">
                <a16:creationId xmlns:a16="http://schemas.microsoft.com/office/drawing/2014/main" id="{1C13A9C6-FE49-4B35-ADD1-69B4B5C9A9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
        <p:nvSpPr>
          <p:cNvPr id="2" name="Hộp Văn bản 1">
            <a:extLst>
              <a:ext uri="{FF2B5EF4-FFF2-40B4-BE49-F238E27FC236}">
                <a16:creationId xmlns:a16="http://schemas.microsoft.com/office/drawing/2014/main" id="{1873358D-7402-7E94-1877-E115BAC14096}"/>
              </a:ext>
            </a:extLst>
          </p:cNvPr>
          <p:cNvSpPr txBox="1"/>
          <p:nvPr/>
        </p:nvSpPr>
        <p:spPr>
          <a:xfrm>
            <a:off x="-2594918" y="-361773"/>
            <a:ext cx="2508422"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336C9514-FCC5-3F1B-ED62-824328A2BF8B}"/>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1975372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5A0E7-F208-415A-B5CB-32CF66C3E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79" y="-325274"/>
            <a:ext cx="13726758" cy="7941688"/>
          </a:xfrm>
          <a:prstGeom prst="rect">
            <a:avLst/>
          </a:prstGeom>
        </p:spPr>
      </p:pic>
      <p:sp>
        <p:nvSpPr>
          <p:cNvPr id="4" name="TextBox 16">
            <a:extLst>
              <a:ext uri="{FF2B5EF4-FFF2-40B4-BE49-F238E27FC236}">
                <a16:creationId xmlns:a16="http://schemas.microsoft.com/office/drawing/2014/main" id="{6B3D9508-77C0-437C-9BA7-C026390AAE7D}"/>
              </a:ext>
            </a:extLst>
          </p:cNvPr>
          <p:cNvSpPr txBox="1">
            <a:spLocks noGrp="1"/>
          </p:cNvSpPr>
          <p:nvPr>
            <p:ph idx="4294967295"/>
          </p:nvPr>
        </p:nvSpPr>
        <p:spPr>
          <a:xfrm>
            <a:off x="1042594" y="2811751"/>
            <a:ext cx="10053773" cy="33404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buFont typeface="+mj-lt"/>
              <a:buAutoNum type="arabicPeriod"/>
            </a:pP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a:t>
            </a:r>
          </a:p>
          <a:p>
            <a:pPr marL="457200" indent="-457200" algn="just">
              <a:buFont typeface="+mj-lt"/>
              <a:buAutoNum type="arabicPeriod"/>
            </a:pP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a:t>
            </a:r>
          </a:p>
          <a:p>
            <a:pPr marL="457200" indent="-457200" algn="just">
              <a:buFont typeface="+mj-lt"/>
              <a:buAutoNum type="arabicPeriod"/>
            </a:pP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r>
              <a:rPr lang="en-US" sz="36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CBE4887-FF9F-45C0-B016-FAB394D5A4AF}"/>
              </a:ext>
            </a:extLst>
          </p:cNvPr>
          <p:cNvSpPr/>
          <p:nvPr/>
        </p:nvSpPr>
        <p:spPr>
          <a:xfrm>
            <a:off x="2646381" y="1784670"/>
            <a:ext cx="904718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Times New Roman" panose="02020603050405020304" pitchFamily="18" charset="0"/>
                <a:cs typeface="Times New Roman" panose="02020603050405020304" pitchFamily="18" charset="0"/>
              </a:rPr>
              <a:t>YÊU CẦU CẦN ĐẠT</a:t>
            </a:r>
            <a:endPar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sp>
        <p:nvSpPr>
          <p:cNvPr id="2" name="Hộp Văn bản 1">
            <a:extLst>
              <a:ext uri="{FF2B5EF4-FFF2-40B4-BE49-F238E27FC236}">
                <a16:creationId xmlns:a16="http://schemas.microsoft.com/office/drawing/2014/main" id="{CDCBC2C3-6559-177B-7B94-B9CEDFC034C2}"/>
              </a:ext>
            </a:extLst>
          </p:cNvPr>
          <p:cNvSpPr txBox="1"/>
          <p:nvPr/>
        </p:nvSpPr>
        <p:spPr>
          <a:xfrm>
            <a:off x="-2607276" y="-547125"/>
            <a:ext cx="2458995"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DBCEDBA6-FDFE-F078-EC3D-610B2276E50B}"/>
              </a:ext>
            </a:extLst>
          </p:cNvPr>
          <p:cNvSpPr txBox="1"/>
          <p:nvPr/>
        </p:nvSpPr>
        <p:spPr>
          <a:xfrm>
            <a:off x="247133" y="7237632"/>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72271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339" y="169772"/>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2150077" y="1577094"/>
            <a:ext cx="8368045" cy="41549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800" b="1" i="0" u="none" strike="noStrike" kern="1200" cap="none" spc="0" normalizeH="0" baseline="0" noProof="0" dirty="0">
                <a:ln>
                  <a:noFill/>
                </a:ln>
                <a:solidFill>
                  <a:schemeClr val="accent1">
                    <a:lumMod val="75000"/>
                  </a:schemeClr>
                </a:solidFill>
                <a:effectLst/>
                <a:uLnTx/>
                <a:uFillTx/>
                <a:latin typeface="+mj-lt"/>
                <a:ea typeface="+mn-ea"/>
                <a:cs typeface="Arial" panose="020B0604020202020204" pitchFamily="34" charset="0"/>
              </a:rPr>
              <a:t>Vận dụng </a:t>
            </a:r>
            <a:endParaRPr kumimoji="0" lang="en-US" altLang="en-US" sz="8800" b="1" i="0" u="none" strike="noStrike" kern="1200" cap="none" spc="0" normalizeH="0" baseline="0" noProof="0" dirty="0">
              <a:ln>
                <a:noFill/>
              </a:ln>
              <a:solidFill>
                <a:schemeClr val="accent1">
                  <a:lumMod val="75000"/>
                </a:schemeClr>
              </a:solidFill>
              <a:effectLst/>
              <a:uLnTx/>
              <a:uFillTx/>
              <a:latin typeface="+mj-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800" b="1" i="0" u="none" strike="noStrike" kern="1200" cap="none" spc="0" normalizeH="0" baseline="0" noProof="0" dirty="0">
                <a:ln>
                  <a:noFill/>
                </a:ln>
                <a:solidFill>
                  <a:schemeClr val="accent1">
                    <a:lumMod val="75000"/>
                  </a:schemeClr>
                </a:solidFill>
                <a:effectLst/>
                <a:uLnTx/>
                <a:uFillTx/>
                <a:latin typeface="+mj-lt"/>
                <a:ea typeface="+mn-ea"/>
                <a:cs typeface="Arial" panose="020B0604020202020204" pitchFamily="34" charset="0"/>
              </a:rPr>
              <a:t>tính chất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800" b="1" i="0" u="none" strike="noStrike" kern="1200" cap="none" spc="0" normalizeH="0" baseline="0" noProof="0" dirty="0">
                <a:ln>
                  <a:noFill/>
                </a:ln>
                <a:solidFill>
                  <a:schemeClr val="accent1">
                    <a:lumMod val="75000"/>
                  </a:schemeClr>
                </a:solidFill>
                <a:effectLst/>
                <a:uLnTx/>
                <a:uFillTx/>
                <a:latin typeface="+mj-lt"/>
                <a:ea typeface="+mn-ea"/>
                <a:cs typeface="Arial" panose="020B0604020202020204" pitchFamily="34" charset="0"/>
              </a:rPr>
              <a:t>của nước</a:t>
            </a:r>
            <a:endParaRPr kumimoji="0" lang="en-US" altLang="en-US" sz="8800" b="1" i="0" u="none" strike="noStrike" kern="1200" cap="none" spc="0" normalizeH="0" baseline="0" noProof="0" dirty="0">
              <a:ln>
                <a:noFill/>
              </a:ln>
              <a:solidFill>
                <a:schemeClr val="accent1">
                  <a:lumMod val="75000"/>
                </a:schemeClr>
              </a:solidFill>
              <a:effectLst/>
              <a:uLnTx/>
              <a:uFillTx/>
              <a:latin typeface="+mj-lt"/>
              <a:ea typeface="+mn-ea"/>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201714" y="169772"/>
            <a:ext cx="4716275"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HOẠT</a:t>
            </a:r>
            <a:r>
              <a:rPr kumimoji="1" lang="en-US" altLang="zh-CN" sz="5000" b="1" i="0" u="none" strike="noStrike" kern="1200" cap="none" spc="0" normalizeH="0" noProof="0" dirty="0">
                <a:ln>
                  <a:solidFill>
                    <a:schemeClr val="tx1"/>
                  </a:solid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 </a:t>
            </a:r>
            <a:r>
              <a:rPr kumimoji="1" lang="en-US" altLang="zh-CN" sz="5000" b="1" i="0" u="none" strike="noStrike" kern="1200" cap="none" spc="0" normalizeH="0" baseline="0" noProof="0" dirty="0">
                <a:ln>
                  <a:solidFill>
                    <a:schemeClr val="tx1"/>
                  </a:solid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rPr>
              <a:t>ĐỘNG 1</a:t>
            </a:r>
            <a:endParaRPr kumimoji="1" lang="zh-CN" altLang="en-US" sz="5000" b="1" i="0" u="none" strike="noStrike" kern="1200" cap="none" spc="0" normalizeH="0" baseline="0" noProof="0" dirty="0">
              <a:ln>
                <a:solidFill>
                  <a:schemeClr val="tx1"/>
                </a:solidFill>
              </a:ln>
              <a:solidFill>
                <a:schemeClr val="bg1"/>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sym typeface="思源黑体 CN" panose="020B0500000000000000" pitchFamily="34" charset="-122"/>
            </a:endParaRPr>
          </a:p>
        </p:txBody>
      </p:sp>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8116789" y="1875099"/>
            <a:ext cx="2401333" cy="2401333"/>
          </a:xfrm>
          <a:prstGeom prst="rect">
            <a:avLst/>
          </a:prstGeom>
        </p:spPr>
      </p:pic>
      <p:sp>
        <p:nvSpPr>
          <p:cNvPr id="4" name="Hộp Văn bản 3">
            <a:extLst>
              <a:ext uri="{FF2B5EF4-FFF2-40B4-BE49-F238E27FC236}">
                <a16:creationId xmlns:a16="http://schemas.microsoft.com/office/drawing/2014/main" id="{AA43BDD1-7C2D-9035-9890-DF1E1DDCEF25}"/>
              </a:ext>
            </a:extLst>
          </p:cNvPr>
          <p:cNvSpPr txBox="1"/>
          <p:nvPr/>
        </p:nvSpPr>
        <p:spPr>
          <a:xfrm>
            <a:off x="-2604114" y="-364768"/>
            <a:ext cx="2517618"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5" name="Hộp Văn bản 4">
            <a:extLst>
              <a:ext uri="{FF2B5EF4-FFF2-40B4-BE49-F238E27FC236}">
                <a16:creationId xmlns:a16="http://schemas.microsoft.com/office/drawing/2014/main" id="{81B6A85A-5DFE-D247-647A-877EBC6F3AFB}"/>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01215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786415" y="1180792"/>
            <a:ext cx="433224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Thảo</a:t>
            </a:r>
            <a:r>
              <a:rPr kumimoji="0" lang="en-US" sz="54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luận</a:t>
            </a:r>
            <a:r>
              <a:rPr kumimoji="0" lang="en-US" sz="54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NHÓM</a:t>
            </a:r>
            <a:endParaRPr kumimoji="0" lang="en-US" sz="5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347784" y="3102404"/>
            <a:ext cx="73893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hình 5 và cho biết ở mỗi hình con người đã vận dụng tính chất nào của nước?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
        <p:nvSpPr>
          <p:cNvPr id="4" name="Hộp Văn bản 3">
            <a:extLst>
              <a:ext uri="{FF2B5EF4-FFF2-40B4-BE49-F238E27FC236}">
                <a16:creationId xmlns:a16="http://schemas.microsoft.com/office/drawing/2014/main" id="{76BE60D0-A6C2-DDC3-9097-3549A03CA0A7}"/>
              </a:ext>
            </a:extLst>
          </p:cNvPr>
          <p:cNvSpPr txBox="1"/>
          <p:nvPr/>
        </p:nvSpPr>
        <p:spPr>
          <a:xfrm>
            <a:off x="-2594919" y="-361773"/>
            <a:ext cx="2594917"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5" name="Hộp Văn bản 4">
            <a:extLst>
              <a:ext uri="{FF2B5EF4-FFF2-40B4-BE49-F238E27FC236}">
                <a16:creationId xmlns:a16="http://schemas.microsoft.com/office/drawing/2014/main" id="{8EB6DBD7-A435-004B-1C1C-6915E9CC4752}"/>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337829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650" y="6142459"/>
            <a:ext cx="4673243"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mj-lt"/>
                <a:ea typeface="+mn-ea"/>
                <a:cs typeface="+mn-cs"/>
              </a:rPr>
              <a:t>Hòa tan một số chất</a:t>
            </a:r>
            <a:endParaRPr kumimoji="0" lang="en-US" sz="3600" b="1" i="0" u="none" strike="noStrike" kern="1200" cap="none" spc="0" normalizeH="0" baseline="0" noProof="0" dirty="0">
              <a:ln>
                <a:noFill/>
              </a:ln>
              <a:solidFill>
                <a:schemeClr val="tx1"/>
              </a:solidFill>
              <a:effectLst/>
              <a:uLnTx/>
              <a:uFillTx/>
              <a:latin typeface="+mj-lt"/>
              <a:ea typeface="+mn-ea"/>
              <a:cs typeface="+mn-cs"/>
            </a:endParaRPr>
          </a:p>
        </p:txBody>
      </p:sp>
      <p:sp>
        <p:nvSpPr>
          <p:cNvPr id="5" name="TextBox 4"/>
          <p:cNvSpPr txBox="1"/>
          <p:nvPr/>
        </p:nvSpPr>
        <p:spPr>
          <a:xfrm>
            <a:off x="5751817" y="5411677"/>
            <a:ext cx="5114794"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mj-lt"/>
                <a:ea typeface="+mn-ea"/>
                <a:cs typeface="+mn-cs"/>
              </a:rPr>
              <a:t>Chảy từ cao xuống thấp</a:t>
            </a:r>
            <a:endParaRPr kumimoji="0" lang="en-US" sz="3600" b="1" i="0" u="none" strike="noStrike" kern="1200" cap="none" spc="0" normalizeH="0" baseline="0" noProof="0" dirty="0">
              <a:ln>
                <a:noFill/>
              </a:ln>
              <a:solidFill>
                <a:schemeClr val="tx1"/>
              </a:solidFill>
              <a:effectLst/>
              <a:uLnTx/>
              <a:uFillTx/>
              <a:latin typeface="+mj-lt"/>
              <a:ea typeface="+mn-ea"/>
              <a:cs typeface="+mn-cs"/>
            </a:endParaRPr>
          </a:p>
        </p:txBody>
      </p:sp>
      <p:sp>
        <p:nvSpPr>
          <p:cNvPr id="6" name="TextBox 5"/>
          <p:cNvSpPr txBox="1"/>
          <p:nvPr/>
        </p:nvSpPr>
        <p:spPr>
          <a:xfrm>
            <a:off x="5557287" y="6129730"/>
            <a:ext cx="5762002"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mj-lt"/>
                <a:ea typeface="+mn-ea"/>
                <a:cs typeface="+mn-cs"/>
              </a:rPr>
              <a:t>Chảy lan ra khắp mọi phía</a:t>
            </a:r>
            <a:endParaRPr kumimoji="0" lang="en-US" sz="3600" b="1" i="0" u="none" strike="noStrike" kern="1200" cap="none" spc="0" normalizeH="0" baseline="0" noProof="0" dirty="0">
              <a:ln>
                <a:noFill/>
              </a:ln>
              <a:solidFill>
                <a:schemeClr val="tx1"/>
              </a:solidFill>
              <a:effectLst/>
              <a:uLnTx/>
              <a:uFillTx/>
              <a:latin typeface="+mj-lt"/>
              <a:ea typeface="+mn-ea"/>
              <a:cs typeface="+mn-cs"/>
            </a:endParaRPr>
          </a:p>
        </p:txBody>
      </p:sp>
      <p:sp>
        <p:nvSpPr>
          <p:cNvPr id="19" name="TextBox 18"/>
          <p:cNvSpPr txBox="1"/>
          <p:nvPr/>
        </p:nvSpPr>
        <p:spPr>
          <a:xfrm>
            <a:off x="1022060" y="5411678"/>
            <a:ext cx="4535227"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mj-lt"/>
                <a:ea typeface="+mn-ea"/>
                <a:cs typeface="+mn-cs"/>
              </a:rPr>
              <a:t>Thấm qua một số vật</a:t>
            </a:r>
            <a:endParaRPr kumimoji="0" lang="en-US" sz="3600" b="1" i="0" u="none" strike="noStrike" kern="1200" cap="none" spc="0" normalizeH="0" baseline="0" noProof="0" dirty="0">
              <a:ln>
                <a:noFill/>
              </a:ln>
              <a:solidFill>
                <a:schemeClr val="tx1"/>
              </a:solidFill>
              <a:effectLst/>
              <a:uLnTx/>
              <a:uFillTx/>
              <a:latin typeface="+mj-lt"/>
              <a:ea typeface="+mn-ea"/>
              <a:cs typeface="+mn-cs"/>
            </a:endParaRPr>
          </a:p>
        </p:txBody>
      </p:sp>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Hộp Văn bản 1">
            <a:extLst>
              <a:ext uri="{FF2B5EF4-FFF2-40B4-BE49-F238E27FC236}">
                <a16:creationId xmlns:a16="http://schemas.microsoft.com/office/drawing/2014/main" id="{A3A73A85-2999-829D-60EA-0680CF353225}"/>
              </a:ext>
            </a:extLst>
          </p:cNvPr>
          <p:cNvSpPr txBox="1"/>
          <p:nvPr/>
        </p:nvSpPr>
        <p:spPr>
          <a:xfrm>
            <a:off x="-2594919" y="-361773"/>
            <a:ext cx="2471351"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4A59C376-B7DF-0721-B740-25AFE5BB4262}"/>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mc:AlternateContent xmlns:mc="http://schemas.openxmlformats.org/markup-compatibility/2006">
        <mc:Choice xmlns:pslz="http://schemas.microsoft.com/office/powerpoint/2016/slidezoom" Requires="pslz">
          <p:graphicFrame>
            <p:nvGraphicFramePr>
              <p:cNvPr id="9" name="Phóng to Trang chiếu 8">
                <a:extLst>
                  <a:ext uri="{FF2B5EF4-FFF2-40B4-BE49-F238E27FC236}">
                    <a16:creationId xmlns:a16="http://schemas.microsoft.com/office/drawing/2014/main" id="{833D6EA2-5AC5-E924-0D7C-4600F510D80A}"/>
                  </a:ext>
                </a:extLst>
              </p:cNvPr>
              <p:cNvGraphicFramePr>
                <a:graphicFrameLocks noChangeAspect="1"/>
              </p:cNvGraphicFramePr>
              <p:nvPr>
                <p:extLst>
                  <p:ext uri="{D42A27DB-BD31-4B8C-83A1-F6EECF244321}">
                    <p14:modId xmlns:p14="http://schemas.microsoft.com/office/powerpoint/2010/main" val="715315050"/>
                  </p:ext>
                </p:extLst>
              </p:nvPr>
            </p:nvGraphicFramePr>
            <p:xfrm>
              <a:off x="-4599793" y="390782"/>
              <a:ext cx="3048000" cy="1714500"/>
            </p:xfrm>
            <a:graphic>
              <a:graphicData uri="http://schemas.microsoft.com/office/powerpoint/2016/slidezoom">
                <pslz:sldZm>
                  <pslz:sldZmObj sldId="261" cId="2900337973">
                    <pslz:zmPr id="{055F5E29-D147-4EC5-886C-BBE31EFECE57}"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9" name="Phóng to Trang chiếu 8">
                <a:hlinkClick r:id="rId4" action="ppaction://hlinksldjump"/>
                <a:extLst>
                  <a:ext uri="{FF2B5EF4-FFF2-40B4-BE49-F238E27FC236}">
                    <a16:creationId xmlns:a16="http://schemas.microsoft.com/office/drawing/2014/main" id="{833D6EA2-5AC5-E924-0D7C-4600F510D80A}"/>
                  </a:ext>
                </a:extLst>
              </p:cNvPr>
              <p:cNvPicPr>
                <a:picLocks noGrp="1" noRot="1" noChangeAspect="1" noMove="1" noResize="1" noEditPoints="1" noAdjustHandles="1" noChangeArrowheads="1" noChangeShapeType="1"/>
              </p:cNvPicPr>
              <p:nvPr/>
            </p:nvPicPr>
            <p:blipFill>
              <a:blip r:embed="rId3"/>
              <a:stretch>
                <a:fillRect/>
              </a:stretch>
            </p:blipFill>
            <p:spPr>
              <a:xfrm>
                <a:off x="-4599793" y="39078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9003379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86997" y="609392"/>
            <a:ext cx="11218006" cy="5371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518735" y="2905780"/>
            <a:ext cx="3728079"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1"/>
                </a:solidFill>
                <a:effectLst/>
                <a:uLnTx/>
                <a:uFillTx/>
                <a:latin typeface="+mj-lt"/>
                <a:ea typeface="+mn-ea"/>
                <a:cs typeface="+mn-cs"/>
              </a:rPr>
              <a:t>Thấm qua một số vật</a:t>
            </a:r>
            <a:endParaRPr kumimoji="0" lang="en-US"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5" name="TextBox 4"/>
          <p:cNvSpPr txBox="1"/>
          <p:nvPr/>
        </p:nvSpPr>
        <p:spPr>
          <a:xfrm>
            <a:off x="3949543" y="662568"/>
            <a:ext cx="4292913" cy="523220"/>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1"/>
                </a:solidFill>
                <a:effectLst/>
                <a:uLnTx/>
                <a:uFillTx/>
                <a:latin typeface="+mj-lt"/>
                <a:ea typeface="+mn-ea"/>
                <a:cs typeface="+mn-cs"/>
              </a:rPr>
              <a:t>Chảy từ cao xuống thấp</a:t>
            </a:r>
            <a:endParaRPr kumimoji="0" lang="en-US"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4" name="TextBox 3"/>
          <p:cNvSpPr txBox="1"/>
          <p:nvPr/>
        </p:nvSpPr>
        <p:spPr>
          <a:xfrm>
            <a:off x="8006632" y="2929204"/>
            <a:ext cx="3602616"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1"/>
                </a:solidFill>
                <a:effectLst/>
                <a:uLnTx/>
                <a:uFillTx/>
                <a:latin typeface="+mj-lt"/>
                <a:ea typeface="+mn-ea"/>
                <a:cs typeface="+mn-cs"/>
              </a:rPr>
              <a:t>Hòa tan một số chất</a:t>
            </a:r>
            <a:endParaRPr kumimoji="0" lang="en-US"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6" name="TextBox 5"/>
          <p:cNvSpPr txBox="1"/>
          <p:nvPr/>
        </p:nvSpPr>
        <p:spPr>
          <a:xfrm>
            <a:off x="5762359" y="5457450"/>
            <a:ext cx="4946092"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1"/>
                </a:solidFill>
                <a:effectLst/>
                <a:uLnTx/>
                <a:uFillTx/>
                <a:latin typeface="+mj-lt"/>
                <a:ea typeface="+mn-ea"/>
                <a:cs typeface="+mn-cs"/>
              </a:rPr>
              <a:t>Chảy lan ra khắp mọi phía</a:t>
            </a:r>
            <a:endParaRPr kumimoji="0" lang="en-US"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9" name="TextBox 8"/>
          <p:cNvSpPr txBox="1"/>
          <p:nvPr/>
        </p:nvSpPr>
        <p:spPr>
          <a:xfrm>
            <a:off x="2216518" y="5457450"/>
            <a:ext cx="3728079"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1"/>
                </a:solidFill>
                <a:effectLst/>
                <a:uLnTx/>
                <a:uFillTx/>
                <a:latin typeface="+mj-lt"/>
                <a:ea typeface="+mn-ea"/>
                <a:cs typeface="+mn-cs"/>
              </a:rPr>
              <a:t>Thấm qua một số vật</a:t>
            </a:r>
            <a:endParaRPr kumimoji="0" lang="en-US"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2" name="Hộp Văn bản 1">
            <a:extLst>
              <a:ext uri="{FF2B5EF4-FFF2-40B4-BE49-F238E27FC236}">
                <a16:creationId xmlns:a16="http://schemas.microsoft.com/office/drawing/2014/main" id="{80589FF7-2FC3-D5C8-198F-708B08113BE6}"/>
              </a:ext>
            </a:extLst>
          </p:cNvPr>
          <p:cNvSpPr txBox="1"/>
          <p:nvPr/>
        </p:nvSpPr>
        <p:spPr>
          <a:xfrm>
            <a:off x="-2594919" y="-361773"/>
            <a:ext cx="2471351"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3" name="Hộp Văn bản 2">
            <a:extLst>
              <a:ext uri="{FF2B5EF4-FFF2-40B4-BE49-F238E27FC236}">
                <a16:creationId xmlns:a16="http://schemas.microsoft.com/office/drawing/2014/main" id="{28BAB68F-BC5A-4788-FE4B-7743FDA6E284}"/>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215708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4"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17364"/>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469121" y="657821"/>
            <a:ext cx="4925983" cy="1692771"/>
          </a:xfrm>
          <a:prstGeom prst="rect">
            <a:avLst/>
          </a:prstGeom>
          <a:solidFill>
            <a:schemeClr val="bg1"/>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600" b="1"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Hãy kể thêm ví dụ khác trong đời sống hàng ngày ở gia đình, địa phương em mà con người đã vận dụng tính chất của nước.</a:t>
            </a:r>
            <a:endParaRPr kumimoji="0" lang="en-US" altLang="en-US" sz="2600" b="1" i="0" u="none" strike="noStrike" kern="120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01" y="3123638"/>
            <a:ext cx="4254112" cy="2837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726745" y="5743612"/>
            <a:ext cx="433242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rPr>
              <a:t>Xây dựng nhà máy thủy điện</a:t>
            </a:r>
            <a:endParaRPr kumimoji="0" lang="en-US" sz="24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761" y="235941"/>
            <a:ext cx="4439920" cy="3210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5679404" y="3123638"/>
            <a:ext cx="4988633"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45B4D"/>
                </a:solidFill>
                <a:effectLst/>
                <a:uLnTx/>
                <a:uFillTx/>
                <a:latin typeface="Times New Roman" panose="02020603050405020304" pitchFamily="18" charset="0"/>
                <a:cs typeface="Times New Roman" panose="02020603050405020304" pitchFamily="18" charset="0"/>
              </a:rPr>
              <a:t>Mang áo mưa để không bị ướt</a:t>
            </a:r>
            <a:endParaRPr kumimoji="0" lang="en-US" sz="24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067" y="3960151"/>
            <a:ext cx="4360840" cy="2601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6061880" y="6273274"/>
            <a:ext cx="340423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45B4D"/>
                </a:solidFill>
                <a:effectLst/>
                <a:uLnTx/>
                <a:uFillTx/>
                <a:latin typeface="Times New Roman" panose="02020603050405020304" pitchFamily="18" charset="0"/>
                <a:cs typeface="Times New Roman" panose="02020603050405020304" pitchFamily="18" charset="0"/>
              </a:rPr>
              <a:t>Ruộng bậc thang</a:t>
            </a:r>
            <a:endParaRPr kumimoji="0" lang="en-US" sz="2400" b="1" i="0" u="none" strike="noStrike" kern="1200" cap="none" spc="0" normalizeH="0" baseline="0" noProof="0" dirty="0">
              <a:ln>
                <a:noFill/>
              </a:ln>
              <a:solidFill>
                <a:srgbClr val="F45B4D"/>
              </a:solidFill>
              <a:effectLst/>
              <a:uLnTx/>
              <a:uFillTx/>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360B0A15-D1F8-E65A-D7B0-F7C7DBA00D42}"/>
              </a:ext>
            </a:extLst>
          </p:cNvPr>
          <p:cNvSpPr txBox="1"/>
          <p:nvPr/>
        </p:nvSpPr>
        <p:spPr>
          <a:xfrm>
            <a:off x="-2594919" y="-361773"/>
            <a:ext cx="2505383" cy="2792627"/>
          </a:xfrm>
          <a:prstGeom prst="rect">
            <a:avLst/>
          </a:prstGeom>
          <a:solidFill>
            <a:srgbClr val="F2ECEA"/>
          </a:solidFill>
          <a:ln>
            <a:solidFill>
              <a:srgbClr val="F2ECEA"/>
            </a:solidFill>
          </a:ln>
        </p:spPr>
        <p:txBody>
          <a:bodyPr wrap="square" rtlCol="0">
            <a:spAutoFit/>
          </a:bodyPr>
          <a:lstStyle/>
          <a:p>
            <a:endParaRPr lang="en-US" dirty="0"/>
          </a:p>
        </p:txBody>
      </p:sp>
      <p:sp>
        <p:nvSpPr>
          <p:cNvPr id="6" name="Hộp Văn bản 5">
            <a:extLst>
              <a:ext uri="{FF2B5EF4-FFF2-40B4-BE49-F238E27FC236}">
                <a16:creationId xmlns:a16="http://schemas.microsoft.com/office/drawing/2014/main" id="{0D8C8A90-5CE3-C58F-AD5D-00DCD9F9410D}"/>
              </a:ext>
            </a:extLst>
          </p:cNvPr>
          <p:cNvSpPr txBox="1"/>
          <p:nvPr/>
        </p:nvSpPr>
        <p:spPr>
          <a:xfrm>
            <a:off x="259490" y="7422984"/>
            <a:ext cx="9094575" cy="2792627"/>
          </a:xfrm>
          <a:prstGeom prst="rect">
            <a:avLst/>
          </a:prstGeom>
          <a:solidFill>
            <a:srgbClr val="F2ECEA"/>
          </a:solidFill>
          <a:ln>
            <a:solidFill>
              <a:srgbClr val="F2ECEA"/>
            </a:solidFill>
          </a:ln>
        </p:spPr>
        <p:txBody>
          <a:bodyPr wrap="square" rtlCol="0">
            <a:spAutoFit/>
          </a:bodyPr>
          <a:lstStyle/>
          <a:p>
            <a:endParaRPr lang="en-US" dirty="0"/>
          </a:p>
        </p:txBody>
      </p:sp>
    </p:spTree>
    <p:extLst>
      <p:ext uri="{BB962C8B-B14F-4D97-AF65-F5344CB8AC3E}">
        <p14:creationId xmlns:p14="http://schemas.microsoft.com/office/powerpoint/2010/main" val="4199134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1113</Words>
  <Application>Microsoft Office PowerPoint</Application>
  <PresentationFormat>Màn hình rộng</PresentationFormat>
  <Paragraphs>87</Paragraphs>
  <Slides>27</Slides>
  <Notes>0</Notes>
  <HiddenSlides>0</HiddenSlides>
  <MMClips>0</MMClips>
  <ScaleCrop>false</ScaleCrop>
  <HeadingPairs>
    <vt:vector size="6" baseType="variant">
      <vt:variant>
        <vt:lpstr>Phông được Dùng</vt:lpstr>
      </vt:variant>
      <vt:variant>
        <vt:i4>14</vt:i4>
      </vt:variant>
      <vt:variant>
        <vt:lpstr>Chủ đề</vt:lpstr>
      </vt:variant>
      <vt:variant>
        <vt:i4>13</vt:i4>
      </vt:variant>
      <vt:variant>
        <vt:lpstr>Tiêu đề Bản chiếu</vt:lpstr>
      </vt:variant>
      <vt:variant>
        <vt:i4>27</vt:i4>
      </vt:variant>
    </vt:vector>
  </HeadingPairs>
  <TitlesOfParts>
    <vt:vector size="54" baseType="lpstr">
      <vt:lpstr>SVN-Newton</vt:lpstr>
      <vt:lpstr>思源黑体 CN</vt:lpstr>
      <vt:lpstr>UTM Showcard</vt:lpstr>
      <vt:lpstr>Calibri</vt:lpstr>
      <vt:lpstr>Calibri Light</vt:lpstr>
      <vt:lpstr>Cambria Math</vt:lpstr>
      <vt:lpstr>Arial</vt:lpstr>
      <vt:lpstr>SVN-Hole Hearted</vt:lpstr>
      <vt:lpstr>等线</vt:lpstr>
      <vt:lpstr>Cambria</vt:lpstr>
      <vt:lpstr>Times New Roman</vt:lpstr>
      <vt:lpstr>UTM Flavour</vt:lpstr>
      <vt:lpstr>Wingdings</vt:lpstr>
      <vt:lpstr>#9Slide07 HoneyCream</vt:lpstr>
      <vt:lpstr>1_Office Theme</vt:lpstr>
      <vt:lpstr>2_Office 主题​​</vt:lpstr>
      <vt:lpstr>Office Theme</vt:lpstr>
      <vt:lpstr>2_Office Theme</vt:lpstr>
      <vt:lpstr>Chủ đề của Office</vt:lpstr>
      <vt:lpstr>1_Chủ đề của Office</vt:lpstr>
      <vt:lpstr>3_Office 主题​​</vt:lpstr>
      <vt:lpstr>4_Office 主题​​</vt:lpstr>
      <vt:lpstr>6_Office 主题​​</vt:lpstr>
      <vt:lpstr>5_Office 主题​​</vt:lpstr>
      <vt:lpstr>7_Office 主题​​</vt:lpstr>
      <vt:lpstr>8_Office 主题​​</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MĂNG NON TEAM</dc:creator>
  <cp:keywords>MĂNG NON TEAM</cp:keywords>
  <dc:description>MT50</dc:description>
  <cp:lastModifiedBy>phamthuyhien18@gmail.com</cp:lastModifiedBy>
  <cp:revision>9</cp:revision>
  <dcterms:created xsi:type="dcterms:W3CDTF">2023-06-29T13:40:31Z</dcterms:created>
  <dcterms:modified xsi:type="dcterms:W3CDTF">2024-08-08T06:21:21Z</dcterms:modified>
  <cp:category>MT50</cp:category>
  <cp:version>MT50</cp:version>
</cp:coreProperties>
</file>