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9"/>
  </p:notesMasterIdLst>
  <p:sldIdLst>
    <p:sldId id="257" r:id="rId3"/>
    <p:sldId id="258" r:id="rId4"/>
    <p:sldId id="268" r:id="rId5"/>
    <p:sldId id="269" r:id="rId6"/>
    <p:sldId id="276" r:id="rId7"/>
    <p:sldId id="267" r:id="rId8"/>
  </p:sldIdLst>
  <p:sldSz cx="9144000" cy="6858000" type="screen4x3"/>
  <p:notesSz cx="6858000" cy="9144000"/>
  <p:custDataLst>
    <p:tags r:id="rId10"/>
  </p:custDataLst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90" d="100"/>
          <a:sy n="90" d="100"/>
        </p:scale>
        <p:origin x="-1398" y="-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14724E6-1A52-439B-A8F1-F32DC5A05B30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4/3/2024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lvl="0" algn="r" eaLnBrk="1" hangingPunct="1">
              <a:buNone/>
            </a:pPr>
            <a:fld id="{9A0DB2DC-4C9A-4742-B13C-FB6460FD3503}" type="slidenum">
              <a:rPr lang="en-US" sz="1200" dirty="0"/>
              <a:t>‹#›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6683274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dirty="0"/>
          </a:p>
        </p:txBody>
      </p:sp>
      <p:sp>
        <p:nvSpPr>
          <p:cNvPr id="30724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en-US" sz="1200" dirty="0"/>
              <a:t>1</a:t>
            </a:fld>
            <a:endParaRPr 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BB689EB-6251-4980-9D12-1A8FCC0F20E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4/3/2024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BB689EB-6251-4980-9D12-1A8FCC0F20E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4/3/2024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BB689EB-6251-4980-9D12-1A8FCC0F20E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4/3/2024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BB689EB-6251-4980-9D12-1A8FCC0F20E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4/3/2024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BB689EB-6251-4980-9D12-1A8FCC0F20E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4/3/2024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BB689EB-6251-4980-9D12-1A8FCC0F20E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4/3/2024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BB689EB-6251-4980-9D12-1A8FCC0F20E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4/3/2024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BB689EB-6251-4980-9D12-1A8FCC0F20E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4/3/2024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BB689EB-6251-4980-9D12-1A8FCC0F20E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4/3/2024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BB689EB-6251-4980-9D12-1A8FCC0F20E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4/3/2024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BB689EB-6251-4980-9D12-1A8FCC0F20E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4/3/2024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BB689EB-6251-4980-9D12-1A8FCC0F20E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4/3/2024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2051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GIF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AutoShape 8" descr="Water droplets"/>
          <p:cNvSpPr>
            <a:spLocks noChangeArrowheads="1"/>
          </p:cNvSpPr>
          <p:nvPr/>
        </p:nvSpPr>
        <p:spPr bwMode="auto">
          <a:xfrm>
            <a:off x="160338" y="-6350"/>
            <a:ext cx="9144000" cy="1752600"/>
          </a:xfrm>
          <a:prstGeom prst="ellipseRibbon">
            <a:avLst>
              <a:gd name="adj1" fmla="val 12319"/>
              <a:gd name="adj2" fmla="val 69194"/>
              <a:gd name="adj3" fmla="val 5074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6">
                <a:lumMod val="60000"/>
                <a:lumOff val="40000"/>
              </a:schemeClr>
            </a:solidFill>
            <a:rou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600" b="1" i="0" u="none" strike="noStrike" kern="1200" cap="none" spc="0" normalizeH="0" baseline="0" noProof="0">
              <a:ln w="10541" cmpd="sng">
                <a:solidFill>
                  <a:srgbClr val="996633"/>
                </a:solidFill>
                <a:prstDash val="solid"/>
              </a:ln>
              <a:blipFill dpi="0" rotWithShape="1">
                <a:blip r:embed="rId3"/>
                <a:srcRect/>
                <a:tile tx="0" ty="0" sx="100000" sy="100000" flip="none" algn="tl"/>
              </a:blipFill>
              <a:effectLst>
                <a:glow rad="127000">
                  <a:srgbClr val="FFC000"/>
                </a:glow>
              </a:effectLst>
              <a:uLnTx/>
              <a:uFillTx/>
              <a:latin typeface="Arial Black" panose="020B0A040201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339" name="WordArt 9"/>
          <p:cNvSpPr>
            <a:spLocks noTextEdit="1"/>
          </p:cNvSpPr>
          <p:nvPr/>
        </p:nvSpPr>
        <p:spPr>
          <a:xfrm>
            <a:off x="2470150" y="723900"/>
            <a:ext cx="46482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36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Môn Tiếng Việt</a:t>
            </a:r>
          </a:p>
        </p:txBody>
      </p:sp>
      <p:sp>
        <p:nvSpPr>
          <p:cNvPr id="6" name="Rectangle 5"/>
          <p:cNvSpPr/>
          <p:nvPr/>
        </p:nvSpPr>
        <p:spPr>
          <a:xfrm>
            <a:off x="2264568" y="2286000"/>
            <a:ext cx="4572000" cy="646330"/>
          </a:xfrm>
          <a:prstGeom prst="rect">
            <a:avLst/>
          </a:prstGeom>
        </p:spPr>
        <p:txBody>
          <a:bodyPr numCol="1">
            <a:prstTxWarp prst="textPlain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1200" cap="none" spc="0" normalizeH="0" baseline="0" noProof="0">
                <a:ln w="1905"/>
                <a:solidFill>
                  <a:srgbClr val="9966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1800" b="1" i="0" u="none" strike="noStrike" kern="1200" cap="none" spc="0" normalizeH="0" baseline="0" noProof="0" dirty="0">
              <a:ln w="1905"/>
              <a:solidFill>
                <a:srgbClr val="996633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4341" name="Picture 6" descr="n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112" y="0"/>
            <a:ext cx="9123362" cy="174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2" name="Picture 7" descr="n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5400000" flipH="1">
            <a:off x="-3357562" y="3322638"/>
            <a:ext cx="6858000" cy="212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3" name="Picture 8" descr="n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1275" y="6694488"/>
            <a:ext cx="9194800" cy="1762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4" name="Picture 9" descr="n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5400000" flipH="1">
            <a:off x="5634038" y="3309938"/>
            <a:ext cx="6827837" cy="2111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5" name="Picture 5" descr="Chemistry-inazuma-eleven-34381942-800-60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800" y="4924425"/>
            <a:ext cx="2590800" cy="17700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8463" y="1814513"/>
            <a:ext cx="8542337" cy="16144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7" name="Picture 5" descr="Chemistry-inazuma-eleven-34381942-800-60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1588" y="4886325"/>
            <a:ext cx="2590800" cy="17700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056687" cy="1600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828800"/>
            <a:ext cx="3162300" cy="914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4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2743200"/>
            <a:ext cx="8001000" cy="304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056687" cy="1600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628775"/>
            <a:ext cx="8037513" cy="43910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056687" cy="1600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905000"/>
            <a:ext cx="8305800" cy="42576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056687" cy="10667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3338" y="1295400"/>
            <a:ext cx="8610600" cy="4832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sz="2800" dirty="0">
                <a:latin typeface="Arial" panose="020B0604020202020204" pitchFamily="34" charset="0"/>
              </a:rPr>
              <a:t>Chúa tể rừng xanh</a:t>
            </a:r>
          </a:p>
          <a:p>
            <a:pPr algn="just"/>
            <a:r>
              <a:rPr sz="2800" dirty="0">
                <a:solidFill>
                  <a:srgbClr val="FF0000"/>
                </a:solidFill>
                <a:latin typeface="Arial" panose="020B0604020202020204" pitchFamily="34" charset="0"/>
              </a:rPr>
              <a:t>Hổ là loài thú dữ ăn thịt, sống trong rừng. </a:t>
            </a:r>
            <a:r>
              <a:rPr sz="2800" dirty="0">
                <a:solidFill>
                  <a:srgbClr val="FFC000"/>
                </a:solidFill>
                <a:latin typeface="Arial" panose="020B0604020202020204" pitchFamily="34" charset="0"/>
              </a:rPr>
              <a:t>Lông hổ thường có màu vàng, pha những vằn đen. </a:t>
            </a:r>
            <a:r>
              <a:rPr sz="2800" dirty="0">
                <a:solidFill>
                  <a:srgbClr val="00B050"/>
                </a:solidFill>
                <a:latin typeface="Arial" panose="020B0604020202020204" pitchFamily="34" charset="0"/>
              </a:rPr>
              <a:t>Răng sắc nhọn, mắt nhìn rõ mọi vật trong đêm tối.</a:t>
            </a:r>
            <a:r>
              <a:rPr sz="2800" dirty="0">
                <a:latin typeface="Arial" panose="020B0604020202020204" pitchFamily="34" charset="0"/>
              </a:rPr>
              <a:t> </a:t>
            </a:r>
            <a:r>
              <a:rPr sz="2800" dirty="0">
                <a:solidFill>
                  <a:srgbClr val="00B0F0"/>
                </a:solidFill>
                <a:latin typeface="Arial" panose="020B0604020202020204" pitchFamily="34" charset="0"/>
              </a:rPr>
              <a:t>Bốn chân chắc khoẻ và có vuốt sắc.</a:t>
            </a:r>
            <a:r>
              <a:rPr sz="2800" dirty="0">
                <a:latin typeface="Arial" panose="020B0604020202020204" pitchFamily="34" charset="0"/>
              </a:rPr>
              <a:t> </a:t>
            </a:r>
            <a:r>
              <a:rPr sz="2800" dirty="0">
                <a:solidFill>
                  <a:srgbClr val="FFC000"/>
                </a:solidFill>
                <a:latin typeface="Arial" panose="020B0604020202020204" pitchFamily="34" charset="0"/>
              </a:rPr>
              <a:t>Đuôi dài và cứng như roi sắt.</a:t>
            </a:r>
            <a:r>
              <a:rPr sz="2800" dirty="0">
                <a:latin typeface="Arial" panose="020B0604020202020204" pitchFamily="34" charset="0"/>
              </a:rPr>
              <a:t> Hổ có thể di chuyển nhanh, nhảy xa và săn mồi rất giỏi. Hổ rất khoẻ và hung dữ.</a:t>
            </a:r>
          </a:p>
          <a:p>
            <a:pPr algn="just"/>
            <a:r>
              <a:rPr sz="2800" dirty="0">
                <a:solidFill>
                  <a:srgbClr val="0070C0"/>
                </a:solidFill>
                <a:latin typeface="Arial" panose="020B0604020202020204" pitchFamily="34" charset="0"/>
              </a:rPr>
              <a:t>Hầu hết các con vật sống trong rừng đều sợ hổ. </a:t>
            </a:r>
            <a:r>
              <a:rPr sz="2800" dirty="0">
                <a:latin typeface="Arial" panose="020B0604020202020204" pitchFamily="34" charset="0"/>
              </a:rPr>
              <a:t>Vì vậy, hổ được xem là chúa tể rùng xanh.</a:t>
            </a:r>
          </a:p>
          <a:p>
            <a:pPr algn="just"/>
            <a:r>
              <a:rPr sz="2800" i="1" dirty="0">
                <a:latin typeface="Arial" panose="020B0604020202020204" pitchFamily="34" charset="0"/>
              </a:rPr>
              <a:t>                                               (Theo</a:t>
            </a:r>
            <a:r>
              <a:rPr sz="2800" dirty="0">
                <a:latin typeface="Arial" panose="020B0604020202020204" pitchFamily="34" charset="0"/>
              </a:rPr>
              <a:t> Lê Quang Long)</a:t>
            </a:r>
          </a:p>
          <a:p>
            <a:pPr algn="just"/>
            <a:r>
              <a:rPr lang="vi-VN" altLang="x-none" sz="2800" i="1" dirty="0">
                <a:solidFill>
                  <a:srgbClr val="FF0000"/>
                </a:solidFill>
                <a:latin typeface="Arial" panose="020B0604020202020204" pitchFamily="34" charset="0"/>
              </a:rPr>
              <a:t>Từ ngữ: </a:t>
            </a:r>
            <a:r>
              <a:rPr lang="vi-VN" altLang="x-none" sz="2800" dirty="0">
                <a:solidFill>
                  <a:srgbClr val="FF0000"/>
                </a:solidFill>
                <a:latin typeface="Arial" panose="020B0604020202020204" pitchFamily="34" charset="0"/>
              </a:rPr>
              <a:t>chúa tể, vuốt</a:t>
            </a:r>
            <a:endParaRPr sz="2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/>
          <a:lstStyle/>
          <a:p>
            <a:pPr eaLnBrk="1" hangingPunct="1"/>
            <a:endParaRPr dirty="0"/>
          </a:p>
        </p:txBody>
      </p:sp>
      <p:sp>
        <p:nvSpPr>
          <p:cNvPr id="28675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/>
          <a:lstStyle/>
          <a:p>
            <a:pPr eaLnBrk="1" hangingPunct="1"/>
            <a:endParaRPr dirty="0"/>
          </a:p>
        </p:txBody>
      </p:sp>
      <p:pic>
        <p:nvPicPr>
          <p:cNvPr id="28676" name="Picture 4" descr="bfnb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63"/>
            <a:ext cx="9144000" cy="6848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77" name="Picture 5" descr="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5850" y="5334000"/>
            <a:ext cx="1428750" cy="1428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78" name="Picture 6" descr="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1250" y="5334000"/>
            <a:ext cx="1428750" cy="1428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79" name="WordArt 7"/>
          <p:cNvSpPr>
            <a:spLocks noTextEdit="1"/>
          </p:cNvSpPr>
          <p:nvPr/>
        </p:nvSpPr>
        <p:spPr>
          <a:xfrm>
            <a:off x="228600" y="1219200"/>
            <a:ext cx="8458200" cy="2667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normAutofit/>
          </a:bodyPr>
          <a:lstStyle/>
          <a:p>
            <a:pPr algn="ctr"/>
            <a:r>
              <a:rPr lang="en-US" sz="5400" b="1">
                <a:ln w="3175" cap="flat" cmpd="sng">
                  <a:solidFill>
                    <a:srgbClr val="CC0099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FF57FF"/>
                    </a:gs>
                    <a:gs pos="100000">
                      <a:srgbClr val="C40091"/>
                    </a:gs>
                  </a:gsLst>
                  <a:lin ang="5400000" scaled="1"/>
                  <a:tileRect/>
                </a:gradFill>
                <a:effectLst>
                  <a:outerShdw dist="107763" dir="2699999" algn="ctr" rotWithShape="0">
                    <a:srgbClr val="000000">
                      <a:alpha val="50000"/>
                    </a:srgbClr>
                  </a:outerShdw>
                </a:effectLst>
                <a:latin typeface="Verdana" panose="020B0604030504040204" charset="0"/>
                <a:ea typeface="Verdana" panose="020B0604030504040204" charset="0"/>
              </a:rPr>
              <a:t>CẢM ƠN THẦY CÔ</a:t>
            </a:r>
          </a:p>
          <a:p>
            <a:pPr algn="ctr"/>
            <a:r>
              <a:rPr lang="en-US" sz="5400" b="1">
                <a:ln w="3175" cap="flat" cmpd="sng">
                  <a:solidFill>
                    <a:srgbClr val="CC0099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FF57FF"/>
                    </a:gs>
                    <a:gs pos="100000">
                      <a:srgbClr val="C40091"/>
                    </a:gs>
                  </a:gsLst>
                  <a:lin ang="5400000" scaled="1"/>
                  <a:tileRect/>
                </a:gradFill>
                <a:effectLst>
                  <a:outerShdw dist="107763" dir="2699999" algn="ctr" rotWithShape="0">
                    <a:srgbClr val="000000">
                      <a:alpha val="50000"/>
                    </a:srgbClr>
                  </a:outerShdw>
                </a:effectLst>
                <a:latin typeface="Verdana" panose="020B0604030504040204" charset="0"/>
                <a:ea typeface="Verdana" panose="020B0604030504040204" charset="0"/>
              </a:rPr>
              <a:t> VÀ CÁC EM HỌC SINH</a:t>
            </a:r>
          </a:p>
        </p:txBody>
      </p:sp>
      <p:sp>
        <p:nvSpPr>
          <p:cNvPr id="28680" name="WordArt 8"/>
          <p:cNvSpPr>
            <a:spLocks noTextEdit="1"/>
          </p:cNvSpPr>
          <p:nvPr/>
        </p:nvSpPr>
        <p:spPr>
          <a:xfrm rot="494338">
            <a:off x="7515225" y="5562600"/>
            <a:ext cx="1476375" cy="141446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  <a:normAutofit/>
          </a:bodyPr>
          <a:lstStyle/>
          <a:p>
            <a:pPr algn="ctr"/>
            <a:r>
              <a:rPr lang="en-US" sz="3600">
                <a:ln w="9525" cap="flat" cmpd="sng">
                  <a:solidFill>
                    <a:srgbClr val="80008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C40091"/>
                </a:solidFill>
                <a:latin typeface="VNI-Brush" charset="0"/>
                <a:ea typeface="VNI-Brush" charset="0"/>
              </a:rPr>
              <a:t>The end</a:t>
            </a:r>
          </a:p>
        </p:txBody>
      </p:sp>
      <p:pic>
        <p:nvPicPr>
          <p:cNvPr id="28681" name="Picture 9" descr="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0" y="4800600"/>
            <a:ext cx="1981200" cy="1857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82" name="Picture 10" descr="DSTARS-P"/>
          <p:cNvPicPr>
            <a:picLocks noChangeAspect="1"/>
          </p:cNvPicPr>
          <p:nvPr/>
        </p:nvPicPr>
        <p:blipFill>
          <a:blip r:embed="rId4">
            <a:lum contrast="-6000"/>
          </a:blip>
          <a:stretch>
            <a:fillRect/>
          </a:stretch>
        </p:blipFill>
        <p:spPr>
          <a:xfrm>
            <a:off x="1066800" y="1981200"/>
            <a:ext cx="1314450" cy="1162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83" name="Picture 11" descr="DSTARS-P"/>
          <p:cNvPicPr>
            <a:picLocks noChangeAspect="1"/>
          </p:cNvPicPr>
          <p:nvPr/>
        </p:nvPicPr>
        <p:blipFill>
          <a:blip r:embed="rId4">
            <a:lum contrast="-6000"/>
          </a:blip>
          <a:stretch>
            <a:fillRect/>
          </a:stretch>
        </p:blipFill>
        <p:spPr>
          <a:xfrm>
            <a:off x="2057400" y="1219200"/>
            <a:ext cx="1314450" cy="1162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84" name="Picture 12" descr="DSTARS-P"/>
          <p:cNvPicPr>
            <a:picLocks noChangeAspect="1"/>
          </p:cNvPicPr>
          <p:nvPr/>
        </p:nvPicPr>
        <p:blipFill>
          <a:blip r:embed="rId4">
            <a:lum contrast="-6000"/>
          </a:blip>
          <a:stretch>
            <a:fillRect/>
          </a:stretch>
        </p:blipFill>
        <p:spPr>
          <a:xfrm>
            <a:off x="7829550" y="3200400"/>
            <a:ext cx="1314450" cy="1162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85" name="Picture 13" descr="DSTARS-P"/>
          <p:cNvPicPr>
            <a:picLocks noChangeAspect="1"/>
          </p:cNvPicPr>
          <p:nvPr/>
        </p:nvPicPr>
        <p:blipFill>
          <a:blip r:embed="rId4">
            <a:lum contrast="-6000"/>
          </a:blip>
          <a:stretch>
            <a:fillRect/>
          </a:stretch>
        </p:blipFill>
        <p:spPr>
          <a:xfrm>
            <a:off x="381000" y="3581400"/>
            <a:ext cx="2362200" cy="20875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86" name="Picture 14" descr="DSTARS-P"/>
          <p:cNvPicPr>
            <a:picLocks noChangeAspect="1"/>
          </p:cNvPicPr>
          <p:nvPr/>
        </p:nvPicPr>
        <p:blipFill>
          <a:blip r:embed="rId4">
            <a:lum contrast="-6000"/>
          </a:blip>
          <a:stretch>
            <a:fillRect/>
          </a:stretch>
        </p:blipFill>
        <p:spPr>
          <a:xfrm>
            <a:off x="4114800" y="609600"/>
            <a:ext cx="914400" cy="808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87" name="Picture 15" descr="gman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6200" y="4267200"/>
            <a:ext cx="762000" cy="1828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88" name="Picture 16" descr="gman0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52600" y="3886200"/>
            <a:ext cx="1219200" cy="2209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edg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7&quot;/&gt;&lt;/object&gt;&lt;object type=&quot;3&quot; unique_id=&quot;10005&quot;&gt;&lt;property id=&quot;20148&quot; value=&quot;5&quot;/&gt;&lt;property id=&quot;20300&quot; value=&quot;Slide 2&quot;/&gt;&lt;property id=&quot;20307&quot; value=&quot;258&quot;/&gt;&lt;/object&gt;&lt;object type=&quot;3&quot; unique_id=&quot;10006&quot;&gt;&lt;property id=&quot;20148&quot; value=&quot;5&quot;/&gt;&lt;property id=&quot;20300&quot; value=&quot;Slide 3&quot;/&gt;&lt;property id=&quot;20307&quot; value=&quot;268&quot;/&gt;&lt;/object&gt;&lt;object type=&quot;3&quot; unique_id=&quot;10007&quot;&gt;&lt;property id=&quot;20148&quot; value=&quot;5&quot;/&gt;&lt;property id=&quot;20300&quot; value=&quot;Slide 4&quot;/&gt;&lt;property id=&quot;20307&quot; value=&quot;269&quot;/&gt;&lt;/object&gt;&lt;object type=&quot;3&quot; unique_id=&quot;10008&quot;&gt;&lt;property id=&quot;20148&quot; value=&quot;5&quot;/&gt;&lt;property id=&quot;20300&quot; value=&quot;Slide 5&quot;/&gt;&lt;property id=&quot;20307&quot; value=&quot;276&quot;/&gt;&lt;/object&gt;&lt;object type=&quot;3&quot; unique_id=&quot;10009&quot;&gt;&lt;property id=&quot;20148&quot; value=&quot;5&quot;/&gt;&lt;property id=&quot;20300&quot; value=&quot;Slide 6&quot;/&gt;&lt;property id=&quot;20307&quot; value=&quot;267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135</Words>
  <Application>Microsoft Office PowerPoint</Application>
  <PresentationFormat>On-screen Show (4:3)</PresentationFormat>
  <Paragraphs>11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Office Theme</vt:lpstr>
      <vt:lpstr>3_Default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MTC</cp:lastModifiedBy>
  <cp:revision>67</cp:revision>
  <dcterms:created xsi:type="dcterms:W3CDTF">2020-08-18T11:40:23Z</dcterms:created>
  <dcterms:modified xsi:type="dcterms:W3CDTF">2024-04-03T02:18:36Z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