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6" r:id="rId2"/>
    <p:sldId id="303" r:id="rId3"/>
    <p:sldId id="304" r:id="rId4"/>
    <p:sldId id="289" r:id="rId5"/>
    <p:sldId id="267" r:id="rId6"/>
    <p:sldId id="305" r:id="rId7"/>
    <p:sldId id="306" r:id="rId8"/>
    <p:sldId id="282" r:id="rId9"/>
    <p:sldId id="307" r:id="rId10"/>
    <p:sldId id="290" r:id="rId11"/>
    <p:sldId id="293" r:id="rId12"/>
    <p:sldId id="294" r:id="rId13"/>
    <p:sldId id="296" r:id="rId14"/>
    <p:sldId id="297" r:id="rId15"/>
    <p:sldId id="301" r:id="rId16"/>
  </p:sldIdLst>
  <p:sldSz cx="9144000" cy="5143500" type="screen16x9"/>
  <p:notesSz cx="6858000" cy="9144000"/>
  <p:custDataLst>
    <p:tags r:id="rId18"/>
  </p:custDataLst>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p:scale>
          <a:sx n="73" d="100"/>
          <a:sy n="73" d="100"/>
        </p:scale>
        <p:origin x="-1878" y="-6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a:t>
            </a:fld>
            <a:endParaRPr lang="zh-CN" altLang="en-US"/>
          </a:p>
        </p:txBody>
      </p:sp>
    </p:spTree>
    <p:extLst>
      <p:ext uri="{BB962C8B-B14F-4D97-AF65-F5344CB8AC3E}">
        <p14:creationId xmlns:p14="http://schemas.microsoft.com/office/powerpoint/2010/main" val="164413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1098524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1671374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1179688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97393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Hoa đoàn</a:t>
            </a:r>
            <a:r>
              <a:rPr lang="en-US" baseline="0" smtClean="0"/>
              <a:t> kết, bông hoa đặc biệt…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872233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178815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3/5/2024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30.gif"/><Relationship Id="rId3" Type="http://schemas.openxmlformats.org/officeDocument/2006/relationships/image" Target="../media/image20.gif"/><Relationship Id="rId7" Type="http://schemas.openxmlformats.org/officeDocument/2006/relationships/image" Target="../media/image24.gif"/><Relationship Id="rId12" Type="http://schemas.openxmlformats.org/officeDocument/2006/relationships/image" Target="../media/image29.gif"/><Relationship Id="rId2" Type="http://schemas.openxmlformats.org/officeDocument/2006/relationships/slideLayout" Target="../slideLayouts/slideLayout2.xml"/><Relationship Id="rId1" Type="http://schemas.openxmlformats.org/officeDocument/2006/relationships/audio" Target="file:///G:\ga%20tieu%20jhoc\New%20Folder\co%20lieeeeeeeeeen\20.%20Bai%20Ngoi%20Ca%20Que%20Huong%20-%20Phi%20Nhung.mp3" TargetMode="External"/><Relationship Id="rId6" Type="http://schemas.openxmlformats.org/officeDocument/2006/relationships/image" Target="../media/image23.gif"/><Relationship Id="rId11" Type="http://schemas.openxmlformats.org/officeDocument/2006/relationships/image" Target="../media/image28.png"/><Relationship Id="rId5" Type="http://schemas.openxmlformats.org/officeDocument/2006/relationships/image" Target="../media/image22.gif"/><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4">
            <a:extLst>
              <a:ext uri="{FF2B5EF4-FFF2-40B4-BE49-F238E27FC236}">
                <a16:creationId xmlns="" xmlns:a16="http://schemas.microsoft.com/office/drawing/2014/main" id="{45FFCA32-A877-4B09-A0FC-98583CA87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9772"/>
            <a:ext cx="9135611" cy="3293728"/>
          </a:xfrm>
          <a:prstGeom prst="rect">
            <a:avLst/>
          </a:prstGeom>
        </p:spPr>
      </p:pic>
      <p:sp>
        <p:nvSpPr>
          <p:cNvPr id="2" name="标题 1">
            <a:extLst>
              <a:ext uri="{FF2B5EF4-FFF2-40B4-BE49-F238E27FC236}">
                <a16:creationId xmlns="" xmlns:a16="http://schemas.microsoft.com/office/drawing/2014/main" id="{FECF27E8-23FC-4EE9-A854-04E497D91E65}"/>
              </a:ext>
            </a:extLst>
          </p:cNvPr>
          <p:cNvSpPr>
            <a:spLocks noGrp="1"/>
          </p:cNvSpPr>
          <p:nvPr>
            <p:ph type="title"/>
          </p:nvPr>
        </p:nvSpPr>
        <p:spPr/>
        <p:txBody>
          <a:bodyPr/>
          <a:lstStyle/>
          <a:p>
            <a:endParaRPr lang="zh-CN" altLang="en-US" dirty="0"/>
          </a:p>
        </p:txBody>
      </p:sp>
      <p:pic>
        <p:nvPicPr>
          <p:cNvPr id="5" name="内容占位符 4">
            <a:extLst>
              <a:ext uri="{FF2B5EF4-FFF2-40B4-BE49-F238E27FC236}">
                <a16:creationId xmlns="" xmlns:a16="http://schemas.microsoft.com/office/drawing/2014/main" id="{6774E29C-5A44-4EF7-909C-98F966C1131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5143501"/>
          </a:xfrm>
        </p:spPr>
      </p:pic>
      <p:pic>
        <p:nvPicPr>
          <p:cNvPr id="9" name="图片 8">
            <a:extLst>
              <a:ext uri="{FF2B5EF4-FFF2-40B4-BE49-F238E27FC236}">
                <a16:creationId xmlns="" xmlns:a16="http://schemas.microsoft.com/office/drawing/2014/main" id="{2E6C60E5-D186-41DD-9EE9-19D8DBBB29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15745" y="2305923"/>
            <a:ext cx="1373663" cy="2381425"/>
          </a:xfrm>
          <a:prstGeom prst="rect">
            <a:avLst/>
          </a:prstGeom>
        </p:spPr>
      </p:pic>
      <p:pic>
        <p:nvPicPr>
          <p:cNvPr id="10" name="图片 9">
            <a:extLst>
              <a:ext uri="{FF2B5EF4-FFF2-40B4-BE49-F238E27FC236}">
                <a16:creationId xmlns="" xmlns:a16="http://schemas.microsoft.com/office/drawing/2014/main" id="{902C94CC-1E2C-437C-BF2B-6006BB22D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871" y="3466751"/>
            <a:ext cx="1754759" cy="1237467"/>
          </a:xfrm>
          <a:prstGeom prst="rect">
            <a:avLst/>
          </a:prstGeom>
        </p:spPr>
      </p:pic>
      <p:pic>
        <p:nvPicPr>
          <p:cNvPr id="12" name="图片 11">
            <a:extLst>
              <a:ext uri="{FF2B5EF4-FFF2-40B4-BE49-F238E27FC236}">
                <a16:creationId xmlns="" xmlns:a16="http://schemas.microsoft.com/office/drawing/2014/main" id="{C54970A0-1C59-4D2F-8F80-97F1E71528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3121" y="2549071"/>
            <a:ext cx="3176184" cy="3176184"/>
          </a:xfrm>
          <a:prstGeom prst="rect">
            <a:avLst/>
          </a:prstGeom>
        </p:spPr>
      </p:pic>
      <p:pic>
        <p:nvPicPr>
          <p:cNvPr id="14" name="图片 13">
            <a:extLst>
              <a:ext uri="{FF2B5EF4-FFF2-40B4-BE49-F238E27FC236}">
                <a16:creationId xmlns="" xmlns:a16="http://schemas.microsoft.com/office/drawing/2014/main" id="{6352CDB8-E3F4-4407-93D5-990A8104E2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68" y="-456163"/>
            <a:ext cx="9118832" cy="1826804"/>
          </a:xfrm>
          <a:prstGeom prst="rect">
            <a:avLst/>
          </a:prstGeom>
        </p:spPr>
      </p:pic>
      <p:sp>
        <p:nvSpPr>
          <p:cNvPr id="11" name="TextBox 10"/>
          <p:cNvSpPr txBox="1"/>
          <p:nvPr/>
        </p:nvSpPr>
        <p:spPr>
          <a:xfrm>
            <a:off x="990600" y="898440"/>
            <a:ext cx="6157055" cy="1446501"/>
          </a:xfrm>
          <a:prstGeom prst="rect">
            <a:avLst/>
          </a:prstGeom>
          <a:noFill/>
        </p:spPr>
        <p:txBody>
          <a:bodyPr wrap="square" lIns="91391" tIns="45696" rIns="91391" bIns="45696" rtlCol="0">
            <a:spAutoFit/>
          </a:bodyPr>
          <a:lstStyle/>
          <a:p>
            <a:pPr algn="ctr"/>
            <a:r>
              <a:rPr lang="en-US" sz="4400" b="1" smtClean="0">
                <a:ln w="3175">
                  <a:solidFill>
                    <a:schemeClr val="bg1"/>
                  </a:solidFill>
                </a:ln>
                <a:solidFill>
                  <a:srgbClr val="FF0000"/>
                </a:solidFill>
                <a:latin typeface="Arial-SGK-TV" pitchFamily="2" charset="0"/>
                <a:ea typeface="Arial-Rounded" pitchFamily="34" charset="0"/>
                <a:cs typeface="Arial-SGK-TV" pitchFamily="2" charset="0"/>
              </a:rPr>
              <a:t>TIẾNG VIỆT</a:t>
            </a:r>
          </a:p>
          <a:p>
            <a:pPr algn="ctr"/>
            <a:r>
              <a:rPr lang="en-US" sz="4400" b="1" smtClean="0">
                <a:ln w="3175">
                  <a:solidFill>
                    <a:schemeClr val="bg1"/>
                  </a:solidFill>
                </a:ln>
                <a:solidFill>
                  <a:srgbClr val="FF0000"/>
                </a:solidFill>
                <a:latin typeface="Arial-SGK-TV" pitchFamily="2" charset="0"/>
                <a:ea typeface="Arial-Rounded" pitchFamily="34" charset="0"/>
                <a:cs typeface="Arial-SGK-TV" pitchFamily="2" charset="0"/>
              </a:rPr>
              <a:t>LỚP 1</a:t>
            </a:r>
            <a:endParaRPr lang="en-US" sz="4400" b="1">
              <a:ln w="3175">
                <a:solidFill>
                  <a:schemeClr val="bg1"/>
                </a:solidFill>
              </a:ln>
              <a:solidFill>
                <a:srgbClr val="FF0000"/>
              </a:solidFill>
              <a:latin typeface="Arial-SGK-TV" pitchFamily="2" charset="0"/>
              <a:ea typeface="Arial-Rounded" pitchFamily="34" charset="0"/>
              <a:cs typeface="Arial-SGK-TV" pitchFamily="2" charset="0"/>
            </a:endParaRPr>
          </a:p>
        </p:txBody>
      </p:sp>
    </p:spTree>
    <p:extLst>
      <p:ext uri="{BB962C8B-B14F-4D97-AF65-F5344CB8AC3E}">
        <p14:creationId xmlns:p14="http://schemas.microsoft.com/office/powerpoint/2010/main" val="992223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44383" y="4184886"/>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4290270" y="39518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 name="Google Shape;523;p19"/>
          <p:cNvPicPr preferRelativeResize="0"/>
          <p:nvPr/>
        </p:nvPicPr>
        <p:blipFill rotWithShape="1">
          <a:blip r:embed="rId4">
            <a:alphaModFix/>
          </a:blip>
          <a:srcRect/>
          <a:stretch/>
        </p:blipFill>
        <p:spPr>
          <a:xfrm>
            <a:off x="4926357" y="323215"/>
            <a:ext cx="4045018" cy="4051242"/>
          </a:xfrm>
          <a:prstGeom prst="rect">
            <a:avLst/>
          </a:prstGeom>
          <a:noFill/>
          <a:ln>
            <a:noFill/>
          </a:ln>
        </p:spPr>
      </p:pic>
    </p:spTree>
    <p:extLst>
      <p:ext uri="{BB962C8B-B14F-4D97-AF65-F5344CB8AC3E}">
        <p14:creationId xmlns:p14="http://schemas.microsoft.com/office/powerpoint/2010/main" val="662897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 xmlns:a16="http://schemas.microsoft.com/office/drawing/2014/main" id="{C4F8E5F2-4792-4415-B6B7-F49CEAC375A5}"/>
              </a:ext>
            </a:extLst>
          </p:cNvPr>
          <p:cNvSpPr txBox="1"/>
          <p:nvPr/>
        </p:nvSpPr>
        <p:spPr>
          <a:xfrm>
            <a:off x="381000" y="8659"/>
            <a:ext cx="2288930" cy="561885"/>
          </a:xfrm>
          <a:prstGeom prst="rect">
            <a:avLst/>
          </a:prstGeom>
          <a:noFill/>
          <a:ln>
            <a:noFill/>
          </a:ln>
        </p:spPr>
        <p:txBody>
          <a:bodyPr wrap="square" rtlCol="0">
            <a:spAutoFit/>
          </a:bodyPr>
          <a:lstStyle/>
          <a:p>
            <a:pPr>
              <a:lnSpc>
                <a:spcPct val="120000"/>
              </a:lnSpc>
              <a:defRPr/>
            </a:pPr>
            <a:r>
              <a:rPr lang="en-US" sz="2800" smtClean="0">
                <a:ln>
                  <a:solidFill>
                    <a:srgbClr val="00B050"/>
                  </a:solidFill>
                </a:ln>
                <a:latin typeface="Arial-SGK-TV" pitchFamily="2" charset="0"/>
                <a:ea typeface="Arial-Rounded" panose="020B0500000000000000" pitchFamily="34" charset="0"/>
                <a:cs typeface="Arial-SGK-TV" pitchFamily="2" charset="0"/>
              </a:rPr>
              <a:t>1. Tô</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35104"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smtClean="0">
                <a:solidFill>
                  <a:srgbClr val="FF0000"/>
                </a:solidFill>
                <a:latin typeface="HP001 4 hàng" panose="020B0603050302020204" pitchFamily="34" charset="0"/>
                <a:cs typeface="Times New Roman" panose="02020603050405020304" pitchFamily="18" charset="0"/>
              </a:rPr>
              <a:t>A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34"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44483" y="3340920"/>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A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16"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1295400"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smtClean="0">
                <a:solidFill>
                  <a:srgbClr val="FF0000"/>
                </a:solidFill>
                <a:latin typeface="HP001 4 hàng" panose="020B0603050302020204" pitchFamily="34" charset="0"/>
                <a:cs typeface="Times New Roman" panose="02020603050405020304" pitchFamily="18" charset="0"/>
              </a:rPr>
              <a:t>A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23"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3213075" y="1402214"/>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smtClean="0">
                <a:solidFill>
                  <a:srgbClr val="FF0000"/>
                </a:solidFill>
                <a:latin typeface="HP001 4 hàng" panose="020B0603050302020204" pitchFamily="34" charset="0"/>
                <a:cs typeface="Times New Roman" panose="02020603050405020304" pitchFamily="18" charset="0"/>
              </a:rPr>
              <a:t>Ă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25"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4503689"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smtClean="0">
                <a:solidFill>
                  <a:srgbClr val="FF0000"/>
                </a:solidFill>
                <a:latin typeface="HP001 4 hàng" panose="020B0603050302020204" pitchFamily="34" charset="0"/>
                <a:cs typeface="Times New Roman" panose="02020603050405020304" pitchFamily="18" charset="0"/>
              </a:rPr>
              <a:t>Ă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27"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6400098"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smtClean="0">
                <a:solidFill>
                  <a:srgbClr val="FF0000"/>
                </a:solidFill>
                <a:latin typeface="HP001 4 hàng" panose="020B0603050302020204" pitchFamily="34" charset="0"/>
                <a:cs typeface="Times New Roman" panose="02020603050405020304" pitchFamily="18" charset="0"/>
              </a:rPr>
              <a:t>Â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28"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7670492"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smtClean="0">
                <a:solidFill>
                  <a:srgbClr val="FF0000"/>
                </a:solidFill>
                <a:latin typeface="HP001 4 hàng" panose="020B0603050302020204" pitchFamily="34" charset="0"/>
                <a:cs typeface="Times New Roman" panose="02020603050405020304" pitchFamily="18" charset="0"/>
              </a:rPr>
              <a:t>Â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30"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1318435" y="3340843"/>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A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33"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3223708" y="3340842"/>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Ă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41"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4503689" y="3340842"/>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Ă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42"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6400098" y="3340841"/>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Â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43"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7679883" y="3330208"/>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Â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60921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0" y="438150"/>
            <a:ext cx="9144000" cy="3919875"/>
          </a:xfrm>
          <a:prstGeom prst="rect">
            <a:avLst/>
          </a:prstGeom>
        </p:spPr>
      </p:pic>
    </p:spTree>
    <p:custDataLst>
      <p:tags r:id="rId1"/>
    </p:custDataLst>
    <p:extLst>
      <p:ext uri="{BB962C8B-B14F-4D97-AF65-F5344CB8AC3E}">
        <p14:creationId xmlns:p14="http://schemas.microsoft.com/office/powerpoint/2010/main" val="1128848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2"/>
            <a:ext cx="601038" cy="61488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a:solidFill>
                  <a:schemeClr val="bg1"/>
                </a:solidFill>
                <a:latin typeface="Arial Rounded MT Bold" pitchFamily="34" charset="0"/>
                <a:cs typeface="Times New Roman" pitchFamily="18" charset="0"/>
              </a:rPr>
              <a:t>4</a:t>
            </a:r>
          </a:p>
        </p:txBody>
      </p:sp>
      <p:sp>
        <p:nvSpPr>
          <p:cNvPr id="4" name="TextBox 3"/>
          <p:cNvSpPr txBox="1"/>
          <p:nvPr/>
        </p:nvSpPr>
        <p:spPr>
          <a:xfrm>
            <a:off x="692729" y="445960"/>
            <a:ext cx="7841671" cy="461580"/>
          </a:xfrm>
          <a:prstGeom prst="rect">
            <a:avLst/>
          </a:prstGeom>
          <a:noFill/>
        </p:spPr>
        <p:txBody>
          <a:bodyPr wrap="square" lIns="91354" tIns="45678" rIns="91354" bIns="45678" rtlCol="0">
            <a:spAutoFit/>
          </a:bodyPr>
          <a:lstStyle/>
          <a:p>
            <a:pPr algn="just"/>
            <a:r>
              <a:rPr lang="en-US" sz="2400" b="1">
                <a:latin typeface="Arial-SGK-TV" pitchFamily="2" charset="0"/>
                <a:ea typeface="Arial-Rounded" pitchFamily="34" charset="0"/>
                <a:cs typeface="Arial-SGK-TV" pitchFamily="2" charset="0"/>
              </a:rPr>
              <a:t>Viết vào vở câu trả lời cho câu hỏi </a:t>
            </a:r>
            <a:r>
              <a:rPr lang="en-US" sz="2400" b="1" smtClean="0">
                <a:latin typeface="Arial-SGK-TV" pitchFamily="2" charset="0"/>
                <a:ea typeface="Arial-Rounded" pitchFamily="34" charset="0"/>
                <a:cs typeface="Arial-SGK-TV" pitchFamily="2" charset="0"/>
              </a:rPr>
              <a:t>b </a:t>
            </a:r>
            <a:r>
              <a:rPr lang="en-US" sz="2400" b="1">
                <a:latin typeface="Arial-SGK-TV" pitchFamily="2" charset="0"/>
                <a:ea typeface="Arial-Rounded" pitchFamily="34" charset="0"/>
                <a:cs typeface="Arial-SGK-TV" pitchFamily="2" charset="0"/>
              </a:rPr>
              <a:t>ở mục 3</a:t>
            </a:r>
          </a:p>
        </p:txBody>
      </p:sp>
      <p:sp>
        <p:nvSpPr>
          <p:cNvPr id="5" name="Rectangle 4"/>
          <p:cNvSpPr/>
          <p:nvPr/>
        </p:nvSpPr>
        <p:spPr>
          <a:xfrm>
            <a:off x="838200" y="1292697"/>
            <a:ext cx="5164185" cy="523147"/>
          </a:xfrm>
          <a:prstGeom prst="rect">
            <a:avLst/>
          </a:prstGeom>
        </p:spPr>
        <p:txBody>
          <a:bodyPr wrap="square" lIns="91367" tIns="45684" rIns="91367" bIns="45684">
            <a:spAutoFit/>
          </a:bodyPr>
          <a:lstStyle/>
          <a:p>
            <a:pPr algn="ctr"/>
            <a:r>
              <a:rPr lang="en-US" sz="2800" smtClean="0">
                <a:latin typeface="Arial-SGK-TV" pitchFamily="2" charset="0"/>
                <a:ea typeface="Arial-Rounded" pitchFamily="34" charset="0"/>
                <a:cs typeface="Arial-SGK-TV" pitchFamily="2" charset="0"/>
              </a:rPr>
              <a:t>Để phòng bệnh, chúng ta phải</a:t>
            </a:r>
            <a:endParaRPr lang="en-US" sz="2800">
              <a:latin typeface="Arial-Rounded" pitchFamily="34" charset="0"/>
              <a:ea typeface="Arial-Rounded" pitchFamily="34" charset="0"/>
              <a:cs typeface="Arial-Rounded" pitchFamily="34" charset="0"/>
            </a:endParaRPr>
          </a:p>
        </p:txBody>
      </p:sp>
      <p:sp>
        <p:nvSpPr>
          <p:cNvPr id="26" name="Rectangle 25"/>
          <p:cNvSpPr/>
          <p:nvPr/>
        </p:nvSpPr>
        <p:spPr>
          <a:xfrm>
            <a:off x="5791200" y="1284089"/>
            <a:ext cx="777630" cy="523147"/>
          </a:xfrm>
          <a:prstGeom prst="rect">
            <a:avLst/>
          </a:prstGeom>
        </p:spPr>
        <p:txBody>
          <a:bodyPr wrap="none" lIns="91367" tIns="45684" rIns="91367" bIns="45684">
            <a:spAutoFit/>
          </a:bodyPr>
          <a:lstStyle/>
          <a:p>
            <a:pPr algn="ctr"/>
            <a:r>
              <a:rPr lang="en-US" sz="2800" smtClean="0">
                <a:latin typeface="Arial-Rounded" pitchFamily="34" charset="0"/>
                <a:ea typeface="Arial-Rounded" pitchFamily="34" charset="0"/>
                <a:cs typeface="Arial-Rounded" pitchFamily="34" charset="0"/>
              </a:rPr>
              <a:t>(…).</a:t>
            </a:r>
            <a:endParaRPr lang="en-US" sz="2800">
              <a:latin typeface="Arial-Rounded" pitchFamily="34" charset="0"/>
              <a:ea typeface="Arial-Rounded" pitchFamily="34" charset="0"/>
              <a:cs typeface="Arial-Rounded" pitchFamily="34" charset="0"/>
            </a:endParaRPr>
          </a:p>
        </p:txBody>
      </p:sp>
      <p:sp>
        <p:nvSpPr>
          <p:cNvPr id="27" name="Rectangle 26"/>
          <p:cNvSpPr/>
          <p:nvPr/>
        </p:nvSpPr>
        <p:spPr>
          <a:xfrm>
            <a:off x="79920" y="1286240"/>
            <a:ext cx="8356023" cy="954035"/>
          </a:xfrm>
          <a:prstGeom prst="rect">
            <a:avLst/>
          </a:prstGeom>
        </p:spPr>
        <p:txBody>
          <a:bodyPr wrap="square" lIns="91367" tIns="45684" rIns="91367" bIns="45684">
            <a:spAutoFit/>
          </a:bodyPr>
          <a:lstStyle/>
          <a:p>
            <a:pPr algn="ctr"/>
            <a:r>
              <a:rPr lang="en-US" sz="2800" dirty="0" smtClean="0">
                <a:solidFill>
                  <a:srgbClr val="FF0000"/>
                </a:solidFill>
                <a:latin typeface="Arial-Rounded" pitchFamily="34" charset="0"/>
                <a:ea typeface="Arial-Rounded" pitchFamily="34" charset="0"/>
                <a:cs typeface="Arial-Rounded" pitchFamily="34" charset="0"/>
              </a:rPr>
              <a:t>                                                       </a:t>
            </a:r>
            <a:r>
              <a:rPr lang="en-US" sz="2800" dirty="0" smtClean="0">
                <a:solidFill>
                  <a:srgbClr val="FF0000"/>
                </a:solidFill>
                <a:latin typeface="Arial-SGK-TV" pitchFamily="2" charset="0"/>
                <a:ea typeface="Arial-Rounded" pitchFamily="34" charset="0"/>
                <a:cs typeface="Arial-SGK-TV" pitchFamily="2" charset="0"/>
              </a:rPr>
              <a:t>rửa tay đúng</a:t>
            </a:r>
          </a:p>
          <a:p>
            <a:r>
              <a:rPr lang="en-US" sz="2800" dirty="0" smtClean="0">
                <a:solidFill>
                  <a:srgbClr val="FF0000"/>
                </a:solidFill>
                <a:latin typeface="Arial-SGK-TV" pitchFamily="2" charset="0"/>
                <a:ea typeface="Arial-Rounded" pitchFamily="34" charset="0"/>
                <a:cs typeface="Arial-SGK-TV" pitchFamily="2" charset="0"/>
              </a:rPr>
              <a:t>   cách trước khi ăn.</a:t>
            </a:r>
            <a:endParaRPr lang="en-US" sz="2800" dirty="0">
              <a:solidFill>
                <a:srgbClr val="FF0000"/>
              </a:solidFill>
              <a:latin typeface="Arial-SGK-TV" pitchFamily="2" charset="0"/>
              <a:ea typeface="Arial-Rounded" pitchFamily="34" charset="0"/>
              <a:cs typeface="Arial-SGK-TV" pitchFamily="2" charset="0"/>
            </a:endParaRPr>
          </a:p>
        </p:txBody>
      </p:sp>
    </p:spTree>
    <p:custDataLst>
      <p:tags r:id="rId1"/>
    </p:custDataLst>
    <p:extLst>
      <p:ext uri="{BB962C8B-B14F-4D97-AF65-F5344CB8AC3E}">
        <p14:creationId xmlns:p14="http://schemas.microsoft.com/office/powerpoint/2010/main" val="1878974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6"/>
                                        </p:tgtEl>
                                        <p:attrNameLst>
                                          <p:attrName>ppt_w</p:attrName>
                                        </p:attrNameLst>
                                      </p:cBhvr>
                                      <p:tavLst>
                                        <p:tav tm="0">
                                          <p:val>
                                            <p:strVal val="ppt_w"/>
                                          </p:val>
                                        </p:tav>
                                        <p:tav tm="100000">
                                          <p:val>
                                            <p:fltVal val="0"/>
                                          </p:val>
                                        </p:tav>
                                      </p:tavLst>
                                    </p:anim>
                                    <p:anim calcmode="lin" valueType="num">
                                      <p:cBhvr>
                                        <p:cTn id="7" dur="500"/>
                                        <p:tgtEl>
                                          <p:spTgt spid="26"/>
                                        </p:tgtEl>
                                        <p:attrNameLst>
                                          <p:attrName>ppt_h</p:attrName>
                                        </p:attrNameLst>
                                      </p:cBhvr>
                                      <p:tavLst>
                                        <p:tav tm="0">
                                          <p:val>
                                            <p:strVal val="ppt_h"/>
                                          </p:val>
                                        </p:tav>
                                        <p:tav tm="100000">
                                          <p:val>
                                            <p:fltVal val="0"/>
                                          </p:val>
                                        </p:tav>
                                      </p:tavLst>
                                    </p:anim>
                                    <p:animEffect transition="out" filter="fade">
                                      <p:cBhvr>
                                        <p:cTn id="8" dur="500"/>
                                        <p:tgtEl>
                                          <p:spTgt spid="26"/>
                                        </p:tgtEl>
                                      </p:cBhvr>
                                    </p:animEffect>
                                    <p:set>
                                      <p:cBhvr>
                                        <p:cTn id="9" dur="1" fill="hold">
                                          <p:stCondLst>
                                            <p:cond delay="499"/>
                                          </p:stCondLst>
                                        </p:cTn>
                                        <p:tgtEl>
                                          <p:spTgt spid="26"/>
                                        </p:tgtEl>
                                        <p:attrNameLst>
                                          <p:attrName>style.visibility</p:attrName>
                                        </p:attrNameLst>
                                      </p:cBhvr>
                                      <p:to>
                                        <p:strVal val="hidden"/>
                                      </p:to>
                                    </p:set>
                                  </p:childTnLst>
                                </p:cTn>
                              </p:par>
                              <p:par>
                                <p:cTn id="10" presetID="2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edg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 y="895351"/>
            <a:ext cx="9144000" cy="2703756"/>
          </a:xfrm>
          <a:prstGeom prst="rect">
            <a:avLst/>
          </a:prstGeom>
        </p:spPr>
      </p:pic>
    </p:spTree>
    <p:extLst>
      <p:ext uri="{BB962C8B-B14F-4D97-AF65-F5344CB8AC3E}">
        <p14:creationId xmlns:p14="http://schemas.microsoft.com/office/powerpoint/2010/main" val="3069962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171450"/>
            <a:ext cx="8686800" cy="4800600"/>
          </a:xfrm>
          <a:prstGeom prst="rect">
            <a:avLst/>
          </a:prstGeom>
          <a:noFill/>
          <a:ln w="57150" cmpd="thinThick">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solidFill>
                <a:srgbClr val="000000"/>
              </a:solidFill>
            </a:endParaRPr>
          </a:p>
        </p:txBody>
      </p:sp>
      <p:pic>
        <p:nvPicPr>
          <p:cNvPr id="22531" name="Picture 3" descr="z8298946wo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85800"/>
            <a:ext cx="5791200"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d14516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21506"/>
            <a:ext cx="4502150" cy="6429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3" name="Picture 5" descr="th3wir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1" y="2914650"/>
            <a:ext cx="1331913" cy="107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3898107"/>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3429000"/>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25730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Oval 9"/>
          <p:cNvSpPr>
            <a:spLocks noChangeArrowheads="1"/>
          </p:cNvSpPr>
          <p:nvPr/>
        </p:nvSpPr>
        <p:spPr bwMode="auto">
          <a:xfrm>
            <a:off x="3048000" y="1143000"/>
            <a:ext cx="2895600" cy="2228850"/>
          </a:xfrm>
          <a:prstGeom prst="ellipse">
            <a:avLst/>
          </a:prstGeom>
          <a:gradFill rotWithShape="1">
            <a:gsLst>
              <a:gs pos="0">
                <a:srgbClr val="007676"/>
              </a:gs>
              <a:gs pos="50000">
                <a:srgbClr val="00FFFF"/>
              </a:gs>
              <a:gs pos="100000">
                <a:srgbClr val="00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solidFill>
                <a:srgbClr val="000000"/>
              </a:solidFill>
            </a:endParaRPr>
          </a:p>
        </p:txBody>
      </p:sp>
      <p:sp>
        <p:nvSpPr>
          <p:cNvPr id="22538" name="Freeform 10"/>
          <p:cNvSpPr>
            <a:spLocks/>
          </p:cNvSpPr>
          <p:nvPr/>
        </p:nvSpPr>
        <p:spPr bwMode="auto">
          <a:xfrm>
            <a:off x="1219200" y="2228850"/>
            <a:ext cx="19812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9" name="Freeform 11"/>
          <p:cNvSpPr>
            <a:spLocks/>
          </p:cNvSpPr>
          <p:nvPr/>
        </p:nvSpPr>
        <p:spPr bwMode="auto">
          <a:xfrm>
            <a:off x="6096000" y="1828800"/>
            <a:ext cx="15240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40" name="Picture 12"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2001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002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5"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84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2573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26289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15430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8288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0"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4574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21"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25717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7716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23"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24"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25"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2343151"/>
            <a:ext cx="914400"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26"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612" y="39159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5" name="Freeform 27"/>
          <p:cNvSpPr>
            <a:spLocks/>
          </p:cNvSpPr>
          <p:nvPr/>
        </p:nvSpPr>
        <p:spPr bwMode="auto">
          <a:xfrm flipH="1">
            <a:off x="2667000" y="3314700"/>
            <a:ext cx="4343400" cy="57150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6892" name="20. Bai Ngoi Ca Que Huong - Phi Nhung.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8153400" y="43434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29" descr="F9849DCFA90C473196ECD16214E7700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09600" y="4057651"/>
            <a:ext cx="1371600"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30"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42588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31"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65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0" name="WordArt 32" descr="48"/>
          <p:cNvSpPr>
            <a:spLocks noChangeArrowheads="1" noChangeShapeType="1" noTextEdit="1"/>
          </p:cNvSpPr>
          <p:nvPr/>
        </p:nvSpPr>
        <p:spPr bwMode="auto">
          <a:xfrm>
            <a:off x="685800" y="1592463"/>
            <a:ext cx="7543800" cy="187880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mtClean="0">
                <a:latin typeface="Arial-SGK-TV" pitchFamily="2" charset="0"/>
                <a:cs typeface="Arial-SGK-TV" pitchFamily="2" charset="0"/>
              </a:rPr>
              <a:t>Chúc </a:t>
            </a:r>
            <a:r>
              <a:rPr lang="en-US">
                <a:latin typeface="Arial-SGK-TV" pitchFamily="2" charset="0"/>
                <a:cs typeface="Arial-SGK-TV" pitchFamily="2" charset="0"/>
              </a:rPr>
              <a:t>các </a:t>
            </a:r>
            <a:r>
              <a:rPr lang="en-US" smtClean="0">
                <a:latin typeface="Arial-SGK-TV" pitchFamily="2" charset="0"/>
                <a:cs typeface="Arial-SGK-TV" pitchFamily="2" charset="0"/>
              </a:rPr>
              <a:t>con luôn </a:t>
            </a:r>
          </a:p>
          <a:p>
            <a:pPr algn="ctr"/>
            <a:r>
              <a:rPr lang="en-US" smtClean="0">
                <a:latin typeface="Arial-SGK-TV" pitchFamily="2" charset="0"/>
                <a:cs typeface="Arial-SGK-TV" pitchFamily="2" charset="0"/>
              </a:rPr>
              <a:t>chăm ngoan,</a:t>
            </a:r>
          </a:p>
          <a:p>
            <a:pPr algn="ctr"/>
            <a:r>
              <a:rPr lang="en-US" smtClean="0">
                <a:latin typeface="Arial-SGK-TV" pitchFamily="2" charset="0"/>
                <a:cs typeface="Arial-SGK-TV" pitchFamily="2" charset="0"/>
              </a:rPr>
              <a:t>học giỏi!</a:t>
            </a:r>
            <a:endParaRPr lang="en-US">
              <a:latin typeface="Arial-SGK-TV" pitchFamily="2" charset="0"/>
              <a:cs typeface="Arial-SGK-TV" pitchFamily="2" charset="0"/>
            </a:endParaRPr>
          </a:p>
        </p:txBody>
      </p:sp>
      <p:pic>
        <p:nvPicPr>
          <p:cNvPr id="22561" name="Picture 34" descr="2sblw13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3771901"/>
            <a:ext cx="2971800" cy="9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033682"/>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689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2590800" y="1962150"/>
            <a:ext cx="4031168" cy="857250"/>
          </a:xfrm>
          <a:solidFill>
            <a:srgbClr val="00B0F0"/>
          </a:solidFill>
        </p:spPr>
        <p:txBody>
          <a:bodyPr/>
          <a:lstStyle/>
          <a:p>
            <a:r>
              <a:rPr lang="en-US" dirty="0" smtClean="0">
                <a:latin typeface="Arial-Rounded" pitchFamily="34" charset="0"/>
                <a:ea typeface="Arial-Rounded" pitchFamily="34" charset="0"/>
                <a:cs typeface="Arial-Rounded" pitchFamily="34" charset="0"/>
              </a:rPr>
              <a:t>TIẾT 2</a:t>
            </a:r>
            <a:endParaRPr lang="en-US"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137539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346" y="261842"/>
            <a:ext cx="8991600" cy="4308124"/>
            <a:chOff x="62346" y="590610"/>
            <a:chExt cx="8991600" cy="4308124"/>
          </a:xfrm>
        </p:grpSpPr>
        <p:sp>
          <p:nvSpPr>
            <p:cNvPr id="8" name="TextBox 7"/>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smtClean="0">
                  <a:latin typeface="Arial-SGK-TV" pitchFamily="2" charset="0"/>
                  <a:ea typeface="Arial-Rounded" pitchFamily="34" charset="0"/>
                  <a:cs typeface="Arial-SGK-TV" pitchFamily="2" charset="0"/>
                </a:rPr>
                <a:t>Rửa tay trước khi ăn</a:t>
              </a:r>
              <a:endParaRPr lang="en-US" sz="2800" b="1">
                <a:latin typeface="Arial-SGK-TV" pitchFamily="2" charset="0"/>
                <a:ea typeface="Arial-Rounded" pitchFamily="34" charset="0"/>
                <a:cs typeface="Arial-SGK-TV" pitchFamily="2" charset="0"/>
              </a:endParaRPr>
            </a:p>
          </p:txBody>
        </p:sp>
        <p:sp>
          <p:nvSpPr>
            <p:cNvPr id="11" name="TextBox 10"/>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a:t>
              </a:r>
              <a:r>
                <a:rPr lang="en-US" sz="3000" smtClean="0">
                  <a:latin typeface="Arial-SGK-TV" pitchFamily="2" charset="0"/>
                  <a:ea typeface="Arial-Rounded" pitchFamily="34" charset="0"/>
                  <a:cs typeface="Arial-SGK-TV" pitchFamily="2" charset="0"/>
                </a:rPr>
                <a:t>Để phòng bệnh, chúng ta phải rửa tay trước khi ăn. Cần rửa tay bằng xà phòng với nước sạch.</a:t>
              </a:r>
              <a:endParaRPr lang="en-US" sz="3000">
                <a:latin typeface="Arial-SGK-TV" pitchFamily="2" charset="0"/>
                <a:ea typeface="Arial-Rounded" pitchFamily="34" charset="0"/>
                <a:cs typeface="Arial-SGK-TV" pitchFamily="2" charset="0"/>
              </a:endParaRPr>
            </a:p>
            <a:p>
              <a:pPr algn="r"/>
              <a:r>
                <a:rPr lang="en-US" sz="3000">
                  <a:latin typeface="Arial-SGK-TV" pitchFamily="2" charset="0"/>
                  <a:ea typeface="Arial-Rounded" pitchFamily="34" charset="0"/>
                  <a:cs typeface="Arial-SGK-TV" pitchFamily="2" charset="0"/>
                </a:rPr>
                <a:t>						        </a:t>
              </a:r>
              <a:r>
                <a:rPr lang="en-US" sz="3000" smtClean="0">
                  <a:latin typeface="Arial-SGK-TV" pitchFamily="2" charset="0"/>
                  <a:ea typeface="Arial-Rounded" pitchFamily="34" charset="0"/>
                  <a:cs typeface="Arial-SGK-TV" pitchFamily="2" charset="0"/>
                </a:rPr>
                <a:t>(Nguyên Vũ)</a:t>
              </a:r>
              <a:endParaRPr lang="en-US" sz="3000">
                <a:latin typeface="Arial-SGK-TV" pitchFamily="2" charset="0"/>
                <a:ea typeface="Arial-Rounded" pitchFamily="34" charset="0"/>
                <a:cs typeface="Arial-SGK-TV" pitchFamily="2" charset="0"/>
              </a:endParaRPr>
            </a:p>
          </p:txBody>
        </p:sp>
      </p:gr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2667000" y="4084825"/>
            <a:ext cx="2514600" cy="970281"/>
          </a:xfrm>
          <a:prstGeom prst="rect">
            <a:avLst/>
          </a:prstGeom>
        </p:spPr>
      </p:pic>
    </p:spTree>
    <p:extLst>
      <p:ext uri="{BB962C8B-B14F-4D97-AF65-F5344CB8AC3E}">
        <p14:creationId xmlns:p14="http://schemas.microsoft.com/office/powerpoint/2010/main" val="2890429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27661" y="1838150"/>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451717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a:t>
            </a:r>
            <a:r>
              <a:rPr lang="en-US" sz="3200" smtClean="0">
                <a:latin typeface="Arial-SGK-TV" pitchFamily="2" charset="0"/>
                <a:ea typeface="Arial-Rounded" pitchFamily="34" charset="0"/>
                <a:cs typeface="Arial-SGK-TV" pitchFamily="2" charset="0"/>
              </a:rPr>
              <a:t>Vi </a:t>
            </a:r>
            <a:r>
              <a:rPr lang="en-US" sz="3200">
                <a:latin typeface="Arial-SGK-TV" pitchFamily="2" charset="0"/>
                <a:ea typeface="Arial-Rounded" pitchFamily="34" charset="0"/>
                <a:cs typeface="Arial-SGK-TV" pitchFamily="2" charset="0"/>
              </a:rPr>
              <a:t>trùng có ở khắp nơi. Nhưng chúng ta không nhìn thấy được bằng mắt thường. Khi tay tiếp xúc với đồ vật, vi trùng dính vào tay. Tay cầm thức ăn, vi trùng từ tay theo thức ăn đi vào cơ thể. Do đó, </a:t>
            </a:r>
            <a:r>
              <a:rPr lang="en-US" sz="3200" smtClean="0">
                <a:latin typeface="Arial-SGK-TV" pitchFamily="2" charset="0"/>
                <a:ea typeface="Arial-Rounded" pitchFamily="34" charset="0"/>
                <a:cs typeface="Arial-SGK-TV" pitchFamily="2" charset="0"/>
              </a:rPr>
              <a:t>chúng </a:t>
            </a:r>
            <a:r>
              <a:rPr lang="en-US" sz="3200">
                <a:latin typeface="Arial-SGK-TV" pitchFamily="2" charset="0"/>
                <a:ea typeface="Arial-Rounded" pitchFamily="34" charset="0"/>
                <a:cs typeface="Arial-SGK-TV" pitchFamily="2" charset="0"/>
              </a:rPr>
              <a:t>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SGK-TV" pitchFamily="2" charset="0"/>
                <a:ea typeface="Arial-Rounded" pitchFamily="34" charset="0"/>
                <a:cs typeface="Arial-SGK-TV" pitchFamily="2" charset="0"/>
              </a:rPr>
              <a:t>Đọc đoạn 1:</a:t>
            </a:r>
          </a:p>
        </p:txBody>
      </p:sp>
      <p:sp>
        <p:nvSpPr>
          <p:cNvPr id="6" name="TextBox 5"/>
          <p:cNvSpPr txBox="1"/>
          <p:nvPr/>
        </p:nvSpPr>
        <p:spPr>
          <a:xfrm>
            <a:off x="228600" y="4109070"/>
            <a:ext cx="8761815" cy="584666"/>
          </a:xfrm>
          <a:prstGeom prst="rect">
            <a:avLst/>
          </a:prstGeom>
          <a:solidFill>
            <a:srgbClr val="B9EDFF"/>
          </a:solidFill>
        </p:spPr>
        <p:txBody>
          <a:bodyPr wrap="square" lIns="91330" tIns="45666" rIns="91330" bIns="45666" rtlCol="0">
            <a:spAutoFit/>
          </a:bodyPr>
          <a:lstStyle/>
          <a:p>
            <a:pPr algn="ctr"/>
            <a:r>
              <a:rPr lang="en-US" sz="3200" smtClean="0">
                <a:solidFill>
                  <a:srgbClr val="FF0000"/>
                </a:solidFill>
                <a:latin typeface="Arial" pitchFamily="34" charset="0"/>
                <a:ea typeface="Arial-Rounded" pitchFamily="34" charset="0"/>
                <a:cs typeface="Arial" pitchFamily="34" charset="0"/>
              </a:rPr>
              <a:t>Vi trùng có ở đâu?</a:t>
            </a:r>
            <a:endParaRPr lang="en-US" sz="3200">
              <a:solidFill>
                <a:srgbClr val="FF0000"/>
              </a:solidFill>
              <a:latin typeface="Arial" pitchFamily="34" charset="0"/>
              <a:ea typeface="Arial-Rounded" pitchFamily="34" charset="0"/>
              <a:cs typeface="Arial" pitchFamily="34" charset="0"/>
            </a:endParaRPr>
          </a:p>
        </p:txBody>
      </p:sp>
      <p:cxnSp>
        <p:nvCxnSpPr>
          <p:cNvPr id="14" name="Straight Connector 13"/>
          <p:cNvCxnSpPr/>
          <p:nvPr/>
        </p:nvCxnSpPr>
        <p:spPr>
          <a:xfrm>
            <a:off x="1143000" y="165735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a:t>
            </a:r>
            <a:r>
              <a:rPr lang="en-US" sz="3200" smtClean="0">
                <a:latin typeface="Arial-SGK-TV" pitchFamily="2" charset="0"/>
                <a:ea typeface="Arial-Rounded" pitchFamily="34" charset="0"/>
                <a:cs typeface="Arial-SGK-TV" pitchFamily="2" charset="0"/>
              </a:rPr>
              <a:t>Vi </a:t>
            </a:r>
            <a:r>
              <a:rPr lang="en-US" sz="3200">
                <a:latin typeface="Arial-SGK-TV" pitchFamily="2" charset="0"/>
                <a:ea typeface="Arial-Rounded" pitchFamily="34" charset="0"/>
                <a:cs typeface="Arial-SGK-TV" pitchFamily="2" charset="0"/>
              </a:rPr>
              <a:t>trùng có ở khắp nơi. Nhưng chúng ta không nhìn thấy được bằng mắt thường. Khi tay tiếp xúc với đồ vật, vi trùng dính vào tay. Tay cầm thức ăn, vi trùng từ tay theo thức ăn đi vào cơ thể. Do đó, </a:t>
            </a:r>
            <a:r>
              <a:rPr lang="en-US" sz="3200" smtClean="0">
                <a:latin typeface="Arial-SGK-TV" pitchFamily="2" charset="0"/>
                <a:ea typeface="Arial-Rounded" pitchFamily="34" charset="0"/>
                <a:cs typeface="Arial-SGK-TV" pitchFamily="2" charset="0"/>
              </a:rPr>
              <a:t>chúng </a:t>
            </a:r>
            <a:r>
              <a:rPr lang="en-US" sz="3200">
                <a:latin typeface="Arial-SGK-TV" pitchFamily="2" charset="0"/>
                <a:ea typeface="Arial-Rounded" pitchFamily="34" charset="0"/>
                <a:cs typeface="Arial-SGK-TV" pitchFamily="2" charset="0"/>
              </a:rPr>
              <a:t>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SGK-TV" pitchFamily="2" charset="0"/>
                <a:ea typeface="Arial-Rounded" pitchFamily="34" charset="0"/>
                <a:cs typeface="Arial-SGK-TV" pitchFamily="2" charset="0"/>
              </a:rPr>
              <a:t>Đọc đoạn 1:</a:t>
            </a:r>
          </a:p>
        </p:txBody>
      </p:sp>
      <p:sp>
        <p:nvSpPr>
          <p:cNvPr id="7" name="TextBox 6"/>
          <p:cNvSpPr txBox="1"/>
          <p:nvPr/>
        </p:nvSpPr>
        <p:spPr>
          <a:xfrm>
            <a:off x="0" y="3655206"/>
            <a:ext cx="9144000" cy="523111"/>
          </a:xfrm>
          <a:prstGeom prst="rect">
            <a:avLst/>
          </a:prstGeom>
          <a:solidFill>
            <a:srgbClr val="B9EDFF"/>
          </a:solidFill>
        </p:spPr>
        <p:txBody>
          <a:bodyPr wrap="square" lIns="91330" tIns="45666" rIns="91330" bIns="45666" rtlCol="0">
            <a:spAutoFit/>
          </a:bodyPr>
          <a:lstStyle/>
          <a:p>
            <a:pPr algn="ctr"/>
            <a:r>
              <a:rPr lang="en-US" sz="2800" dirty="0" err="1" smtClean="0">
                <a:solidFill>
                  <a:srgbClr val="FF0000"/>
                </a:solidFill>
                <a:latin typeface="Arial-SGK-TV" pitchFamily="2" charset="0"/>
                <a:ea typeface="Arial-Rounded" pitchFamily="34" charset="0"/>
                <a:cs typeface="Arial-SGK-TV" pitchFamily="2" charset="0"/>
              </a:rPr>
              <a:t>a.Vi</a:t>
            </a:r>
            <a:r>
              <a:rPr lang="en-US" sz="2800" dirty="0" smtClean="0">
                <a:solidFill>
                  <a:srgbClr val="FF0000"/>
                </a:solidFill>
                <a:latin typeface="Arial-SGK-TV" pitchFamily="2" charset="0"/>
                <a:ea typeface="Arial-Rounded" pitchFamily="34" charset="0"/>
                <a:cs typeface="Arial-SGK-TV" pitchFamily="2" charset="0"/>
              </a:rPr>
              <a:t> </a:t>
            </a:r>
            <a:r>
              <a:rPr lang="en-US" sz="2800" dirty="0">
                <a:solidFill>
                  <a:srgbClr val="FF0000"/>
                </a:solidFill>
                <a:latin typeface="Arial-SGK-TV" pitchFamily="2" charset="0"/>
                <a:ea typeface="Arial-Rounded" pitchFamily="34" charset="0"/>
                <a:cs typeface="Arial-SGK-TV" pitchFamily="2" charset="0"/>
              </a:rPr>
              <a:t>trùng đi vào cơ thể con người bằng cách nào?</a:t>
            </a:r>
          </a:p>
        </p:txBody>
      </p:sp>
      <p:cxnSp>
        <p:nvCxnSpPr>
          <p:cNvPr id="9" name="Straight Connector 8"/>
          <p:cNvCxnSpPr/>
          <p:nvPr/>
        </p:nvCxnSpPr>
        <p:spPr>
          <a:xfrm>
            <a:off x="2691829" y="3105150"/>
            <a:ext cx="601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8600" y="356235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4228441"/>
            <a:ext cx="9144000" cy="523111"/>
          </a:xfrm>
          <a:prstGeom prst="rect">
            <a:avLst/>
          </a:prstGeom>
          <a:solidFill>
            <a:srgbClr val="B9EDFF"/>
          </a:solidFill>
        </p:spPr>
        <p:txBody>
          <a:bodyPr wrap="square" lIns="91330" tIns="45666" rIns="91330" bIns="45666" rtlCol="0">
            <a:spAutoFit/>
          </a:bodyPr>
          <a:lstStyle/>
          <a:p>
            <a:pPr algn="ctr"/>
            <a:r>
              <a:rPr lang="en-US" sz="2800" dirty="0">
                <a:solidFill>
                  <a:srgbClr val="FF0000"/>
                </a:solidFill>
                <a:latin typeface="Arial-SGK-TV" pitchFamily="2" charset="0"/>
                <a:ea typeface="Arial-Rounded" pitchFamily="34" charset="0"/>
                <a:cs typeface="Arial-SGK-TV" pitchFamily="2" charset="0"/>
              </a:rPr>
              <a:t>Vi trùng đi vào cơ thể con </a:t>
            </a:r>
            <a:r>
              <a:rPr lang="en-US" sz="2800" dirty="0" smtClean="0">
                <a:solidFill>
                  <a:srgbClr val="FF0000"/>
                </a:solidFill>
                <a:latin typeface="Arial-SGK-TV" pitchFamily="2" charset="0"/>
                <a:ea typeface="Arial-Rounded" pitchFamily="34" charset="0"/>
                <a:cs typeface="Arial-SGK-TV" pitchFamily="2" charset="0"/>
              </a:rPr>
              <a:t>người qua thức ăn.</a:t>
            </a:r>
            <a:endParaRPr lang="en-US" sz="2800" dirty="0">
              <a:solidFill>
                <a:srgbClr val="FF0000"/>
              </a:solidFill>
              <a:latin typeface="Arial-SGK-TV" pitchFamily="2" charset="0"/>
              <a:ea typeface="Arial-Rounded" pitchFamily="34" charset="0"/>
              <a:cs typeface="Arial-SGK-TV" pitchFamily="2" charset="0"/>
            </a:endParaRPr>
          </a:p>
        </p:txBody>
      </p:sp>
    </p:spTree>
    <p:extLst>
      <p:ext uri="{BB962C8B-B14F-4D97-AF65-F5344CB8AC3E}">
        <p14:creationId xmlns:p14="http://schemas.microsoft.com/office/powerpoint/2010/main" val="197424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9"/>
                                        </p:tgtEl>
                                        <p:attrNameLst>
                                          <p:attrName>ppt_w</p:attrName>
                                        </p:attrNameLst>
                                      </p:cBhvr>
                                      <p:tavLst>
                                        <p:tav tm="0">
                                          <p:val>
                                            <p:strVal val="ppt_w"/>
                                          </p:val>
                                        </p:tav>
                                        <p:tav tm="100000">
                                          <p:val>
                                            <p:fltVal val="0"/>
                                          </p:val>
                                        </p:tav>
                                      </p:tavLst>
                                    </p:anim>
                                    <p:anim calcmode="lin" valueType="num">
                                      <p:cBhvr>
                                        <p:cTn id="26" dur="500"/>
                                        <p:tgtEl>
                                          <p:spTgt spid="9"/>
                                        </p:tgtEl>
                                        <p:attrNameLst>
                                          <p:attrName>ppt_h</p:attrName>
                                        </p:attrNameLst>
                                      </p:cBhvr>
                                      <p:tavLst>
                                        <p:tav tm="0">
                                          <p:val>
                                            <p:strVal val="ppt_h"/>
                                          </p:val>
                                        </p:tav>
                                        <p:tav tm="100000">
                                          <p:val>
                                            <p:fltVal val="0"/>
                                          </p:val>
                                        </p:tav>
                                      </p:tavLst>
                                    </p:anim>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53" presetClass="exit" presetSubtype="32" fill="hold" nodeType="withEffect">
                                  <p:stCondLst>
                                    <p:cond delay="0"/>
                                  </p:stCondLst>
                                  <p:childTnLst>
                                    <p:anim calcmode="lin" valueType="num">
                                      <p:cBhvr>
                                        <p:cTn id="30" dur="500"/>
                                        <p:tgtEl>
                                          <p:spTgt spid="10"/>
                                        </p:tgtEl>
                                        <p:attrNameLst>
                                          <p:attrName>ppt_w</p:attrName>
                                        </p:attrNameLst>
                                      </p:cBhvr>
                                      <p:tavLst>
                                        <p:tav tm="0">
                                          <p:val>
                                            <p:strVal val="ppt_w"/>
                                          </p:val>
                                        </p:tav>
                                        <p:tav tm="100000">
                                          <p:val>
                                            <p:fltVal val="0"/>
                                          </p:val>
                                        </p:tav>
                                      </p:tavLst>
                                    </p:anim>
                                    <p:anim calcmode="lin" valueType="num">
                                      <p:cBhvr>
                                        <p:cTn id="31" dur="500"/>
                                        <p:tgtEl>
                                          <p:spTgt spid="10"/>
                                        </p:tgtEl>
                                        <p:attrNameLst>
                                          <p:attrName>ppt_h</p:attrName>
                                        </p:attrNameLst>
                                      </p:cBhvr>
                                      <p:tavLst>
                                        <p:tav tm="0">
                                          <p:val>
                                            <p:strVal val="ppt_h"/>
                                          </p:val>
                                        </p:tav>
                                        <p:tav tm="100000">
                                          <p:val>
                                            <p:fltVal val="0"/>
                                          </p:val>
                                        </p:tav>
                                      </p:tavLst>
                                    </p:anim>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a:t>
            </a:r>
            <a:r>
              <a:rPr lang="en-US" sz="3200" smtClean="0">
                <a:latin typeface="Arial-SGK-TV" pitchFamily="2" charset="0"/>
                <a:ea typeface="Arial-Rounded" pitchFamily="34" charset="0"/>
                <a:cs typeface="Arial-SGK-TV" pitchFamily="2" charset="0"/>
              </a:rPr>
              <a:t>Vi </a:t>
            </a:r>
            <a:r>
              <a:rPr lang="en-US" sz="3200">
                <a:latin typeface="Arial-SGK-TV" pitchFamily="2" charset="0"/>
                <a:ea typeface="Arial-Rounded" pitchFamily="34" charset="0"/>
                <a:cs typeface="Arial-SGK-TV" pitchFamily="2" charset="0"/>
              </a:rPr>
              <a:t>trùng có ở khắp nơi. Nhưng chúng ta không nhìn thấy được bằng mắt thường. Khi tay tiếp xúc với đồ vật, vi trùng dính vào tay. Tay cầm thức ăn, vi trùng từ tay theo thức ăn đi vào cơ thể. Do đó, </a:t>
            </a:r>
            <a:r>
              <a:rPr lang="en-US" sz="3200" smtClean="0">
                <a:latin typeface="Arial-SGK-TV" pitchFamily="2" charset="0"/>
                <a:ea typeface="Arial-Rounded" pitchFamily="34" charset="0"/>
                <a:cs typeface="Arial-SGK-TV" pitchFamily="2" charset="0"/>
              </a:rPr>
              <a:t>chúng </a:t>
            </a:r>
            <a:r>
              <a:rPr lang="en-US" sz="3200">
                <a:latin typeface="Arial-SGK-TV" pitchFamily="2" charset="0"/>
                <a:ea typeface="Arial-Rounded" pitchFamily="34" charset="0"/>
                <a:cs typeface="Arial-SGK-TV" pitchFamily="2" charset="0"/>
              </a:rPr>
              <a:t>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SGK-TV" pitchFamily="2" charset="0"/>
                <a:ea typeface="Arial-Rounded" pitchFamily="34" charset="0"/>
                <a:cs typeface="Arial-SGK-TV" pitchFamily="2" charset="0"/>
              </a:rPr>
              <a:t>Đọc đoạn 1:</a:t>
            </a:r>
          </a:p>
        </p:txBody>
      </p:sp>
      <p:sp>
        <p:nvSpPr>
          <p:cNvPr id="8" name="TextBox 7"/>
          <p:cNvSpPr txBox="1"/>
          <p:nvPr/>
        </p:nvSpPr>
        <p:spPr>
          <a:xfrm>
            <a:off x="144865" y="3888012"/>
            <a:ext cx="9144000" cy="584666"/>
          </a:xfrm>
          <a:prstGeom prst="rect">
            <a:avLst/>
          </a:prstGeom>
          <a:solidFill>
            <a:srgbClr val="B9EDFF"/>
          </a:solidFill>
        </p:spPr>
        <p:txBody>
          <a:bodyPr wrap="square" lIns="91330" tIns="45666" rIns="91330" bIns="45666" rtlCol="0">
            <a:spAutoFit/>
          </a:bodyPr>
          <a:lstStyle/>
          <a:p>
            <a:pPr algn="ctr"/>
            <a:r>
              <a:rPr lang="en-US" sz="3200" dirty="0" smtClean="0">
                <a:solidFill>
                  <a:srgbClr val="FF0000"/>
                </a:solidFill>
                <a:latin typeface="Arial" pitchFamily="34" charset="0"/>
                <a:ea typeface="Arial-Rounded" pitchFamily="34" charset="0"/>
                <a:cs typeface="Arial" pitchFamily="34" charset="0"/>
              </a:rPr>
              <a:t>Vi trùng gây nguy hiểm gì cho con người? </a:t>
            </a:r>
            <a:endParaRPr lang="en-US" sz="3200" dirty="0">
              <a:solidFill>
                <a:srgbClr val="FF0000"/>
              </a:solidFill>
              <a:latin typeface="Arial" pitchFamily="34" charset="0"/>
              <a:ea typeface="Arial-Rounded" pitchFamily="34" charset="0"/>
              <a:cs typeface="Arial" pitchFamily="34" charset="0"/>
            </a:endParaRPr>
          </a:p>
        </p:txBody>
      </p:sp>
      <p:cxnSp>
        <p:nvCxnSpPr>
          <p:cNvPr id="9" name="Straight Connector 8"/>
          <p:cNvCxnSpPr/>
          <p:nvPr/>
        </p:nvCxnSpPr>
        <p:spPr>
          <a:xfrm>
            <a:off x="2691829" y="3105150"/>
            <a:ext cx="601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8600" y="356235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0815" y="3607110"/>
            <a:ext cx="30491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43000" y="165735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4"/>
                                        </p:tgtEl>
                                        <p:attrNameLst>
                                          <p:attrName>ppt_w</p:attrName>
                                        </p:attrNameLst>
                                      </p:cBhvr>
                                      <p:tavLst>
                                        <p:tav tm="0">
                                          <p:val>
                                            <p:strVal val="ppt_w"/>
                                          </p:val>
                                        </p:tav>
                                        <p:tav tm="100000">
                                          <p:val>
                                            <p:fltVal val="0"/>
                                          </p:val>
                                        </p:tav>
                                      </p:tavLst>
                                    </p:anim>
                                    <p:anim calcmode="lin" valueType="num">
                                      <p:cBhvr>
                                        <p:cTn id="14" dur="500"/>
                                        <p:tgtEl>
                                          <p:spTgt spid="14"/>
                                        </p:tgtEl>
                                        <p:attrNameLst>
                                          <p:attrName>ppt_h</p:attrName>
                                        </p:attrNameLst>
                                      </p:cBhvr>
                                      <p:tavLst>
                                        <p:tav tm="0">
                                          <p:val>
                                            <p:strVal val="ppt_h"/>
                                          </p:val>
                                        </p:tav>
                                        <p:tav tm="100000">
                                          <p:val>
                                            <p:fltVal val="0"/>
                                          </p:val>
                                        </p:tav>
                                      </p:tavLst>
                                    </p:anim>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53" presetClass="exit" presetSubtype="32" fill="hold" nodeType="withEffect">
                                  <p:stCondLst>
                                    <p:cond delay="0"/>
                                  </p:stCondLst>
                                  <p:childTnLst>
                                    <p:anim calcmode="lin" valueType="num">
                                      <p:cBhvr>
                                        <p:cTn id="37" dur="500"/>
                                        <p:tgtEl>
                                          <p:spTgt spid="10"/>
                                        </p:tgtEl>
                                        <p:attrNameLst>
                                          <p:attrName>ppt_w</p:attrName>
                                        </p:attrNameLst>
                                      </p:cBhvr>
                                      <p:tavLst>
                                        <p:tav tm="0">
                                          <p:val>
                                            <p:strVal val="ppt_w"/>
                                          </p:val>
                                        </p:tav>
                                        <p:tav tm="100000">
                                          <p:val>
                                            <p:fltVal val="0"/>
                                          </p:val>
                                        </p:tav>
                                      </p:tavLst>
                                    </p:anim>
                                    <p:anim calcmode="lin" valueType="num">
                                      <p:cBhvr>
                                        <p:cTn id="38" dur="500"/>
                                        <p:tgtEl>
                                          <p:spTgt spid="10"/>
                                        </p:tgtEl>
                                        <p:attrNameLst>
                                          <p:attrName>ppt_h</p:attrName>
                                        </p:attrNameLst>
                                      </p:cBhvr>
                                      <p:tavLst>
                                        <p:tav tm="0">
                                          <p:val>
                                            <p:strVal val="ppt_h"/>
                                          </p:val>
                                        </p:tav>
                                        <p:tav tm="100000">
                                          <p:val>
                                            <p:fltVal val="0"/>
                                          </p:val>
                                        </p:tav>
                                      </p:tavLst>
                                    </p:anim>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53" presetClass="entr" presetSubtype="16"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754326"/>
          </a:xfrm>
          <a:prstGeom prst="rect">
            <a:avLst/>
          </a:prstGeom>
        </p:spPr>
        <p:txBody>
          <a:bodyPr wrap="square">
            <a:spAutoFit/>
          </a:bodyPr>
          <a:lstStyle/>
          <a:p>
            <a:pPr algn="just"/>
            <a:r>
              <a:rPr lang="en-US" sz="3600" smtClean="0">
                <a:latin typeface="Arial" pitchFamily="34" charset="0"/>
                <a:ea typeface="Arial-Rounded" pitchFamily="34" charset="0"/>
                <a:cs typeface="Arial" pitchFamily="34" charset="0"/>
              </a:rPr>
              <a:t>	</a:t>
            </a:r>
            <a:r>
              <a:rPr lang="en-US" sz="3600" smtClean="0">
                <a:latin typeface="Arial-SGK-TV" pitchFamily="2" charset="0"/>
                <a:ea typeface="Arial-Rounded" pitchFamily="34" charset="0"/>
                <a:cs typeface="Arial-SGK-TV" pitchFamily="2" charset="0"/>
              </a:rPr>
              <a:t>Để </a:t>
            </a:r>
            <a:r>
              <a:rPr lang="en-US" sz="3600">
                <a:latin typeface="Arial-SGK-TV" pitchFamily="2" charset="0"/>
                <a:ea typeface="Arial-Rounded" pitchFamily="34" charset="0"/>
                <a:cs typeface="Arial-SGK-TV" pitchFamily="2" charset="0"/>
              </a:rPr>
              <a:t>phòng bệnh, chúng ta phải rửa tay trước khi ăn. Cần rửa tay bằng xà phòng với nước sạch.</a:t>
            </a:r>
            <a:endParaRPr lang="en-US" sz="3600">
              <a:latin typeface="Arial-SGK-TV" pitchFamily="2" charset="0"/>
              <a:cs typeface="Arial-SGK-TV" pitchFamily="2" charset="0"/>
            </a:endParaRPr>
          </a:p>
        </p:txBody>
      </p:sp>
      <p:sp>
        <p:nvSpPr>
          <p:cNvPr id="4" name="TextBox 3"/>
          <p:cNvSpPr txBox="1"/>
          <p:nvPr/>
        </p:nvSpPr>
        <p:spPr>
          <a:xfrm>
            <a:off x="416169" y="3242886"/>
            <a:ext cx="8533216" cy="584666"/>
          </a:xfrm>
          <a:prstGeom prst="rect">
            <a:avLst/>
          </a:prstGeom>
          <a:solidFill>
            <a:srgbClr val="B9EDFF"/>
          </a:solidFill>
        </p:spPr>
        <p:txBody>
          <a:bodyPr wrap="square" lIns="91330" tIns="45666" rIns="91330" bIns="45666" rtlCol="0">
            <a:spAutoFit/>
          </a:bodyPr>
          <a:lstStyle/>
          <a:p>
            <a:pPr algn="ctr"/>
            <a:r>
              <a:rPr lang="en-US" sz="3200" dirty="0" smtClean="0">
                <a:solidFill>
                  <a:srgbClr val="FF0000"/>
                </a:solidFill>
                <a:latin typeface="Arial-SGK-TV" pitchFamily="2" charset="0"/>
                <a:ea typeface="Arial-Rounded" pitchFamily="34" charset="0"/>
                <a:cs typeface="Arial-SGK-TV" pitchFamily="2" charset="0"/>
              </a:rPr>
              <a:t>b. Để phòng bệnh, chúng ta phải làm gì?</a:t>
            </a:r>
            <a:endParaRPr lang="en-US" sz="3200" dirty="0">
              <a:solidFill>
                <a:srgbClr val="FF0000"/>
              </a:solidFill>
              <a:latin typeface="Arial-SGK-TV" pitchFamily="2" charset="0"/>
              <a:ea typeface="Arial-Rounded" pitchFamily="34" charset="0"/>
              <a:cs typeface="Arial-SGK-TV" pitchFamily="2" charset="0"/>
            </a:endParaRP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SGK-TV" pitchFamily="2" charset="0"/>
                <a:ea typeface="Arial-Rounded" pitchFamily="34" charset="0"/>
                <a:cs typeface="Arial-SGK-TV" pitchFamily="2" charset="0"/>
              </a:rPr>
              <a:t>Đọc đoạn </a:t>
            </a:r>
            <a:r>
              <a:rPr lang="en-US" sz="3200" b="1" smtClean="0">
                <a:latin typeface="Arial-SGK-TV" pitchFamily="2" charset="0"/>
                <a:ea typeface="Arial-Rounded" pitchFamily="34" charset="0"/>
                <a:cs typeface="Arial-SGK-TV" pitchFamily="2" charset="0"/>
              </a:rPr>
              <a:t>2:</a:t>
            </a:r>
            <a:endParaRPr lang="en-US" sz="3200" b="1">
              <a:latin typeface="Arial-SGK-TV" pitchFamily="2" charset="0"/>
              <a:ea typeface="Arial-Rounded" pitchFamily="34" charset="0"/>
              <a:cs typeface="Arial-SGK-TV" pitchFamily="2" charset="0"/>
            </a:endParaRPr>
          </a:p>
        </p:txBody>
      </p:sp>
      <p:cxnSp>
        <p:nvCxnSpPr>
          <p:cNvPr id="10" name="Straight Connector 9"/>
          <p:cNvCxnSpPr/>
          <p:nvPr/>
        </p:nvCxnSpPr>
        <p:spPr>
          <a:xfrm>
            <a:off x="4267200" y="257175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3123786"/>
            <a:ext cx="42596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7483" y="3916889"/>
            <a:ext cx="8533216" cy="953998"/>
          </a:xfrm>
          <a:prstGeom prst="rect">
            <a:avLst/>
          </a:prstGeom>
          <a:solidFill>
            <a:srgbClr val="B9EDFF"/>
          </a:solidFill>
        </p:spPr>
        <p:txBody>
          <a:bodyPr wrap="square" lIns="91330" tIns="45666" rIns="91330" bIns="45666" rtlCol="0">
            <a:spAutoFit/>
          </a:bodyPr>
          <a:lstStyle/>
          <a:p>
            <a:pPr algn="ctr"/>
            <a:r>
              <a:rPr lang="en-US" sz="2800" dirty="0" smtClean="0">
                <a:solidFill>
                  <a:srgbClr val="FF0000"/>
                </a:solidFill>
                <a:latin typeface="Arial-SGK-TV" pitchFamily="2" charset="0"/>
                <a:ea typeface="Arial-Rounded" pitchFamily="34" charset="0"/>
                <a:cs typeface="Arial-SGK-TV" pitchFamily="2" charset="0"/>
              </a:rPr>
              <a:t>Để phòng bệnh, chúng ta phải rửa tay đúng cách trước khi ăn.</a:t>
            </a:r>
            <a:endParaRPr lang="en-US" sz="2800" dirty="0">
              <a:solidFill>
                <a:srgbClr val="FF0000"/>
              </a:solidFill>
              <a:latin typeface="Arial-SGK-TV" pitchFamily="2" charset="0"/>
              <a:ea typeface="Arial-Rounded" pitchFamily="34" charset="0"/>
              <a:cs typeface="Arial-SGK-TV" pitchFamily="2"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754326"/>
          </a:xfrm>
          <a:prstGeom prst="rect">
            <a:avLst/>
          </a:prstGeom>
        </p:spPr>
        <p:txBody>
          <a:bodyPr wrap="square">
            <a:spAutoFit/>
          </a:bodyPr>
          <a:lstStyle/>
          <a:p>
            <a:pPr algn="just"/>
            <a:r>
              <a:rPr lang="en-US" sz="3600" dirty="0" smtClean="0">
                <a:latin typeface="Arial" pitchFamily="34" charset="0"/>
                <a:ea typeface="Arial-Rounded" pitchFamily="34" charset="0"/>
                <a:cs typeface="Arial" pitchFamily="34" charset="0"/>
              </a:rPr>
              <a:t>	</a:t>
            </a:r>
            <a:r>
              <a:rPr lang="en-US" sz="3600" dirty="0" smtClean="0">
                <a:latin typeface="Arial-SGK-TV" pitchFamily="2" charset="0"/>
                <a:ea typeface="Arial-Rounded" pitchFamily="34" charset="0"/>
                <a:cs typeface="Arial-SGK-TV" pitchFamily="2" charset="0"/>
              </a:rPr>
              <a:t>Để </a:t>
            </a:r>
            <a:r>
              <a:rPr lang="en-US" sz="3600" dirty="0">
                <a:latin typeface="Arial-SGK-TV" pitchFamily="2" charset="0"/>
                <a:ea typeface="Arial-Rounded" pitchFamily="34" charset="0"/>
                <a:cs typeface="Arial-SGK-TV" pitchFamily="2" charset="0"/>
              </a:rPr>
              <a:t>phòng bệnh, chúng ta phải rửa tay trước khi ăn. Cần rửa tay bằng xà phòng với nước sạch.</a:t>
            </a:r>
            <a:endParaRPr lang="en-US" sz="3600" dirty="0">
              <a:latin typeface="Arial-SGK-TV" pitchFamily="2" charset="0"/>
              <a:cs typeface="Arial-SGK-TV" pitchFamily="2" charset="0"/>
            </a:endParaRPr>
          </a:p>
        </p:txBody>
      </p:sp>
      <p:sp>
        <p:nvSpPr>
          <p:cNvPr id="5" name="TextBox 4"/>
          <p:cNvSpPr txBox="1"/>
          <p:nvPr/>
        </p:nvSpPr>
        <p:spPr>
          <a:xfrm>
            <a:off x="685800" y="3422418"/>
            <a:ext cx="8533215" cy="584666"/>
          </a:xfrm>
          <a:prstGeom prst="rect">
            <a:avLst/>
          </a:prstGeom>
          <a:solidFill>
            <a:srgbClr val="B9EDFF"/>
          </a:solidFill>
        </p:spPr>
        <p:txBody>
          <a:bodyPr wrap="square" lIns="91330" tIns="45666" rIns="91330" bIns="45666" rtlCol="0">
            <a:spAutoFit/>
          </a:bodyPr>
          <a:lstStyle/>
          <a:p>
            <a:pPr algn="ctr"/>
            <a:r>
              <a:rPr lang="en-US" sz="3200" dirty="0" smtClean="0">
                <a:solidFill>
                  <a:srgbClr val="FF0000"/>
                </a:solidFill>
                <a:latin typeface="Arial-SGK-TV" pitchFamily="2" charset="0"/>
                <a:ea typeface="Arial-Rounded" pitchFamily="34" charset="0"/>
                <a:cs typeface="Arial-SGK-TV" pitchFamily="2" charset="0"/>
              </a:rPr>
              <a:t>c. Cần rửa tay như thế nào cho đúng?</a:t>
            </a:r>
            <a:endParaRPr lang="en-US" sz="3200" dirty="0">
              <a:solidFill>
                <a:srgbClr val="FF0000"/>
              </a:solidFill>
              <a:latin typeface="Arial-SGK-TV" pitchFamily="2" charset="0"/>
              <a:ea typeface="Arial-Rounded" pitchFamily="34" charset="0"/>
              <a:cs typeface="Arial-SGK-TV" pitchFamily="2" charset="0"/>
            </a:endParaRP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SGK-TV" pitchFamily="2" charset="0"/>
                <a:ea typeface="Arial-Rounded" pitchFamily="34" charset="0"/>
                <a:cs typeface="Arial-SGK-TV" pitchFamily="2" charset="0"/>
              </a:rPr>
              <a:t>Đọc đoạn </a:t>
            </a:r>
            <a:r>
              <a:rPr lang="en-US" sz="3200" b="1" smtClean="0">
                <a:latin typeface="Arial-SGK-TV" pitchFamily="2" charset="0"/>
                <a:ea typeface="Arial-Rounded" pitchFamily="34" charset="0"/>
                <a:cs typeface="Arial-SGK-TV" pitchFamily="2" charset="0"/>
              </a:rPr>
              <a:t>2:</a:t>
            </a:r>
            <a:endParaRPr lang="en-US" sz="3200" b="1">
              <a:latin typeface="Arial-SGK-TV" pitchFamily="2" charset="0"/>
              <a:ea typeface="Arial-Rounded" pitchFamily="34" charset="0"/>
              <a:cs typeface="Arial-SGK-TV" pitchFamily="2" charset="0"/>
            </a:endParaRPr>
          </a:p>
        </p:txBody>
      </p:sp>
      <p:cxnSp>
        <p:nvCxnSpPr>
          <p:cNvPr id="10" name="Straight Connector 9"/>
          <p:cNvCxnSpPr/>
          <p:nvPr/>
        </p:nvCxnSpPr>
        <p:spPr>
          <a:xfrm>
            <a:off x="4267200" y="257175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3123786"/>
            <a:ext cx="42596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8299" y="4095750"/>
            <a:ext cx="8533215" cy="584666"/>
          </a:xfrm>
          <a:prstGeom prst="rect">
            <a:avLst/>
          </a:prstGeom>
          <a:solidFill>
            <a:srgbClr val="B9EDFF"/>
          </a:solidFill>
        </p:spPr>
        <p:txBody>
          <a:bodyPr wrap="square" lIns="91330" tIns="45666" rIns="91330" bIns="45666" rtlCol="0">
            <a:spAutoFit/>
          </a:bodyPr>
          <a:lstStyle/>
          <a:p>
            <a:pPr algn="ctr"/>
            <a:r>
              <a:rPr lang="en-US" sz="3200" dirty="0" smtClean="0">
                <a:solidFill>
                  <a:srgbClr val="FF0000"/>
                </a:solidFill>
                <a:latin typeface="Arial-SGK-TV" pitchFamily="2" charset="0"/>
                <a:ea typeface="Arial-Rounded" pitchFamily="34" charset="0"/>
                <a:cs typeface="Arial-SGK-TV" pitchFamily="2" charset="0"/>
              </a:rPr>
              <a:t>c. Cần rửa tay </a:t>
            </a:r>
            <a:r>
              <a:rPr lang="en-US" sz="3200" dirty="0">
                <a:solidFill>
                  <a:srgbClr val="FF0000"/>
                </a:solidFill>
                <a:latin typeface="Arial-SGK-TV" pitchFamily="2" charset="0"/>
                <a:ea typeface="Arial-Rounded" pitchFamily="34" charset="0"/>
                <a:cs typeface="Arial-SGK-TV" pitchFamily="2" charset="0"/>
              </a:rPr>
              <a:t>bằng xà phòng với nước sạch.</a:t>
            </a:r>
          </a:p>
        </p:txBody>
      </p:sp>
    </p:spTree>
    <p:extLst>
      <p:ext uri="{BB962C8B-B14F-4D97-AF65-F5344CB8AC3E}">
        <p14:creationId xmlns:p14="http://schemas.microsoft.com/office/powerpoint/2010/main" val="69503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86&quot;/&gt;&lt;/object&gt;&lt;object type=&quot;3&quot; unique_id=&quot;10018&quot;&gt;&lt;property id=&quot;20148&quot; value=&quot;5&quot;/&gt;&lt;property id=&quot;20300&quot; value=&quot;Slide 2 - &amp;quot;TIẾT 2&amp;quot;&quot;/&gt;&lt;property id=&quot;20307&quot; value=&quot;303&quot;/&gt;&lt;/object&gt;&lt;object type=&quot;3&quot; unique_id=&quot;10019&quot;&gt;&lt;property id=&quot;20148&quot; value=&quot;5&quot;/&gt;&lt;property id=&quot;20300&quot; value=&quot;Slide 3&quot;/&gt;&lt;property id=&quot;20307&quot; value=&quot;304&quot;/&gt;&lt;/object&gt;&lt;object type=&quot;3&quot; unique_id=&quot;10020&quot;&gt;&lt;property id=&quot;20148&quot; value=&quot;5&quot;/&gt;&lt;property id=&quot;20300&quot; value=&quot;Slide 4&quot;/&gt;&lt;property id=&quot;20307&quot; value=&quot;289&quot;/&gt;&lt;/object&gt;&lt;object type=&quot;3&quot; unique_id=&quot;10021&quot;&gt;&lt;property id=&quot;20148&quot; value=&quot;5&quot;/&gt;&lt;property id=&quot;20300&quot; value=&quot;Slide 5&quot;/&gt;&lt;property id=&quot;20307&quot; value=&quot;267&quot;/&gt;&lt;/object&gt;&lt;object type=&quot;3&quot; unique_id=&quot;10022&quot;&gt;&lt;property id=&quot;20148&quot; value=&quot;5&quot;/&gt;&lt;property id=&quot;20300&quot; value=&quot;Slide 6&quot;/&gt;&lt;property id=&quot;20307&quot; value=&quot;305&quot;/&gt;&lt;/object&gt;&lt;object type=&quot;3&quot; unique_id=&quot;10023&quot;&gt;&lt;property id=&quot;20148&quot; value=&quot;5&quot;/&gt;&lt;property id=&quot;20300&quot; value=&quot;Slide 7&quot;/&gt;&lt;property id=&quot;20307&quot; value=&quot;306&quot;/&gt;&lt;/object&gt;&lt;object type=&quot;3&quot; unique_id=&quot;10024&quot;&gt;&lt;property id=&quot;20148&quot; value=&quot;5&quot;/&gt;&lt;property id=&quot;20300&quot; value=&quot;Slide 8&quot;/&gt;&lt;property id=&quot;20307&quot; value=&quot;282&quot;/&gt;&lt;/object&gt;&lt;object type=&quot;3&quot; unique_id=&quot;10025&quot;&gt;&lt;property id=&quot;20148&quot; value=&quot;5&quot;/&gt;&lt;property id=&quot;20300&quot; value=&quot;Slide 9&quot;/&gt;&lt;property id=&quot;20307&quot; value=&quot;307&quot;/&gt;&lt;/object&gt;&lt;object type=&quot;3&quot; unique_id=&quot;10027&quot;&gt;&lt;property id=&quot;20148&quot; value=&quot;5&quot;/&gt;&lt;property id=&quot;20300&quot; value=&quot;Slide 10&quot;/&gt;&lt;property id=&quot;20307&quot; value=&quot;290&quot;/&gt;&lt;/object&gt;&lt;object type=&quot;3&quot; unique_id=&quot;10030&quot;&gt;&lt;property id=&quot;20148&quot; value=&quot;5&quot;/&gt;&lt;property id=&quot;20300&quot; value=&quot;Slide 11&quot;/&gt;&lt;property id=&quot;20307&quot; value=&quot;293&quot;/&gt;&lt;/object&gt;&lt;object type=&quot;3&quot; unique_id=&quot;10031&quot;&gt;&lt;property id=&quot;20148&quot; value=&quot;5&quot;/&gt;&lt;property id=&quot;20300&quot; value=&quot;Slide 12&quot;/&gt;&lt;property id=&quot;20307&quot; value=&quot;294&quot;/&gt;&lt;/object&gt;&lt;object type=&quot;3&quot; unique_id=&quot;10032&quot;&gt;&lt;property id=&quot;20148&quot; value=&quot;5&quot;/&gt;&lt;property id=&quot;20300&quot; value=&quot;Slide 13&quot;/&gt;&lt;property id=&quot;20307&quot; value=&quot;296&quot;/&gt;&lt;/object&gt;&lt;object type=&quot;3&quot; unique_id=&quot;10033&quot;&gt;&lt;property id=&quot;20148&quot; value=&quot;5&quot;/&gt;&lt;property id=&quot;20300&quot; value=&quot;Slide 14&quot;/&gt;&lt;property id=&quot;20307&quot; value=&quot;297&quot;/&gt;&lt;/object&gt;&lt;object type=&quot;3&quot; unique_id=&quot;10035&quot;&gt;&lt;property id=&quot;20148&quot; value=&quot;5&quot;/&gt;&lt;property id=&quot;20300&quot; value=&quot;Slide 15&quot;/&gt;&lt;property id=&quot;20307&quot; value=&quot;30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15.9"/>
</p:tagLst>
</file>

<file path=ppt/tags/tag3.xml><?xml version="1.0" encoding="utf-8"?>
<p:tagLst xmlns:a="http://schemas.openxmlformats.org/drawingml/2006/main" xmlns:r="http://schemas.openxmlformats.org/officeDocument/2006/relationships" xmlns:p="http://schemas.openxmlformats.org/presentationml/2006/main">
  <p:tag name="TIMING" val="|3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1055</TotalTime>
  <Words>203</Words>
  <Application>Microsoft Office PowerPoint</Application>
  <PresentationFormat>On-screen Show (16:9)</PresentationFormat>
  <Paragraphs>60</Paragraphs>
  <Slides>15</Slides>
  <Notes>7</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MTC</cp:lastModifiedBy>
  <cp:revision>178</cp:revision>
  <dcterms:created xsi:type="dcterms:W3CDTF">2020-12-08T15:48:47Z</dcterms:created>
  <dcterms:modified xsi:type="dcterms:W3CDTF">2024-03-05T05:13:57Z</dcterms:modified>
</cp:coreProperties>
</file>