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327" r:id="rId5"/>
    <p:sldId id="325" r:id="rId6"/>
    <p:sldId id="343" r:id="rId7"/>
    <p:sldId id="342" r:id="rId8"/>
    <p:sldId id="334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23" r:id="rId21"/>
    <p:sldId id="335" r:id="rId22"/>
    <p:sldId id="336" r:id="rId23"/>
    <p:sldId id="337" r:id="rId24"/>
    <p:sldId id="338" r:id="rId25"/>
    <p:sldId id="322" r:id="rId26"/>
    <p:sldId id="339" r:id="rId27"/>
    <p:sldId id="340" r:id="rId28"/>
    <p:sldId id="332" r:id="rId2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27"/>
          </p14:sldIdLst>
        </p14:section>
        <p14:section name="Tiết 1" id="{5306D87E-7522-4F86-AA24-B22D8455523B}">
          <p14:sldIdLst>
            <p14:sldId id="325"/>
            <p14:sldId id="343"/>
            <p14:sldId id="342"/>
            <p14:sldId id="334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23"/>
            <p14:sldId id="335"/>
            <p14:sldId id="336"/>
            <p14:sldId id="337"/>
            <p14:sldId id="338"/>
            <p14:sldId id="322"/>
            <p14:sldId id="339"/>
            <p14:sldId id="340"/>
            <p14:sldId id="332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07C45"/>
    <a:srgbClr val="FF9966"/>
    <a:srgbClr val="442C4C"/>
    <a:srgbClr val="6EB147"/>
    <a:srgbClr val="55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17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75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3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1.pn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28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47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48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0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1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image" Target="../media/image53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5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6" Type="http://schemas.openxmlformats.org/officeDocument/2006/relationships/image" Target="../media/image14.png"/><Relationship Id="rId5" Type="http://schemas.openxmlformats.org/officeDocument/2006/relationships/image" Target="../media/image57.png"/><Relationship Id="rId10" Type="http://schemas.openxmlformats.org/officeDocument/2006/relationships/image" Target="../media/image16.png"/><Relationship Id="rId4" Type="http://schemas.openxmlformats.org/officeDocument/2006/relationships/image" Target="../media/image56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7" Type="http://schemas.openxmlformats.org/officeDocument/2006/relationships/image" Target="../media/image59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8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11" Type="http://schemas.openxmlformats.org/officeDocument/2006/relationships/image" Target="../media/image18.jpg"/><Relationship Id="rId5" Type="http://schemas.openxmlformats.org/officeDocument/2006/relationships/image" Target="../media/image13.jpeg"/><Relationship Id="rId10" Type="http://schemas.openxmlformats.org/officeDocument/2006/relationships/image" Target="../media/image17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2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26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25242" y="2715492"/>
            <a:ext cx="4648200" cy="21465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sz="33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CHÀO </a:t>
            </a:r>
            <a:r>
              <a:rPr lang="vi-VN" sz="33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MỪNG </a:t>
            </a:r>
            <a:r>
              <a:rPr lang="en-US" sz="3300" b="1" spc="15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CÁC CON</a:t>
            </a:r>
            <a:endParaRPr lang="vi-VN" sz="33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3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ĐẾN VỚI </a:t>
            </a:r>
            <a:r>
              <a:rPr lang="vi-VN" sz="33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TIẾT </a:t>
            </a:r>
            <a:r>
              <a:rPr lang="vi-VN" sz="3300" b="1" spc="15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HỌC</a:t>
            </a:r>
            <a:r>
              <a:rPr lang="en-US" sz="3300" b="1" spc="15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800" b="1" spc="15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HOẠT ĐỘNG TRẢI NGHIỆM</a:t>
            </a:r>
          </a:p>
          <a:p>
            <a:pPr algn="ctr"/>
            <a:r>
              <a:rPr lang="en-US" sz="2800" b="1" spc="15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LỚP 1</a:t>
            </a:r>
            <a:endParaRPr 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4683" y="2715492"/>
            <a:ext cx="1885815" cy="1885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9033008"/>
      </p:ext>
    </p:extLst>
  </p:cSld>
  <p:clrMapOvr>
    <a:masterClrMapping/>
  </p:clrMapOvr>
  <p:transition spd="slow" advClick="0" advTm="85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5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6303" y="709946"/>
            <a:ext cx="496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tốn, thật thà, dũng cảm.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3" y="134853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37133" y="4459429"/>
            <a:ext cx="530875" cy="59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3" y="1265440"/>
            <a:ext cx="3597695" cy="3491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97" y="1265440"/>
            <a:ext cx="2783193" cy="3408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3" y="1265440"/>
            <a:ext cx="2629817" cy="3408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584187"/>
      </p:ext>
    </p:extLst>
  </p:cSld>
  <p:clrMapOvr>
    <a:masterClrMapping/>
  </p:clrMapOvr>
  <p:transition spd="slow" advClick="0" advTm="468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83127" y="143894"/>
            <a:ext cx="8956964" cy="4916479"/>
            <a:chOff x="497142" y="493236"/>
            <a:chExt cx="11012418" cy="599101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497142" y="493236"/>
              <a:ext cx="11012418" cy="5991011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650447" y="584542"/>
              <a:ext cx="1067663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99471" y="256764"/>
            <a:ext cx="907202" cy="80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7" y="1007506"/>
            <a:ext cx="4148016" cy="3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 rot="5400000">
            <a:off x="5244911" y="802602"/>
            <a:ext cx="2745937" cy="4299578"/>
          </a:xfrm>
          <a:prstGeom prst="wedgeRoundRectCallout">
            <a:avLst>
              <a:gd name="adj1" fmla="val -17552"/>
              <a:gd name="adj2" fmla="val 5849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99238" y="1625366"/>
            <a:ext cx="413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NĂM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BÁC HỒ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497" y="473462"/>
            <a:ext cx="2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endParaRPr lang="en-US" sz="2400" b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161" y="4314739"/>
            <a:ext cx="753783" cy="718886"/>
          </a:xfrm>
          <a:prstGeom prst="rect">
            <a:avLst/>
          </a:prstGeom>
        </p:spPr>
      </p:pic>
      <p:pic>
        <p:nvPicPr>
          <p:cNvPr id="23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55" y="150278"/>
            <a:ext cx="857250" cy="838200"/>
          </a:xfrm>
          <a:prstGeom prst="rect">
            <a:avLst/>
          </a:prstGeom>
        </p:spPr>
      </p:pic>
      <p:pic>
        <p:nvPicPr>
          <p:cNvPr id="3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65890" y="4400901"/>
            <a:ext cx="584135" cy="655530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70077" y="484286"/>
            <a:ext cx="5743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 hiểu Năm điều Bác Hồ dạy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1275" y="2094823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Yêu Tổ quốc, yêu đồng bào</a:t>
            </a:r>
            <a:endParaRPr 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2443" y="2509537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tập tốt, lao động tốt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6152" y="2940337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Đoàn kết tốt, kỷ luật tốt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4626" y="3336705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Giữ gìn vệ sinh thật tốt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9486" y="3744491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Khiêm tốn, thật thà, dũng cảm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9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057">
        <p:random/>
      </p:transition>
    </mc:Choice>
    <mc:Fallback xmlns="">
      <p:transition spd="slow" advTm="6205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16" grpId="0"/>
      <p:bldP spid="17" grpId="0"/>
      <p:bldP spid="19" grpId="0"/>
      <p:bldP spid="21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1219" y="221157"/>
            <a:ext cx="475562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1: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tổ quốc, yêu đồng bào.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9" y="1063936"/>
            <a:ext cx="3423396" cy="3264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5219" y="647865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1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5" y="1109530"/>
            <a:ext cx="4867708" cy="3218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9" y="1063936"/>
            <a:ext cx="4835434" cy="344351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31400" y="978947"/>
            <a:ext cx="3785102" cy="3802078"/>
            <a:chOff x="7717426" y="2670808"/>
            <a:chExt cx="3971525" cy="34541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426" y="2670808"/>
              <a:ext cx="3971525" cy="3303391"/>
            </a:xfrm>
            <a:prstGeom prst="rect">
              <a:avLst/>
            </a:prstGeom>
          </p:spPr>
        </p:pic>
        <p:sp>
          <p:nvSpPr>
            <p:cNvPr id="14" name="Chord 13"/>
            <p:cNvSpPr/>
            <p:nvPr/>
          </p:nvSpPr>
          <p:spPr>
            <a:xfrm rot="6672271">
              <a:off x="9348255" y="5575963"/>
              <a:ext cx="522667" cy="575413"/>
            </a:xfrm>
            <a:prstGeom prst="chord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2851174"/>
      </p:ext>
    </p:extLst>
  </p:cSld>
  <p:clrMapOvr>
    <a:masterClrMapping/>
  </p:clrMapOvr>
  <p:transition spd="slow" advClick="0" advTm="400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307" y="220339"/>
            <a:ext cx="442482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tốt, lao động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3907" y="640154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2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8" y="1099077"/>
            <a:ext cx="4249881" cy="3514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2" y="1122004"/>
            <a:ext cx="4084612" cy="3494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6" y="887464"/>
            <a:ext cx="4226208" cy="39636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85" y="1099077"/>
            <a:ext cx="3650555" cy="3650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855964"/>
      </p:ext>
    </p:extLst>
  </p:cSld>
  <p:clrMapOvr>
    <a:masterClrMapping/>
  </p:clrMapOvr>
  <p:transition spd="slow" advClick="0" advTm="264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6610" y="209961"/>
            <a:ext cx="431748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3: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 tốt, kỉ luật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9535" y="640453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3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4" y="1102119"/>
            <a:ext cx="3711586" cy="3423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73" y="1102119"/>
            <a:ext cx="4249882" cy="3423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972368"/>
      </p:ext>
    </p:extLst>
  </p:cSld>
  <p:clrMapOvr>
    <a:masterClrMapping/>
  </p:clrMapOvr>
  <p:transition spd="slow" advClick="0" advTm="284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6221" y="230743"/>
            <a:ext cx="43174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4: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thật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265" y="692408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4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35" y="1118431"/>
            <a:ext cx="3624297" cy="3515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9" y="1154073"/>
            <a:ext cx="4577196" cy="3386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099322"/>
      </p:ext>
    </p:extLst>
  </p:cSld>
  <p:clrMapOvr>
    <a:masterClrMapping/>
  </p:clrMapOvr>
  <p:transition spd="slow" advClick="0" advTm="328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8013" y="225259"/>
            <a:ext cx="531109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5: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tốn, thật thà, dũng cảm.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7746" y="686924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5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09" y="1363916"/>
            <a:ext cx="3730336" cy="3044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6" y="1423216"/>
            <a:ext cx="2795733" cy="2857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4" y="1423216"/>
            <a:ext cx="2984790" cy="2984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188921"/>
      </p:ext>
    </p:extLst>
  </p:cSld>
  <p:clrMapOvr>
    <a:masterClrMapping/>
  </p:clrMapOvr>
  <p:transition spd="slow" advClick="0" advTm="307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721" y="152714"/>
            <a:ext cx="8246288" cy="523220"/>
          </a:xfrm>
          <a:prstGeom prst="rect">
            <a:avLst/>
          </a:prstGeom>
          <a:solidFill>
            <a:srgbClr val="307C4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21541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63" y="1008736"/>
            <a:ext cx="6783271" cy="379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97633" y="641474"/>
            <a:ext cx="405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Yêu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quốc, yêu đồng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9" y="1919673"/>
            <a:ext cx="857250" cy="8382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810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5410" y="150594"/>
            <a:ext cx="8279233" cy="523220"/>
          </a:xfrm>
          <a:prstGeom prst="rect">
            <a:avLst/>
          </a:prstGeom>
          <a:solidFill>
            <a:srgbClr val="307C4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-35140" y="150594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76592" y="673814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tập tốt, lao động tốt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07" y="1081473"/>
            <a:ext cx="6003351" cy="367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9" y="1151882"/>
            <a:ext cx="529936" cy="51816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24637" y="4275634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44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94" y="1102412"/>
            <a:ext cx="6758798" cy="367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52714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" y="976386"/>
            <a:ext cx="597331" cy="584057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42" y="741913"/>
            <a:ext cx="301310" cy="482096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6896" y="4327860"/>
            <a:ext cx="574769" cy="645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055" y="719139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Đoàn kết tốt, kỷ luật tốt</a:t>
            </a:r>
          </a:p>
        </p:txBody>
      </p:sp>
    </p:spTree>
    <p:extLst>
      <p:ext uri="{BB962C8B-B14F-4D97-AF65-F5344CB8AC3E}">
        <p14:creationId xmlns:p14="http://schemas.microsoft.com/office/powerpoint/2010/main" val="2687339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3"/>
          <p:cNvSpPr txBox="1"/>
          <p:nvPr/>
        </p:nvSpPr>
        <p:spPr>
          <a:xfrm>
            <a:off x="2165143" y="1504041"/>
            <a:ext cx="5041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6" name="1"/>
          <p:cNvGrpSpPr/>
          <p:nvPr/>
        </p:nvGrpSpPr>
        <p:grpSpPr>
          <a:xfrm>
            <a:off x="6388768" y="2002562"/>
            <a:ext cx="2669455" cy="3158985"/>
            <a:chOff x="4248310" y="2190760"/>
            <a:chExt cx="4910252" cy="2951064"/>
          </a:xfrm>
        </p:grpSpPr>
        <p:pic>
          <p:nvPicPr>
            <p:cNvPr id="7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</p:grpSp>
      <p:pic>
        <p:nvPicPr>
          <p:cNvPr id="9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856"/>
            <a:ext cx="2273703" cy="22737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39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1464" y="604255"/>
            <a:ext cx="360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Giữ gìn vệ sinh thật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2" y="1065920"/>
            <a:ext cx="6442364" cy="37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40682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" y="970882"/>
            <a:ext cx="551893" cy="539629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91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29" y="1038276"/>
            <a:ext cx="7138700" cy="372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52714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01" y="3705199"/>
            <a:ext cx="534428" cy="5096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8" y="1265799"/>
            <a:ext cx="480219" cy="469547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434" y="719139"/>
            <a:ext cx="398921" cy="638274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57712" y="695493"/>
            <a:ext cx="452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Khiêm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tốn, thật thà, dũng cảm</a:t>
            </a:r>
          </a:p>
        </p:txBody>
      </p:sp>
    </p:spTree>
    <p:extLst>
      <p:ext uri="{BB962C8B-B14F-4D97-AF65-F5344CB8AC3E}">
        <p14:creationId xmlns:p14="http://schemas.microsoft.com/office/powerpoint/2010/main" val="29365373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94" y="685193"/>
            <a:ext cx="6373590" cy="397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1202132" y="-87230"/>
            <a:ext cx="1291932" cy="125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2494064" y="161973"/>
            <a:ext cx="516403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2: Xử lí tình huống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" y="540814"/>
            <a:ext cx="857250" cy="838200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054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2494064" y="161973"/>
            <a:ext cx="516403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2: Xử lí tình huống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61" y="695584"/>
            <a:ext cx="6417166" cy="400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1202132" y="0"/>
            <a:ext cx="1291932" cy="125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56" y="3275037"/>
            <a:ext cx="753783" cy="718886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" y="868959"/>
            <a:ext cx="857250" cy="83820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736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2354280" y="-96898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4173" y="685194"/>
            <a:ext cx="7003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 hiện tốt Năm điều Bác Hồ dạy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377045" y="161974"/>
            <a:ext cx="235972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0" y="1289559"/>
            <a:ext cx="4187479" cy="34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69" y="1370387"/>
            <a:ext cx="4238081" cy="334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96" y="4256598"/>
            <a:ext cx="753783" cy="71888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" y="286279"/>
            <a:ext cx="857250" cy="8382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51" y="571792"/>
            <a:ext cx="523875" cy="838200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31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01409" y="1939718"/>
            <a:ext cx="6341182" cy="245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Tiết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kết</a:t>
            </a:r>
            <a:r>
              <a:rPr lang="en-US" altLang="zh-CN" sz="54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thúc</a:t>
            </a:r>
          </a:p>
          <a:p>
            <a:pPr algn="ctr"/>
            <a:r>
              <a:rPr lang="en-US" altLang="zh-CN" sz="5400" b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Hẹn gặp lại các con!</a:t>
            </a:r>
            <a:endParaRPr lang="vi-VN" altLang="zh-CN" sz="5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17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91">
        <p:random/>
      </p:transition>
    </mc:Choice>
    <mc:Fallback xmlns="">
      <p:transition spd="slow" advTm="749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4" y="0"/>
            <a:ext cx="9192126" cy="5143500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1707944" y="972437"/>
            <a:ext cx="6160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thấy thế nào khi nghe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này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04196" y="2094696"/>
            <a:ext cx="6236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muốn làm theo những lời Bác Hồ dạy không?     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340283"/>
      </p:ext>
    </p:extLst>
  </p:cSld>
  <p:clrMapOvr>
    <a:masterClrMapping/>
  </p:clrMapOvr>
  <p:transition spd="slow" advClick="0" advTm="321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3"/>
          <p:cNvSpPr txBox="1"/>
          <p:nvPr/>
        </p:nvSpPr>
        <p:spPr>
          <a:xfrm>
            <a:off x="1647100" y="1571622"/>
            <a:ext cx="61959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 HIỆN </a:t>
            </a:r>
          </a:p>
          <a:p>
            <a:pPr algn="ctr"/>
            <a:r>
              <a:rPr lang="en-US" altLang="zh-CN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NĂM ĐIỀU BÁC HỒ DẠY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3871882" y="740625"/>
            <a:ext cx="174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 </a:t>
            </a:r>
            <a:r>
              <a:rPr lang="en-US" altLang="zh-CN" sz="48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</a:t>
            </a:r>
            <a:endParaRPr lang="zh-CN" altLang="en-US" sz="4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270759"/>
      </p:ext>
    </p:extLst>
  </p:cSld>
  <p:clrMapOvr>
    <a:masterClrMapping/>
  </p:clrMapOvr>
  <p:transition spd="slow" advClick="0" advTm="63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83127" y="143894"/>
            <a:ext cx="8956964" cy="4916479"/>
            <a:chOff x="497142" y="493236"/>
            <a:chExt cx="11012418" cy="599101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497142" y="493236"/>
              <a:ext cx="11012418" cy="5991011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30629" y="253582"/>
            <a:ext cx="727790" cy="64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4293" y="300572"/>
            <a:ext cx="234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endParaRPr lang="en-US" sz="2400" b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02" y="4468612"/>
            <a:ext cx="505902" cy="482481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78" y="218824"/>
            <a:ext cx="523875" cy="838200"/>
          </a:xfrm>
          <a:prstGeom prst="rect">
            <a:avLst/>
          </a:prstGeom>
        </p:spPr>
      </p:pic>
      <p:pic>
        <p:nvPicPr>
          <p:cNvPr id="3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73919" y="4427024"/>
            <a:ext cx="519003" cy="582437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69831" y="295493"/>
            <a:ext cx="442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 hiểu Năm điều Bác Hồ dạy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35" y="762237"/>
            <a:ext cx="3259842" cy="3977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9" y="837167"/>
            <a:ext cx="4667365" cy="3828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9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889">
        <p:random/>
      </p:transition>
    </mc:Choice>
    <mc:Fallback xmlns="">
      <p:transition spd="slow" advTm="4688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1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639" y="668749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tổ quốc, yêu đồng bào.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7" y="1174774"/>
            <a:ext cx="2500046" cy="3429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8" y="1213486"/>
            <a:ext cx="5628125" cy="3390768"/>
          </a:xfrm>
          <a:prstGeom prst="rect">
            <a:avLst/>
          </a:prstGeom>
        </p:spPr>
      </p:pic>
      <p:pic>
        <p:nvPicPr>
          <p:cNvPr id="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68" y="343541"/>
            <a:ext cx="637864" cy="608334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" y="113675"/>
            <a:ext cx="857250" cy="83820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7428" y="4537476"/>
            <a:ext cx="505416" cy="567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5040608"/>
      </p:ext>
    </p:extLst>
  </p:cSld>
  <p:clrMapOvr>
    <a:masterClrMapping/>
  </p:clrMapOvr>
  <p:transition spd="slow" advClick="0" advTm="473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165" y="679874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tốt, lao động tốt.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489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" y="1170100"/>
            <a:ext cx="4632278" cy="3474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70" y="1170099"/>
            <a:ext cx="3626430" cy="347463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55271" y="4429138"/>
            <a:ext cx="196247" cy="184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300970"/>
      </p:ext>
    </p:extLst>
  </p:cSld>
  <p:clrMapOvr>
    <a:masterClrMapping/>
  </p:clrMapOvr>
  <p:transition spd="slow" advClick="0" advTm="612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3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292" y="742220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 tốt, kỉ luật tốt.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2127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" y="1263618"/>
            <a:ext cx="3839832" cy="3443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40" y="1263618"/>
            <a:ext cx="4090982" cy="3443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7939"/>
      </p:ext>
    </p:extLst>
  </p:cSld>
  <p:clrMapOvr>
    <a:masterClrMapping/>
  </p:clrMapOvr>
  <p:transition spd="slow" advClick="0" advTm="335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26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4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9120" y="742220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thật tốt.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489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3" y="1252672"/>
            <a:ext cx="3990489" cy="3405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97" y="1265440"/>
            <a:ext cx="4234685" cy="3392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6598188"/>
      </p:ext>
    </p:extLst>
  </p:cSld>
  <p:clrMapOvr>
    <a:masterClrMapping/>
  </p:clrMapOvr>
  <p:transition spd="slow" advClick="0" advTm="290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2|1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8|2.7|4.6|4.2|4.5|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4.1|1.2|9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8.2|1|8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8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5.7|9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5.1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7.7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2954521b-b4ab-4ce3-8aa8-8bfa99a4c3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3754</TotalTime>
  <Words>658</Words>
  <Application>Microsoft Office PowerPoint</Application>
  <PresentationFormat>On-screen Show (16:9)</PresentationFormat>
  <Paragraphs>62</Paragraphs>
  <Slides>25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UTM Avo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PC</dc:creator>
  <cp:lastModifiedBy>Admin</cp:lastModifiedBy>
  <cp:revision>127</cp:revision>
  <dcterms:created xsi:type="dcterms:W3CDTF">2017-03-04T06:55:50Z</dcterms:created>
  <dcterms:modified xsi:type="dcterms:W3CDTF">2024-11-18T05:18:38Z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