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9" r:id="rId4"/>
    <p:sldId id="287" r:id="rId5"/>
    <p:sldId id="288" r:id="rId6"/>
    <p:sldId id="259" r:id="rId7"/>
    <p:sldId id="289" r:id="rId8"/>
    <p:sldId id="283" r:id="rId9"/>
    <p:sldId id="290" r:id="rId10"/>
    <p:sldId id="291" r:id="rId11"/>
    <p:sldId id="292" r:id="rId12"/>
    <p:sldId id="282" r:id="rId13"/>
    <p:sldId id="280" r:id="rId14"/>
    <p:sldId id="260" r:id="rId15"/>
    <p:sldId id="272"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9373"/>
    <a:srgbClr val="FDCE66"/>
    <a:srgbClr val="DAA16D"/>
    <a:srgbClr val="F99450"/>
    <a:srgbClr val="BD9EE2"/>
    <a:srgbClr val="FCA1B7"/>
    <a:srgbClr val="FFF8E1"/>
    <a:srgbClr val="FCC4D2"/>
    <a:srgbClr val="FFE7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37"/>
    <p:restoredTop sz="95934"/>
  </p:normalViewPr>
  <p:slideViewPr>
    <p:cSldViewPr snapToGrid="0" snapToObjects="1">
      <p:cViewPr>
        <p:scale>
          <a:sx n="50" d="100"/>
          <a:sy n="50" d="100"/>
        </p:scale>
        <p:origin x="-1776" y="-10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A5E68AA-BE64-F049-AE4B-6D22E5791D6E}"/>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xmlns="" id="{68FB45DC-93A6-9E46-B68E-4C1658CC14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xmlns="" id="{60C71B9E-72DF-9B46-9E11-92FD14AF7800}"/>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5" name="页脚占位符 4">
            <a:extLst>
              <a:ext uri="{FF2B5EF4-FFF2-40B4-BE49-F238E27FC236}">
                <a16:creationId xmlns:a16="http://schemas.microsoft.com/office/drawing/2014/main" xmlns="" id="{CD64AA69-0CEE-B14A-BDC5-308DDC8C2D60}"/>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5DFAF48E-F9F8-1C46-8EEE-61E4A181629A}"/>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561326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27507A8-15E2-164F-9615-442CE6395961}"/>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xmlns="" id="{8762B35F-BAD2-B942-AD3F-6CFBFC720ECF}"/>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EF2FC632-FBB0-AC4F-A2C8-C309889175E8}"/>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5" name="页脚占位符 4">
            <a:extLst>
              <a:ext uri="{FF2B5EF4-FFF2-40B4-BE49-F238E27FC236}">
                <a16:creationId xmlns:a16="http://schemas.microsoft.com/office/drawing/2014/main" xmlns="" id="{5264E695-6EE6-3B41-9BB3-E9CE59E44B0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47B6FE20-DD6A-434B-8F8B-53D28B1A6E5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98403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xmlns="" id="{D8317262-3A48-C44B-BE0D-EB1E54F694B6}"/>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xmlns="" id="{B655E45A-0599-A545-9244-C8A808CE4B4E}"/>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6ED0EFA3-E423-1E43-9429-EFEE76FC64A0}"/>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5" name="页脚占位符 4">
            <a:extLst>
              <a:ext uri="{FF2B5EF4-FFF2-40B4-BE49-F238E27FC236}">
                <a16:creationId xmlns:a16="http://schemas.microsoft.com/office/drawing/2014/main" xmlns="" id="{FCE18421-96FF-A942-AB92-9E8C9E3D538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A76B1616-54B9-7149-8109-223505AD0D8E}"/>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19091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B90AC2C-89A7-5B45-AA29-0F43CAD1792B}"/>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xmlns="" id="{FF0F5861-FF02-9541-AD80-582F186482D6}"/>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2E655C0A-AF44-4240-926F-CF039BC8D213}"/>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5" name="页脚占位符 4">
            <a:extLst>
              <a:ext uri="{FF2B5EF4-FFF2-40B4-BE49-F238E27FC236}">
                <a16:creationId xmlns:a16="http://schemas.microsoft.com/office/drawing/2014/main" xmlns="" id="{70AFDC4E-8BFD-B54A-BF9A-81919CC721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89656241-BFAA-974E-8319-98CB08180971}"/>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4068599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22A9BE9-7F72-794D-9F3C-9A8FE2E8F64B}"/>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xmlns="" id="{13AC6F02-871E-DE47-AC93-1CD134CED5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xmlns="" id="{1C55CEBD-7C39-394B-A99F-80554FC46B49}"/>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5" name="页脚占位符 4">
            <a:extLst>
              <a:ext uri="{FF2B5EF4-FFF2-40B4-BE49-F238E27FC236}">
                <a16:creationId xmlns:a16="http://schemas.microsoft.com/office/drawing/2014/main" xmlns="" id="{AB24BB0A-6CBD-2E41-ACC7-D29880DA3BB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xmlns="" id="{0CDC3A08-879E-9449-ADFD-682ABDEB913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34503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403AC0A-0AC7-E046-A454-45AF18903BBF}"/>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xmlns="" id="{BCFDF19E-3B3B-4842-9CFB-FEE132D206CF}"/>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xmlns="" id="{6E65A68E-44C5-224D-8CA2-CC2B095E1927}"/>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xmlns="" id="{2D30D364-0692-4248-99C8-3F14D2E4ABF8}"/>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6" name="页脚占位符 5">
            <a:extLst>
              <a:ext uri="{FF2B5EF4-FFF2-40B4-BE49-F238E27FC236}">
                <a16:creationId xmlns:a16="http://schemas.microsoft.com/office/drawing/2014/main" xmlns="" id="{EC7A17F9-1059-CB44-9EC4-3DC90DCBC098}"/>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xmlns="" id="{088F51C2-BC0A-9647-96E7-996BE581CB4D}"/>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09369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9FD20C3A-97FD-EC48-8472-14766CCB9D92}"/>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xmlns="" id="{CB998ED0-C05E-BF44-803B-F32434D969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xmlns="" id="{9C2F7DA8-241B-6E41-B115-7DD4AB88F1CE}"/>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xmlns="" id="{1763B39A-3922-DC4C-A9E0-E8F6F55BCC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xmlns="" id="{D1B154D5-EB01-C546-8E33-06C61DAFCD03}"/>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xmlns="" id="{072C4281-F8A6-F144-B529-6697CA44A29E}"/>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8" name="页脚占位符 7">
            <a:extLst>
              <a:ext uri="{FF2B5EF4-FFF2-40B4-BE49-F238E27FC236}">
                <a16:creationId xmlns:a16="http://schemas.microsoft.com/office/drawing/2014/main" xmlns="" id="{DE8B9C80-60CA-A34E-BFF9-C5EF301C401D}"/>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xmlns="" id="{BF90AAA6-55AF-1F43-85E0-154D6A6111AB}"/>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8386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8B57A5C9-2CA0-5C4F-B0AC-699302B218E6}"/>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xmlns="" id="{FE2BD9DE-4F17-9E46-85D8-E2B12EE2279A}"/>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4" name="页脚占位符 3">
            <a:extLst>
              <a:ext uri="{FF2B5EF4-FFF2-40B4-BE49-F238E27FC236}">
                <a16:creationId xmlns:a16="http://schemas.microsoft.com/office/drawing/2014/main" xmlns="" id="{531FE32F-DD65-4F4F-A322-76B6249BA721}"/>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xmlns="" id="{F1B1DDF3-917A-F04E-96B7-4D0D88E63782}"/>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3698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xmlns="" id="{0AF1B7EC-7263-EF4F-B8F8-7BC4A0926652}"/>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3" name="页脚占位符 2">
            <a:extLst>
              <a:ext uri="{FF2B5EF4-FFF2-40B4-BE49-F238E27FC236}">
                <a16:creationId xmlns:a16="http://schemas.microsoft.com/office/drawing/2014/main" xmlns="" id="{A87EA049-7CA7-2242-BC65-574B701167D0}"/>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xmlns="" id="{8581E859-109B-1D4E-BD7F-295BD77D5879}"/>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51600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F08FA14-2A56-8F40-B578-1AF41EF3438B}"/>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xmlns="" id="{40FD8ED5-6CD0-9A49-908F-DD8F31EFE5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xmlns="" id="{3F95D50D-3854-BF41-B1B4-C14B47F0A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xmlns="" id="{DE198175-F7BB-9649-87FC-791054344719}"/>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6" name="页脚占位符 5">
            <a:extLst>
              <a:ext uri="{FF2B5EF4-FFF2-40B4-BE49-F238E27FC236}">
                <a16:creationId xmlns:a16="http://schemas.microsoft.com/office/drawing/2014/main" xmlns="" id="{780D134F-22C8-A147-86A1-AFCE01B66131}"/>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xmlns="" id="{92ABE2F8-7F2B-084D-AA59-F1D650034195}"/>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34896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2FA1B7CB-265E-FE4B-85A7-85095EA77647}"/>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xmlns="" id="{45B568F0-876F-3A42-8E9A-F2E0E4E16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xmlns="" id="{C9EE148B-7F31-6C4B-91AC-A6DC3C13CA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xmlns="" id="{9EFCCCA7-808E-BA49-9D15-415B8AA9BFC1}"/>
              </a:ext>
            </a:extLst>
          </p:cNvPr>
          <p:cNvSpPr>
            <a:spLocks noGrp="1"/>
          </p:cNvSpPr>
          <p:nvPr>
            <p:ph type="dt" sz="half" idx="10"/>
          </p:nvPr>
        </p:nvSpPr>
        <p:spPr/>
        <p:txBody>
          <a:bodyPr/>
          <a:lstStyle/>
          <a:p>
            <a:fld id="{84B79D43-DAE6-0F47-A9C1-04982654FBFB}" type="datetimeFigureOut">
              <a:rPr kumimoji="1" lang="zh-CN" altLang="en-US" smtClean="0"/>
              <a:t>2024/5/13</a:t>
            </a:fld>
            <a:endParaRPr kumimoji="1" lang="zh-CN" altLang="en-US"/>
          </a:p>
        </p:txBody>
      </p:sp>
      <p:sp>
        <p:nvSpPr>
          <p:cNvPr id="6" name="页脚占位符 5">
            <a:extLst>
              <a:ext uri="{FF2B5EF4-FFF2-40B4-BE49-F238E27FC236}">
                <a16:creationId xmlns:a16="http://schemas.microsoft.com/office/drawing/2014/main" xmlns="" id="{2C58DD2B-251A-234C-8A57-5ABF94C4A877}"/>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xmlns="" id="{C18CB2A8-5CD9-D04E-B567-7EBEF490AB7F}"/>
              </a:ext>
            </a:extLst>
          </p:cNvPr>
          <p:cNvSpPr>
            <a:spLocks noGrp="1"/>
          </p:cNvSpPr>
          <p:nvPr>
            <p:ph type="sldNum" sz="quarter" idx="12"/>
          </p:nvPr>
        </p:nvSpPr>
        <p:spPr/>
        <p:txBody>
          <a:body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2688463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xmlns="" id="{FA695B5B-D5D8-514D-9D02-1B81B7DA7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xmlns="" id="{2B379E33-FD72-9A43-82B2-651959A19C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xmlns="" id="{4218A0E9-40F7-CE46-B403-9DC1CA0AB8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79D43-DAE6-0F47-A9C1-04982654FBFB}" type="datetimeFigureOut">
              <a:rPr kumimoji="1" lang="zh-CN" altLang="en-US" smtClean="0"/>
              <a:t>2024/5/13</a:t>
            </a:fld>
            <a:endParaRPr kumimoji="1" lang="zh-CN" altLang="en-US"/>
          </a:p>
        </p:txBody>
      </p:sp>
      <p:sp>
        <p:nvSpPr>
          <p:cNvPr id="5" name="页脚占位符 4">
            <a:extLst>
              <a:ext uri="{FF2B5EF4-FFF2-40B4-BE49-F238E27FC236}">
                <a16:creationId xmlns:a16="http://schemas.microsoft.com/office/drawing/2014/main" xmlns="" id="{A3E4EC99-6892-EF4E-898D-4A31CBE00B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xmlns="" id="{4A055238-B11B-8F4E-80A4-A0A5A1EC7E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17B97-31AA-F046-A2B1-CB7B8C901C9E}" type="slidenum">
              <a:rPr kumimoji="1" lang="zh-CN" altLang="en-US" smtClean="0"/>
              <a:t>‹#›</a:t>
            </a:fld>
            <a:endParaRPr kumimoji="1" lang="zh-CN" altLang="en-US"/>
          </a:p>
        </p:txBody>
      </p:sp>
    </p:spTree>
    <p:extLst>
      <p:ext uri="{BB962C8B-B14F-4D97-AF65-F5344CB8AC3E}">
        <p14:creationId xmlns:p14="http://schemas.microsoft.com/office/powerpoint/2010/main" val="3068066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C6AD834-83E3-4445-ABAA-47638B289E54}"/>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5" name="任意形状 34">
            <a:extLst>
              <a:ext uri="{FF2B5EF4-FFF2-40B4-BE49-F238E27FC236}">
                <a16:creationId xmlns:a16="http://schemas.microsoft.com/office/drawing/2014/main" xmlns="" id="{244B0D7B-0FE7-264A-89B2-0DD04F8FBAC6}"/>
              </a:ext>
            </a:extLst>
          </p:cNvPr>
          <p:cNvSpPr/>
          <p:nvPr/>
        </p:nvSpPr>
        <p:spPr>
          <a:xfrm>
            <a:off x="10059219" y="4741024"/>
            <a:ext cx="3074912" cy="3074912"/>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矩形 7">
            <a:extLst>
              <a:ext uri="{FF2B5EF4-FFF2-40B4-BE49-F238E27FC236}">
                <a16:creationId xmlns:a16="http://schemas.microsoft.com/office/drawing/2014/main" xmlns="" id="{8FF48876-C2A8-E948-B51B-EC9DD93B0621}"/>
              </a:ext>
            </a:extLst>
          </p:cNvPr>
          <p:cNvSpPr/>
          <p:nvPr/>
        </p:nvSpPr>
        <p:spPr>
          <a:xfrm>
            <a:off x="1538273" y="1186048"/>
            <a:ext cx="9398018" cy="4774400"/>
          </a:xfrm>
          <a:prstGeom prst="rect">
            <a:avLst/>
          </a:prstGeom>
          <a:solidFill>
            <a:srgbClr val="FDCE66"/>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a:extLst>
              <a:ext uri="{FF2B5EF4-FFF2-40B4-BE49-F238E27FC236}">
                <a16:creationId xmlns:a16="http://schemas.microsoft.com/office/drawing/2014/main" xmlns="" id="{CA94C4FE-790E-0844-A955-CCB8D7FEC14D}"/>
              </a:ext>
            </a:extLst>
          </p:cNvPr>
          <p:cNvSpPr/>
          <p:nvPr/>
        </p:nvSpPr>
        <p:spPr>
          <a:xfrm>
            <a:off x="1255709" y="972924"/>
            <a:ext cx="9531354" cy="4987524"/>
          </a:xfrm>
          <a:prstGeom prst="rect">
            <a:avLst/>
          </a:prstGeom>
          <a:solidFill>
            <a:srgbClr val="039373"/>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 name="矩形 8">
            <a:extLst>
              <a:ext uri="{FF2B5EF4-FFF2-40B4-BE49-F238E27FC236}">
                <a16:creationId xmlns:a16="http://schemas.microsoft.com/office/drawing/2014/main" xmlns="" id="{0545FD9D-3207-034C-B282-555FBED1DF90}"/>
              </a:ext>
            </a:extLst>
          </p:cNvPr>
          <p:cNvSpPr/>
          <p:nvPr/>
        </p:nvSpPr>
        <p:spPr>
          <a:xfrm>
            <a:off x="867966" y="5630648"/>
            <a:ext cx="10456068" cy="482200"/>
          </a:xfrm>
          <a:prstGeom prst="rect">
            <a:avLst/>
          </a:prstGeom>
          <a:solidFill>
            <a:srgbClr val="DAA16D"/>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4" name="图片 13">
            <a:extLst>
              <a:ext uri="{FF2B5EF4-FFF2-40B4-BE49-F238E27FC236}">
                <a16:creationId xmlns:a16="http://schemas.microsoft.com/office/drawing/2014/main" xmlns="" id="{7AE8E70C-7995-124F-BD53-EED92708FF3F}"/>
              </a:ext>
            </a:extLst>
          </p:cNvPr>
          <p:cNvPicPr>
            <a:picLocks noChangeAspect="1"/>
          </p:cNvPicPr>
          <p:nvPr/>
        </p:nvPicPr>
        <p:blipFill>
          <a:blip r:embed="rId3"/>
          <a:stretch>
            <a:fillRect/>
          </a:stretch>
        </p:blipFill>
        <p:spPr>
          <a:xfrm rot="8100000">
            <a:off x="1457379" y="5086237"/>
            <a:ext cx="971344" cy="972754"/>
          </a:xfrm>
          <a:prstGeom prst="rect">
            <a:avLst/>
          </a:prstGeom>
        </p:spPr>
      </p:pic>
      <p:sp>
        <p:nvSpPr>
          <p:cNvPr id="15" name="椭圆 14">
            <a:extLst>
              <a:ext uri="{FF2B5EF4-FFF2-40B4-BE49-F238E27FC236}">
                <a16:creationId xmlns:a16="http://schemas.microsoft.com/office/drawing/2014/main" xmlns="" id="{9092A41E-0811-544D-A10C-E8388C74A161}"/>
              </a:ext>
            </a:extLst>
          </p:cNvPr>
          <p:cNvSpPr/>
          <p:nvPr/>
        </p:nvSpPr>
        <p:spPr>
          <a:xfrm>
            <a:off x="193568" y="344264"/>
            <a:ext cx="947231" cy="947231"/>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30" name="图片 29">
            <a:extLst>
              <a:ext uri="{FF2B5EF4-FFF2-40B4-BE49-F238E27FC236}">
                <a16:creationId xmlns:a16="http://schemas.microsoft.com/office/drawing/2014/main" xmlns="" id="{9EC910AB-C4C7-7E4D-A236-EABDE9CE136A}"/>
              </a:ext>
            </a:extLst>
          </p:cNvPr>
          <p:cNvPicPr>
            <a:picLocks noChangeAspect="1"/>
          </p:cNvPicPr>
          <p:nvPr/>
        </p:nvPicPr>
        <p:blipFill>
          <a:blip r:embed="rId4"/>
          <a:stretch>
            <a:fillRect/>
          </a:stretch>
        </p:blipFill>
        <p:spPr>
          <a:xfrm rot="2700000">
            <a:off x="10352336" y="4602419"/>
            <a:ext cx="602779" cy="1767959"/>
          </a:xfrm>
          <a:prstGeom prst="rect">
            <a:avLst/>
          </a:prstGeom>
        </p:spPr>
      </p:pic>
      <p:pic>
        <p:nvPicPr>
          <p:cNvPr id="31" name="image 102">
            <a:extLst>
              <a:ext uri="{FF2B5EF4-FFF2-40B4-BE49-F238E27FC236}">
                <a16:creationId xmlns:a16="http://schemas.microsoft.com/office/drawing/2014/main" xmlns="" id="{E996C341-1238-B345-AC8D-A96E7680A244}"/>
              </a:ext>
            </a:extLst>
          </p:cNvPr>
          <p:cNvPicPr>
            <a:picLocks noChangeAspect="1"/>
          </p:cNvPicPr>
          <p:nvPr/>
        </p:nvPicPr>
        <p:blipFill>
          <a:blip r:embed="rId5"/>
          <a:srcRect/>
          <a:stretch>
            <a:fillRect/>
          </a:stretch>
        </p:blipFill>
        <p:spPr>
          <a:xfrm>
            <a:off x="11213302" y="343752"/>
            <a:ext cx="933436" cy="698048"/>
          </a:xfrm>
          <a:prstGeom prst="rect">
            <a:avLst/>
          </a:prstGeom>
        </p:spPr>
      </p:pic>
      <p:sp>
        <p:nvSpPr>
          <p:cNvPr id="25" name="椭圆 24">
            <a:extLst>
              <a:ext uri="{FF2B5EF4-FFF2-40B4-BE49-F238E27FC236}">
                <a16:creationId xmlns:a16="http://schemas.microsoft.com/office/drawing/2014/main" xmlns="" id="{CD841DE2-9171-3442-BAE4-76C1424A4461}"/>
              </a:ext>
            </a:extLst>
          </p:cNvPr>
          <p:cNvSpPr/>
          <p:nvPr/>
        </p:nvSpPr>
        <p:spPr>
          <a:xfrm>
            <a:off x="11539852" y="750714"/>
            <a:ext cx="572351" cy="572351"/>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7" name="椭圆 36">
            <a:extLst>
              <a:ext uri="{FF2B5EF4-FFF2-40B4-BE49-F238E27FC236}">
                <a16:creationId xmlns:a16="http://schemas.microsoft.com/office/drawing/2014/main" xmlns="" id="{87567239-FEA4-A342-A3B8-84E700FED830}"/>
              </a:ext>
            </a:extLst>
          </p:cNvPr>
          <p:cNvSpPr/>
          <p:nvPr/>
        </p:nvSpPr>
        <p:spPr>
          <a:xfrm>
            <a:off x="254897" y="6059218"/>
            <a:ext cx="572351" cy="572351"/>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8" name="椭圆 37">
            <a:extLst>
              <a:ext uri="{FF2B5EF4-FFF2-40B4-BE49-F238E27FC236}">
                <a16:creationId xmlns:a16="http://schemas.microsoft.com/office/drawing/2014/main" xmlns="" id="{492F0907-5FF6-EF4F-95D9-3A2378583F87}"/>
              </a:ext>
            </a:extLst>
          </p:cNvPr>
          <p:cNvSpPr/>
          <p:nvPr/>
        </p:nvSpPr>
        <p:spPr>
          <a:xfrm>
            <a:off x="689352" y="4237643"/>
            <a:ext cx="359356" cy="359356"/>
          </a:xfrm>
          <a:prstGeom prst="ellipse">
            <a:avLst/>
          </a:prstGeom>
          <a:solidFill>
            <a:schemeClr val="accent4">
              <a:lumMod val="40000"/>
              <a:lumOff val="6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7" name="组合 6">
            <a:extLst>
              <a:ext uri="{FF2B5EF4-FFF2-40B4-BE49-F238E27FC236}">
                <a16:creationId xmlns:a16="http://schemas.microsoft.com/office/drawing/2014/main" xmlns="" id="{D33213F8-3A55-694F-B671-D7EDE13586B1}"/>
              </a:ext>
            </a:extLst>
          </p:cNvPr>
          <p:cNvGrpSpPr/>
          <p:nvPr/>
        </p:nvGrpSpPr>
        <p:grpSpPr>
          <a:xfrm>
            <a:off x="2843213" y="5216309"/>
            <a:ext cx="1014412" cy="414337"/>
            <a:chOff x="2843213" y="5216309"/>
            <a:chExt cx="1014412" cy="414337"/>
          </a:xfrm>
        </p:grpSpPr>
        <p:sp>
          <p:nvSpPr>
            <p:cNvPr id="39" name="圆角矩形 38">
              <a:extLst>
                <a:ext uri="{FF2B5EF4-FFF2-40B4-BE49-F238E27FC236}">
                  <a16:creationId xmlns:a16="http://schemas.microsoft.com/office/drawing/2014/main" xmlns="" id="{B1A4F77A-A637-C04F-B844-1DDABD33E55F}"/>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0" name="圆角矩形 39">
              <a:extLst>
                <a:ext uri="{FF2B5EF4-FFF2-40B4-BE49-F238E27FC236}">
                  <a16:creationId xmlns:a16="http://schemas.microsoft.com/office/drawing/2014/main" xmlns="" id="{B5406BB8-28DD-444E-B328-65ED44349015}"/>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41" name="圆角矩形 40">
            <a:extLst>
              <a:ext uri="{FF2B5EF4-FFF2-40B4-BE49-F238E27FC236}">
                <a16:creationId xmlns:a16="http://schemas.microsoft.com/office/drawing/2014/main" xmlns="" id="{74F52066-FE56-284B-8E04-B1BC501F257A}"/>
              </a:ext>
            </a:extLst>
          </p:cNvPr>
          <p:cNvSpPr/>
          <p:nvPr/>
        </p:nvSpPr>
        <p:spPr>
          <a:xfrm>
            <a:off x="4064370" y="5437766"/>
            <a:ext cx="528638" cy="180000"/>
          </a:xfrm>
          <a:prstGeom prst="roundRect">
            <a:avLst/>
          </a:prstGeom>
          <a:solidFill>
            <a:schemeClr val="accent2">
              <a:lumMod val="20000"/>
              <a:lumOff val="8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2" name="圆角矩形 41">
            <a:extLst>
              <a:ext uri="{FF2B5EF4-FFF2-40B4-BE49-F238E27FC236}">
                <a16:creationId xmlns:a16="http://schemas.microsoft.com/office/drawing/2014/main" xmlns="" id="{A8DAA526-0255-D944-8749-ACD3AD5467FA}"/>
              </a:ext>
            </a:extLst>
          </p:cNvPr>
          <p:cNvSpPr/>
          <p:nvPr/>
        </p:nvSpPr>
        <p:spPr>
          <a:xfrm>
            <a:off x="4764458" y="5437766"/>
            <a:ext cx="528638" cy="180000"/>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3" name="圆角矩形 42">
            <a:extLst>
              <a:ext uri="{FF2B5EF4-FFF2-40B4-BE49-F238E27FC236}">
                <a16:creationId xmlns:a16="http://schemas.microsoft.com/office/drawing/2014/main" xmlns="" id="{7B2660D6-BFD4-FC48-AB72-407E1DA87EC6}"/>
              </a:ext>
            </a:extLst>
          </p:cNvPr>
          <p:cNvSpPr/>
          <p:nvPr/>
        </p:nvSpPr>
        <p:spPr>
          <a:xfrm>
            <a:off x="8536358" y="5437766"/>
            <a:ext cx="528638" cy="180000"/>
          </a:xfrm>
          <a:prstGeom prst="roundRect">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文本框 1">
            <a:extLst>
              <a:ext uri="{FF2B5EF4-FFF2-40B4-BE49-F238E27FC236}">
                <a16:creationId xmlns:a16="http://schemas.microsoft.com/office/drawing/2014/main" xmlns="" id="{F4970C44-83AF-7A41-BD2D-DA16D877A9EB}"/>
              </a:ext>
            </a:extLst>
          </p:cNvPr>
          <p:cNvSpPr txBox="1"/>
          <p:nvPr/>
        </p:nvSpPr>
        <p:spPr>
          <a:xfrm>
            <a:off x="1538273" y="1216940"/>
            <a:ext cx="1797287" cy="646331"/>
          </a:xfrm>
          <a:prstGeom prst="rect">
            <a:avLst/>
          </a:prstGeom>
          <a:noFill/>
        </p:spPr>
        <p:txBody>
          <a:bodyPr wrap="none" rtlCol="0">
            <a:spAutoFit/>
          </a:bodyPr>
          <a:lstStyle/>
          <a:p>
            <a:r>
              <a:rPr kumimoji="1" lang="en-US" altLang="zh-CN" sz="3600" dirty="0">
                <a:solidFill>
                  <a:srgbClr val="FFE799"/>
                </a:solidFill>
                <a:latin typeface="#9Slide07 IcielKoni" pitchFamily="2" charset="0"/>
                <a:ea typeface="zihun7hao-wennuantongzhiti" pitchFamily="2" charset="-122"/>
              </a:rPr>
              <a:t>TOÁN 2</a:t>
            </a:r>
            <a:endParaRPr kumimoji="1" lang="zh-CN" altLang="en-US" sz="3600" dirty="0">
              <a:solidFill>
                <a:srgbClr val="FFE799"/>
              </a:solidFill>
              <a:latin typeface="#9Slide07 IcielKoni" pitchFamily="2" charset="0"/>
              <a:ea typeface="zihun7hao-wennuantongzhiti" pitchFamily="2" charset="-122"/>
            </a:endParaRPr>
          </a:p>
        </p:txBody>
      </p:sp>
      <p:sp>
        <p:nvSpPr>
          <p:cNvPr id="5" name="圆角矩形 4">
            <a:extLst>
              <a:ext uri="{FF2B5EF4-FFF2-40B4-BE49-F238E27FC236}">
                <a16:creationId xmlns:a16="http://schemas.microsoft.com/office/drawing/2014/main" xmlns="" id="{4660D9A8-5446-434B-A63E-84FD3E31989B}"/>
              </a:ext>
            </a:extLst>
          </p:cNvPr>
          <p:cNvSpPr/>
          <p:nvPr/>
        </p:nvSpPr>
        <p:spPr>
          <a:xfrm>
            <a:off x="388923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文本框 2">
            <a:extLst>
              <a:ext uri="{FF2B5EF4-FFF2-40B4-BE49-F238E27FC236}">
                <a16:creationId xmlns:a16="http://schemas.microsoft.com/office/drawing/2014/main" xmlns="" id="{23A84DD3-5E52-5344-B9D1-740345AE6AEA}"/>
              </a:ext>
            </a:extLst>
          </p:cNvPr>
          <p:cNvSpPr txBox="1"/>
          <p:nvPr/>
        </p:nvSpPr>
        <p:spPr>
          <a:xfrm>
            <a:off x="4283794" y="4622211"/>
            <a:ext cx="1069524"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TIẾT 2</a:t>
            </a:r>
            <a:endParaRPr kumimoji="1" lang="zh-CN" altLang="en-US" sz="2400" dirty="0">
              <a:solidFill>
                <a:srgbClr val="039373"/>
              </a:solidFill>
              <a:latin typeface="#9Slide07 IcielKoni" pitchFamily="2" charset="0"/>
              <a:ea typeface="zihun58hao-chuangzhonghei" pitchFamily="2" charset="-122"/>
            </a:endParaRPr>
          </a:p>
        </p:txBody>
      </p:sp>
      <p:sp>
        <p:nvSpPr>
          <p:cNvPr id="24" name="椭圆 23">
            <a:extLst>
              <a:ext uri="{FF2B5EF4-FFF2-40B4-BE49-F238E27FC236}">
                <a16:creationId xmlns:a16="http://schemas.microsoft.com/office/drawing/2014/main" xmlns="" id="{43BF8D45-6765-854F-A41F-1FDCFE5E91B9}"/>
              </a:ext>
            </a:extLst>
          </p:cNvPr>
          <p:cNvSpPr/>
          <p:nvPr/>
        </p:nvSpPr>
        <p:spPr>
          <a:xfrm>
            <a:off x="1864528" y="304122"/>
            <a:ext cx="359136" cy="359136"/>
          </a:xfrm>
          <a:prstGeom prst="ellipse">
            <a:avLst/>
          </a:prstGeom>
          <a:solidFill>
            <a:srgbClr val="BD9EE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26" name="椭圆 25">
            <a:extLst>
              <a:ext uri="{FF2B5EF4-FFF2-40B4-BE49-F238E27FC236}">
                <a16:creationId xmlns:a16="http://schemas.microsoft.com/office/drawing/2014/main" xmlns="" id="{1FDA4700-4234-EC4C-8E13-3F1E9521582B}"/>
              </a:ext>
            </a:extLst>
          </p:cNvPr>
          <p:cNvSpPr/>
          <p:nvPr/>
        </p:nvSpPr>
        <p:spPr>
          <a:xfrm>
            <a:off x="10059219" y="483690"/>
            <a:ext cx="359136" cy="359136"/>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12" name="Group 11">
            <a:extLst>
              <a:ext uri="{FF2B5EF4-FFF2-40B4-BE49-F238E27FC236}">
                <a16:creationId xmlns:a16="http://schemas.microsoft.com/office/drawing/2014/main" xmlns="" id="{BB9841E4-A69D-F743-964C-D2A28824EE61}"/>
              </a:ext>
            </a:extLst>
          </p:cNvPr>
          <p:cNvGrpSpPr/>
          <p:nvPr/>
        </p:nvGrpSpPr>
        <p:grpSpPr>
          <a:xfrm>
            <a:off x="2287104" y="2732015"/>
            <a:ext cx="7617791" cy="1108035"/>
            <a:chOff x="2114063" y="2746397"/>
            <a:chExt cx="7617791" cy="1108035"/>
          </a:xfrm>
        </p:grpSpPr>
        <p:sp>
          <p:nvSpPr>
            <p:cNvPr id="44" name="文本框 43">
              <a:extLst>
                <a:ext uri="{FF2B5EF4-FFF2-40B4-BE49-F238E27FC236}">
                  <a16:creationId xmlns:a16="http://schemas.microsoft.com/office/drawing/2014/main" xmlns="" id="{91547EE9-4FD9-4F42-A504-5CE41655ECA8}"/>
                </a:ext>
              </a:extLst>
            </p:cNvPr>
            <p:cNvSpPr txBox="1"/>
            <p:nvPr/>
          </p:nvSpPr>
          <p:spPr>
            <a:xfrm>
              <a:off x="2114063" y="2746397"/>
              <a:ext cx="7441461" cy="1107996"/>
            </a:xfrm>
            <a:prstGeom prst="rect">
              <a:avLst/>
            </a:prstGeom>
            <a:noFill/>
          </p:spPr>
          <p:txBody>
            <a:bodyPr wrap="none" rtlCol="0">
              <a:spAutoFit/>
            </a:bodyPr>
            <a:lstStyle/>
            <a:p>
              <a:pPr algn="ctr"/>
              <a:r>
                <a:rPr kumimoji="1" lang="en-US" altLang="zh-CN" sz="6600" dirty="0">
                  <a:ln w="155575">
                    <a:solidFill>
                      <a:schemeClr val="bg1"/>
                    </a:solidFill>
                  </a:ln>
                  <a:solidFill>
                    <a:schemeClr val="bg1"/>
                  </a:solidFill>
                  <a:latin typeface="#9Slide07 IcielKoni" pitchFamily="2" charset="0"/>
                  <a:ea typeface="zihun7hao-wennuantongzhiti" pitchFamily="2" charset="-122"/>
                </a:rPr>
                <a:t>ÔN TẬP HÌNH HỌC</a:t>
              </a:r>
            </a:p>
          </p:txBody>
        </p:sp>
        <p:sp>
          <p:nvSpPr>
            <p:cNvPr id="27" name="文本框 43">
              <a:extLst>
                <a:ext uri="{FF2B5EF4-FFF2-40B4-BE49-F238E27FC236}">
                  <a16:creationId xmlns:a16="http://schemas.microsoft.com/office/drawing/2014/main" xmlns="" id="{91547EE9-4FD9-4F42-A504-5CE41655ECA8}"/>
                </a:ext>
              </a:extLst>
            </p:cNvPr>
            <p:cNvSpPr txBox="1"/>
            <p:nvPr/>
          </p:nvSpPr>
          <p:spPr>
            <a:xfrm>
              <a:off x="2114063" y="2746436"/>
              <a:ext cx="7617791" cy="1107996"/>
            </a:xfrm>
            <a:prstGeom prst="rect">
              <a:avLst/>
            </a:prstGeom>
            <a:noFill/>
          </p:spPr>
          <p:txBody>
            <a:bodyPr wrap="none" rtlCol="0">
              <a:spAutoFit/>
            </a:bodyPr>
            <a:lstStyle/>
            <a:p>
              <a:pPr algn="ctr"/>
              <a:r>
                <a:rPr kumimoji="1" lang="en-US" altLang="zh-CN" sz="6600" dirty="0">
                  <a:ln w="19050">
                    <a:solidFill>
                      <a:schemeClr val="tx1"/>
                    </a:solidFill>
                  </a:ln>
                  <a:solidFill>
                    <a:srgbClr val="FCA1B7"/>
                  </a:solidFill>
                  <a:latin typeface="#9Slide07 IcielKoni" pitchFamily="2" charset="0"/>
                  <a:ea typeface="zihun7hao-wennuantongzhiti" pitchFamily="2" charset="-122"/>
                </a:rPr>
                <a:t>ÔN TẬP HÌNH HỌC </a:t>
              </a:r>
              <a:endParaRPr kumimoji="1" lang="zh-CN" altLang="en-US" sz="6600" dirty="0">
                <a:ln w="19050">
                  <a:solidFill>
                    <a:schemeClr val="tx1"/>
                  </a:solidFill>
                </a:ln>
                <a:solidFill>
                  <a:srgbClr val="FCA1B7"/>
                </a:solidFill>
                <a:latin typeface="#9Slide07 IcielKoni" pitchFamily="2" charset="0"/>
                <a:ea typeface="zihun7hao-wennuantongzhiti" pitchFamily="2" charset="-122"/>
              </a:endParaRPr>
            </a:p>
          </p:txBody>
        </p:sp>
      </p:grpSp>
      <p:sp>
        <p:nvSpPr>
          <p:cNvPr id="28" name="圆角矩形 4">
            <a:extLst>
              <a:ext uri="{FF2B5EF4-FFF2-40B4-BE49-F238E27FC236}">
                <a16:creationId xmlns:a16="http://schemas.microsoft.com/office/drawing/2014/main" xmlns="" id="{4660D9A8-5446-434B-A63E-84FD3E31989B}"/>
              </a:ext>
            </a:extLst>
          </p:cNvPr>
          <p:cNvSpPr/>
          <p:nvPr/>
        </p:nvSpPr>
        <p:spPr>
          <a:xfrm>
            <a:off x="6429111" y="4596999"/>
            <a:ext cx="1818072" cy="440262"/>
          </a:xfrm>
          <a:prstGeom prst="roundRect">
            <a:avLst>
              <a:gd name="adj" fmla="val 50000"/>
            </a:avLst>
          </a:prstGeom>
          <a:solidFill>
            <a:srgbClr val="FFE7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文本框 2">
            <a:extLst>
              <a:ext uri="{FF2B5EF4-FFF2-40B4-BE49-F238E27FC236}">
                <a16:creationId xmlns:a16="http://schemas.microsoft.com/office/drawing/2014/main" xmlns="" id="{23A84DD3-5E52-5344-B9D1-740345AE6AEA}"/>
              </a:ext>
            </a:extLst>
          </p:cNvPr>
          <p:cNvSpPr txBox="1"/>
          <p:nvPr/>
        </p:nvSpPr>
        <p:spPr>
          <a:xfrm>
            <a:off x="6481748" y="4596999"/>
            <a:ext cx="1808508" cy="461665"/>
          </a:xfrm>
          <a:prstGeom prst="rect">
            <a:avLst/>
          </a:prstGeom>
          <a:noFill/>
        </p:spPr>
        <p:txBody>
          <a:bodyPr wrap="none" rtlCol="0">
            <a:spAutoFit/>
          </a:bodyPr>
          <a:lstStyle/>
          <a:p>
            <a:r>
              <a:rPr kumimoji="1" lang="en-US" altLang="zh-CN" sz="2400" dirty="0">
                <a:solidFill>
                  <a:srgbClr val="039373"/>
                </a:solidFill>
                <a:latin typeface="#9Slide07 IcielKoni" pitchFamily="2" charset="0"/>
                <a:ea typeface="zihun58hao-chuangzhonghei" pitchFamily="2" charset="-122"/>
              </a:rPr>
              <a:t>TRANG 129</a:t>
            </a:r>
            <a:endParaRPr kumimoji="1" lang="zh-CN" altLang="en-US" sz="2400" dirty="0">
              <a:solidFill>
                <a:srgbClr val="039373"/>
              </a:solidFill>
              <a:latin typeface="#9Slide07 IcielKoni" pitchFamily="2" charset="0"/>
              <a:ea typeface="zihun58hao-chuangzhonghei" pitchFamily="2" charset="-122"/>
            </a:endParaRP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25038" y="1033648"/>
            <a:ext cx="1348381" cy="1348381"/>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3256" y="5572614"/>
            <a:ext cx="582547" cy="990331"/>
          </a:xfrm>
          <a:prstGeom prst="rect">
            <a:avLst/>
          </a:prstGeom>
        </p:spPr>
      </p:pic>
    </p:spTree>
    <p:extLst>
      <p:ext uri="{BB962C8B-B14F-4D97-AF65-F5344CB8AC3E}">
        <p14:creationId xmlns:p14="http://schemas.microsoft.com/office/powerpoint/2010/main" val="31469002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9605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Kiến vàng đi đến đĩa kéo theo đường MNPQO, kiến đỏ đi đến đĩa kẹo theo đường ABCDEGHO (như hình vẽ). Hỏi đường đi của con kiến nào ngắn hơn?</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6146" name="Picture 2">
            <a:extLst>
              <a:ext uri="{FF2B5EF4-FFF2-40B4-BE49-F238E27FC236}">
                <a16:creationId xmlns:a16="http://schemas.microsoft.com/office/drawing/2014/main" xmlns="" id="{397EC73C-0A54-CA44-88EB-843CCF6B7B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459" y="3132751"/>
            <a:ext cx="5276850" cy="290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4954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14" presetClass="entr" presetSubtype="10" fill="hold" nodeType="withEffect">
                                  <p:stCondLst>
                                    <p:cond delay="0"/>
                                  </p:stCondLst>
                                  <p:childTnLst>
                                    <p:set>
                                      <p:cBhvr>
                                        <p:cTn id="14" dur="1" fill="hold">
                                          <p:stCondLst>
                                            <p:cond delay="0"/>
                                          </p:stCondLst>
                                        </p:cTn>
                                        <p:tgtEl>
                                          <p:spTgt spid="6146"/>
                                        </p:tgtEl>
                                        <p:attrNameLst>
                                          <p:attrName>style.visibility</p:attrName>
                                        </p:attrNameLst>
                                      </p:cBhvr>
                                      <p:to>
                                        <p:strVal val="visible"/>
                                      </p:to>
                                    </p:set>
                                    <p:animEffect transition="in" filter="randombar(horizontal)">
                                      <p:cBhvr>
                                        <p:cTn id="15"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616148"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4</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xmlns="" id="{5FB746EA-832E-1943-A784-FC9094B23468}"/>
              </a:ext>
            </a:extLst>
          </p:cNvPr>
          <p:cNvSpPr txBox="1"/>
          <p:nvPr/>
        </p:nvSpPr>
        <p:spPr>
          <a:xfrm>
            <a:off x="1083117" y="1411911"/>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Đường đi của </a:t>
            </a:r>
            <a:r>
              <a:rPr lang="vi-VN" sz="3200" b="0" i="0" dirty="0">
                <a:solidFill>
                  <a:schemeClr val="accent4">
                    <a:lumMod val="75000"/>
                  </a:schemeClr>
                </a:solidFill>
                <a:effectLst/>
                <a:latin typeface="Cambria" panose="02040503050406030204" pitchFamily="18" charset="0"/>
              </a:rPr>
              <a:t>kiến vàng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1 + 5 + 7 + 3 = 16 (cạnh)</a:t>
            </a:r>
          </a:p>
          <a:p>
            <a:pPr algn="ctr"/>
            <a:r>
              <a:rPr lang="vi-VN" sz="3200" b="0" i="0" dirty="0">
                <a:solidFill>
                  <a:srgbClr val="000000"/>
                </a:solidFill>
                <a:effectLst/>
                <a:latin typeface="Cambria" panose="02040503050406030204" pitchFamily="18" charset="0"/>
              </a:rPr>
              <a:t>Mà mỗi cạnh của ô vuông dài 1cm, do đó đường đi của kiến vàng dài </a:t>
            </a:r>
            <a:r>
              <a:rPr lang="vi-VN" sz="3200" b="0" i="0" dirty="0">
                <a:solidFill>
                  <a:schemeClr val="accent4">
                    <a:lumMod val="75000"/>
                  </a:schemeClr>
                </a:solidFill>
                <a:effectLst/>
                <a:latin typeface="Cambria" panose="02040503050406030204" pitchFamily="18" charset="0"/>
              </a:rPr>
              <a:t>16 cm.</a:t>
            </a:r>
          </a:p>
          <a:p>
            <a:pPr algn="ctr"/>
            <a:r>
              <a:rPr lang="vi-VN" sz="3200" b="0" i="0" dirty="0">
                <a:solidFill>
                  <a:srgbClr val="000000"/>
                </a:solidFill>
                <a:effectLst/>
                <a:latin typeface="Cambria" panose="02040503050406030204" pitchFamily="18" charset="0"/>
              </a:rPr>
              <a:t>Đường đi của </a:t>
            </a:r>
            <a:r>
              <a:rPr lang="vi-VN" sz="3200" b="0" i="0" dirty="0">
                <a:solidFill>
                  <a:srgbClr val="C00000"/>
                </a:solidFill>
                <a:effectLst/>
                <a:latin typeface="Cambria" panose="02040503050406030204" pitchFamily="18" charset="0"/>
              </a:rPr>
              <a:t>kiến đỏ </a:t>
            </a:r>
            <a:r>
              <a:rPr lang="vi-VN" sz="3200" b="0" i="0" dirty="0">
                <a:solidFill>
                  <a:srgbClr val="000000"/>
                </a:solidFill>
                <a:effectLst/>
                <a:latin typeface="Cambria" panose="02040503050406030204" pitchFamily="18" charset="0"/>
              </a:rPr>
              <a:t>gồm số cạnh của ô vuông là:</a:t>
            </a:r>
          </a:p>
          <a:p>
            <a:pPr algn="ctr"/>
            <a:r>
              <a:rPr lang="vi-VN" sz="3200" b="0" i="0" dirty="0">
                <a:solidFill>
                  <a:srgbClr val="000000"/>
                </a:solidFill>
                <a:effectLst/>
                <a:latin typeface="Cambria" panose="02040503050406030204" pitchFamily="18" charset="0"/>
              </a:rPr>
              <a:t>        2 + 4 + 2 + 1 + 1 + 2 xa 3 = 15 (cạnh)</a:t>
            </a:r>
          </a:p>
          <a:p>
            <a:pPr algn="ctr"/>
            <a:r>
              <a:rPr lang="vi-VN" sz="3200" b="0" i="0" dirty="0">
                <a:solidFill>
                  <a:srgbClr val="000000"/>
                </a:solidFill>
                <a:effectLst/>
                <a:latin typeface="Cambria" panose="02040503050406030204" pitchFamily="18" charset="0"/>
              </a:rPr>
              <a:t>Mà mỗi cạnh của ô vuông dài 1cm, do đó đường đi của kiến đỏ dài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i="0" dirty="0">
                <a:solidFill>
                  <a:srgbClr val="000000"/>
                </a:solidFill>
                <a:effectLst/>
                <a:latin typeface="Cambria" panose="02040503050406030204" pitchFamily="18" charset="0"/>
              </a:rPr>
              <a:t>Lại có: </a:t>
            </a:r>
            <a:r>
              <a:rPr lang="vi-VN" sz="3200" b="0" i="0" dirty="0">
                <a:solidFill>
                  <a:schemeClr val="accent4">
                    <a:lumMod val="75000"/>
                  </a:schemeClr>
                </a:solidFill>
                <a:effectLst/>
                <a:latin typeface="Cambria" panose="02040503050406030204" pitchFamily="18" charset="0"/>
              </a:rPr>
              <a:t>16 cm </a:t>
            </a:r>
            <a:r>
              <a:rPr lang="vi-VN" sz="3200" b="0" i="0" dirty="0">
                <a:solidFill>
                  <a:srgbClr val="000000"/>
                </a:solidFill>
                <a:effectLst/>
                <a:latin typeface="Cambria" panose="02040503050406030204" pitchFamily="18" charset="0"/>
              </a:rPr>
              <a:t>&gt; </a:t>
            </a:r>
            <a:r>
              <a:rPr lang="vi-VN" sz="3200" b="0" i="0" dirty="0">
                <a:solidFill>
                  <a:srgbClr val="C00000"/>
                </a:solidFill>
                <a:effectLst/>
                <a:latin typeface="Cambria" panose="02040503050406030204" pitchFamily="18" charset="0"/>
              </a:rPr>
              <a:t>15 cm</a:t>
            </a:r>
            <a:r>
              <a:rPr lang="vi-VN" sz="3200" b="0" i="0" dirty="0">
                <a:solidFill>
                  <a:srgbClr val="000000"/>
                </a:solidFill>
                <a:effectLst/>
                <a:latin typeface="Cambria" panose="02040503050406030204" pitchFamily="18" charset="0"/>
              </a:rPr>
              <a:t>.</a:t>
            </a:r>
          </a:p>
          <a:p>
            <a:pPr algn="ctr"/>
            <a:r>
              <a:rPr lang="vi-VN" sz="3200" b="0" dirty="0">
                <a:solidFill>
                  <a:srgbClr val="000000"/>
                </a:solidFill>
                <a:effectLst/>
                <a:latin typeface="Cambria" panose="02040503050406030204" pitchFamily="18" charset="0"/>
              </a:rPr>
              <a:t>Vậy: Đường đi của </a:t>
            </a:r>
            <a:r>
              <a:rPr lang="vi-VN" sz="3200" b="0" dirty="0">
                <a:solidFill>
                  <a:srgbClr val="C00000"/>
                </a:solidFill>
                <a:effectLst/>
                <a:latin typeface="Cambria" panose="02040503050406030204" pitchFamily="18" charset="0"/>
              </a:rPr>
              <a:t>kiến đỏ </a:t>
            </a:r>
            <a:r>
              <a:rPr lang="vi-VN" sz="3200" b="0" dirty="0">
                <a:solidFill>
                  <a:srgbClr val="000000"/>
                </a:solidFill>
                <a:effectLst/>
                <a:latin typeface="Cambria" panose="02040503050406030204" pitchFamily="18" charset="0"/>
              </a:rPr>
              <a:t>ngắn hơn.</a:t>
            </a:r>
          </a:p>
        </p:txBody>
      </p:sp>
      <p:sp>
        <p:nvSpPr>
          <p:cNvPr id="11" name="Rounded Rectangle 10">
            <a:extLst>
              <a:ext uri="{FF2B5EF4-FFF2-40B4-BE49-F238E27FC236}">
                <a16:creationId xmlns:a16="http://schemas.microsoft.com/office/drawing/2014/main" xmlns=""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61313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Scale>
                                      <p:cBhvr>
                                        <p:cTn id="1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2"/>
                                        </p:tgtEl>
                                        <p:attrNameLst>
                                          <p:attrName>ppt_x</p:attrName>
                                          <p:attrName>ppt_y</p:attrName>
                                        </p:attrNameLst>
                                      </p:cBhvr>
                                    </p:animMotion>
                                    <p:animEffect transition="in" filter="fade">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54381"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5 -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836588" cy="1754326"/>
          </a:xfrm>
          <a:prstGeom prst="rect">
            <a:avLst/>
          </a:prstGeom>
          <a:noFill/>
        </p:spPr>
        <p:txBody>
          <a:bodyPr wrap="square" rtlCol="0">
            <a:spAutoFit/>
          </a:bodyPr>
          <a:lstStyle/>
          <a:p>
            <a:pPr algn="just"/>
            <a:r>
              <a:rPr lang="vi-VN" sz="3600" b="1" dirty="0">
                <a:solidFill>
                  <a:srgbClr val="C00000"/>
                </a:solidFill>
                <a:latin typeface="Calibri" panose="020F0502020204030204" pitchFamily="34" charset="0"/>
                <a:cs typeface="Calibri" panose="020F0502020204030204" pitchFamily="34" charset="0"/>
              </a:rPr>
              <a:t>Cây cầu là đường gấp khúc ABCD dài 160 m. Đoạn cầu là đường gấp khúc BCD dài 110 m. Hỏi đoạn cầu AB dài bao nhiêu mét?</a:t>
            </a:r>
            <a:endParaRPr kumimoji="1" lang="zh-CN" altLang="en-US" sz="36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sp>
        <p:nvSpPr>
          <p:cNvPr id="33" name="Rounded Rectangle 32"/>
          <p:cNvSpPr/>
          <p:nvPr/>
        </p:nvSpPr>
        <p:spPr>
          <a:xfrm>
            <a:off x="745270" y="5035781"/>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
        <p:nvSpPr>
          <p:cNvPr id="7" name="Rectangle 6"/>
          <p:cNvSpPr/>
          <p:nvPr/>
        </p:nvSpPr>
        <p:spPr>
          <a:xfrm>
            <a:off x="2105574" y="4370900"/>
            <a:ext cx="8790102" cy="1938992"/>
          </a:xfrm>
          <a:prstGeom prst="rect">
            <a:avLst/>
          </a:prstGeom>
        </p:spPr>
        <p:txBody>
          <a:bodyPr wrap="square">
            <a:spAutoFit/>
          </a:bodyPr>
          <a:lstStyle/>
          <a:p>
            <a:pPr algn="ctr"/>
            <a:r>
              <a:rPr lang="en-US" sz="4000" dirty="0" err="1">
                <a:latin typeface="Cambria" panose="02040503050406030204" pitchFamily="18" charset="0"/>
              </a:rPr>
              <a:t>Đoạn</a:t>
            </a:r>
            <a:r>
              <a:rPr lang="en-US" sz="4000" dirty="0">
                <a:latin typeface="Cambria" panose="02040503050406030204" pitchFamily="18" charset="0"/>
              </a:rPr>
              <a:t> </a:t>
            </a:r>
            <a:r>
              <a:rPr lang="en-US" sz="4000" dirty="0" err="1">
                <a:latin typeface="Cambria" panose="02040503050406030204" pitchFamily="18" charset="0"/>
              </a:rPr>
              <a:t>cầu</a:t>
            </a:r>
            <a:r>
              <a:rPr lang="en-US" sz="4000" dirty="0">
                <a:latin typeface="Cambria" panose="02040503050406030204" pitchFamily="18" charset="0"/>
              </a:rPr>
              <a:t> </a:t>
            </a:r>
            <a:r>
              <a:rPr lang="en-US" sz="4000" dirty="0">
                <a:solidFill>
                  <a:srgbClr val="C00000"/>
                </a:solidFill>
                <a:latin typeface="Cambria" panose="02040503050406030204" pitchFamily="18" charset="0"/>
              </a:rPr>
              <a:t>AB</a:t>
            </a:r>
            <a:r>
              <a:rPr lang="en-US" sz="4000" dirty="0">
                <a:latin typeface="Cambria" panose="02040503050406030204" pitchFamily="18" charset="0"/>
              </a:rPr>
              <a:t> </a:t>
            </a:r>
            <a:r>
              <a:rPr lang="en-US" sz="4000" dirty="0" err="1">
                <a:latin typeface="Cambria" panose="02040503050406030204" pitchFamily="18" charset="0"/>
              </a:rPr>
              <a:t>dài</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dirty="0" err="1">
                <a:latin typeface="Cambria" panose="02040503050406030204" pitchFamily="18" charset="0"/>
              </a:rPr>
              <a:t>mét</a:t>
            </a:r>
            <a:r>
              <a:rPr lang="en-US" sz="4000" dirty="0">
                <a:latin typeface="Cambria" panose="02040503050406030204" pitchFamily="18" charset="0"/>
              </a:rPr>
              <a:t> </a:t>
            </a:r>
            <a:r>
              <a:rPr lang="en-US" sz="4000" dirty="0" err="1">
                <a:latin typeface="Cambria" panose="02040503050406030204" pitchFamily="18" charset="0"/>
              </a:rPr>
              <a:t>là</a:t>
            </a:r>
            <a:r>
              <a:rPr lang="en-US" sz="4000" dirty="0">
                <a:latin typeface="Cambria" panose="02040503050406030204" pitchFamily="18" charset="0"/>
              </a:rPr>
              <a:t>:</a:t>
            </a:r>
          </a:p>
          <a:p>
            <a:pPr algn="ctr"/>
            <a:r>
              <a:rPr lang="en-US" sz="4000" dirty="0">
                <a:latin typeface="Cambria" panose="02040503050406030204" pitchFamily="18" charset="0"/>
              </a:rPr>
              <a:t>160 – 110 = 50 (m)</a:t>
            </a:r>
          </a:p>
          <a:p>
            <a:pPr algn="ctr"/>
            <a:r>
              <a:rPr lang="en-US" sz="4000" dirty="0" err="1">
                <a:latin typeface="Cambria" panose="02040503050406030204" pitchFamily="18" charset="0"/>
              </a:rPr>
              <a:t>Đáp</a:t>
            </a:r>
            <a:r>
              <a:rPr lang="en-US" sz="4000" dirty="0">
                <a:latin typeface="Cambria" panose="02040503050406030204" pitchFamily="18" charset="0"/>
              </a:rPr>
              <a:t> </a:t>
            </a:r>
            <a:r>
              <a:rPr lang="en-US" sz="4000" dirty="0" err="1">
                <a:latin typeface="Cambria" panose="02040503050406030204" pitchFamily="18" charset="0"/>
              </a:rPr>
              <a:t>số</a:t>
            </a:r>
            <a:r>
              <a:rPr lang="en-US" sz="4000" dirty="0">
                <a:latin typeface="Cambria" panose="02040503050406030204" pitchFamily="18" charset="0"/>
              </a:rPr>
              <a:t>: </a:t>
            </a:r>
            <a:r>
              <a:rPr lang="en-US" sz="4000" b="1" dirty="0">
                <a:latin typeface="Cambria" panose="02040503050406030204" pitchFamily="18" charset="0"/>
              </a:rPr>
              <a:t>50 m</a:t>
            </a:r>
            <a:r>
              <a:rPr lang="en-US" sz="4000" dirty="0">
                <a:latin typeface="Cambria" panose="02040503050406030204" pitchFamily="18" charset="0"/>
              </a:rPr>
              <a:t>.</a:t>
            </a:r>
          </a:p>
        </p:txBody>
      </p:sp>
      <p:pic>
        <p:nvPicPr>
          <p:cNvPr id="8194" name="Picture 2">
            <a:extLst>
              <a:ext uri="{FF2B5EF4-FFF2-40B4-BE49-F238E27FC236}">
                <a16:creationId xmlns:a16="http://schemas.microsoft.com/office/drawing/2014/main" xmlns="" id="{141F4479-9042-C849-B3B0-6AD44BDB66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8979" y="2303303"/>
            <a:ext cx="6262716" cy="1988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41224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6" presetClass="entr" presetSubtype="16" fill="hold" nodeType="withEffect">
                                  <p:stCondLst>
                                    <p:cond delay="0"/>
                                  </p:stCondLst>
                                  <p:childTnLst>
                                    <p:set>
                                      <p:cBhvr>
                                        <p:cTn id="14" dur="1" fill="hold">
                                          <p:stCondLst>
                                            <p:cond delay="0"/>
                                          </p:stCondLst>
                                        </p:cTn>
                                        <p:tgtEl>
                                          <p:spTgt spid="8194"/>
                                        </p:tgtEl>
                                        <p:attrNameLst>
                                          <p:attrName>style.visibility</p:attrName>
                                        </p:attrNameLst>
                                      </p:cBhvr>
                                      <p:to>
                                        <p:strVal val="visible"/>
                                      </p:to>
                                    </p:set>
                                    <p:animEffect transition="in" filter="circle(in)">
                                      <p:cBhvr>
                                        <p:cTn id="15" dur="2000"/>
                                        <p:tgtEl>
                                          <p:spTgt spid="8194"/>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randombar(horizontal)">
                                      <p:cBhvr>
                                        <p:cTn id="20" dur="500"/>
                                        <p:tgtEl>
                                          <p:spTgt spid="33"/>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randombar(horizontal)">
                                      <p:cBhvr>
                                        <p:cTn id="25" dur="5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7">
                                            <p:txEl>
                                              <p:pRg st="1" end="1"/>
                                            </p:txEl>
                                          </p:spTgt>
                                        </p:tgtEl>
                                        <p:attrNameLst>
                                          <p:attrName>style.visibility</p:attrName>
                                        </p:attrNameLst>
                                      </p:cBhvr>
                                      <p:to>
                                        <p:strVal val="visible"/>
                                      </p:to>
                                    </p:set>
                                    <p:animEffect transition="in" filter="randombar(horizontal)">
                                      <p:cBhvr>
                                        <p:cTn id="30" dur="500"/>
                                        <p:tgtEl>
                                          <p:spTgt spid="7">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Effect transition="in" filter="randombar(horizontal)">
                                      <p:cBhvr>
                                        <p:cTn id="3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xmlns=""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xmlns=""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xmlns=""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xmlns=""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xmlns=""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xmlns=""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xmlns="" id="{59BAC26F-8E0D-5A45-B6F3-140A01D894A2}"/>
              </a:ext>
            </a:extLst>
          </p:cNvPr>
          <p:cNvSpPr txBox="1"/>
          <p:nvPr/>
        </p:nvSpPr>
        <p:spPr>
          <a:xfrm>
            <a:off x="808597" y="2016543"/>
            <a:ext cx="2807179"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03</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xmlns="" id="{20B5F700-1D9A-B242-A637-49FDCD54485B}"/>
              </a:ext>
            </a:extLst>
          </p:cNvPr>
          <p:cNvSpPr txBox="1"/>
          <p:nvPr/>
        </p:nvSpPr>
        <p:spPr>
          <a:xfrm>
            <a:off x="5427999" y="2689089"/>
            <a:ext cx="6078908"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VẬN DỤNG</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xmlns=""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xmlns=""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xmlns=""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xmlns=""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xmlns=""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7883978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5" name="矩形 4">
            <a:extLst>
              <a:ext uri="{FF2B5EF4-FFF2-40B4-BE49-F238E27FC236}">
                <a16:creationId xmlns:a16="http://schemas.microsoft.com/office/drawing/2014/main" xmlns="" id="{0BF6C14A-94CC-6C4B-86FF-CFB35534C2C8}"/>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7" name="椭圆 16">
            <a:extLst>
              <a:ext uri="{FF2B5EF4-FFF2-40B4-BE49-F238E27FC236}">
                <a16:creationId xmlns:a16="http://schemas.microsoft.com/office/drawing/2014/main" xmlns="" id="{C7D959CB-0E0D-3C4C-AF6B-7ACF45CD36F7}"/>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xmlns="" id="{BA78E1AB-68F9-9149-BDD9-36CABE1E3555}"/>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9" name="任意形状 18">
            <a:extLst>
              <a:ext uri="{FF2B5EF4-FFF2-40B4-BE49-F238E27FC236}">
                <a16:creationId xmlns:a16="http://schemas.microsoft.com/office/drawing/2014/main" xmlns="" id="{BC3DE53B-F6CD-5146-8E6B-F573A7E56819}"/>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0" name="椭圆 19">
            <a:extLst>
              <a:ext uri="{FF2B5EF4-FFF2-40B4-BE49-F238E27FC236}">
                <a16:creationId xmlns:a16="http://schemas.microsoft.com/office/drawing/2014/main" xmlns="" id="{9288950C-A6E5-2746-A877-9D64C3434EBC}"/>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21" name="图片 20">
            <a:extLst>
              <a:ext uri="{FF2B5EF4-FFF2-40B4-BE49-F238E27FC236}">
                <a16:creationId xmlns:a16="http://schemas.microsoft.com/office/drawing/2014/main" xmlns="" id="{ED7BF157-53C4-A547-A7D5-B1B2AB68E8E3}"/>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22" name="椭圆 21">
            <a:extLst>
              <a:ext uri="{FF2B5EF4-FFF2-40B4-BE49-F238E27FC236}">
                <a16:creationId xmlns:a16="http://schemas.microsoft.com/office/drawing/2014/main" xmlns="" id="{4868ECE4-90B7-C343-A11E-995D402DDA4E}"/>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Rounded Rectangle 24"/>
          <p:cNvSpPr/>
          <p:nvPr/>
        </p:nvSpPr>
        <p:spPr>
          <a:xfrm>
            <a:off x="904364" y="728538"/>
            <a:ext cx="10737695" cy="640724"/>
          </a:xfrm>
          <a:prstGeom prst="roundRect">
            <a:avLst/>
          </a:prstGeom>
          <a:no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4400" dirty="0" err="1">
                <a:ln>
                  <a:solidFill>
                    <a:schemeClr val="tx1"/>
                  </a:solidFill>
                </a:ln>
                <a:solidFill>
                  <a:schemeClr val="accent4">
                    <a:lumMod val="60000"/>
                    <a:lumOff val="40000"/>
                  </a:schemeClr>
                </a:solidFill>
                <a:latin typeface="#9Slide07 IcielKoni" pitchFamily="2" charset="0"/>
              </a:rPr>
              <a:t>Độ</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dài</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đoạn</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thẳng</a:t>
            </a:r>
            <a:r>
              <a:rPr lang="en-US" sz="4400" dirty="0">
                <a:ln>
                  <a:solidFill>
                    <a:schemeClr val="tx1"/>
                  </a:solidFill>
                </a:ln>
                <a:solidFill>
                  <a:schemeClr val="accent4">
                    <a:lumMod val="60000"/>
                    <a:lumOff val="40000"/>
                  </a:schemeClr>
                </a:solidFill>
                <a:latin typeface="#9Slide07 IcielKoni" pitchFamily="2" charset="0"/>
              </a:rPr>
              <a:t> AB </a:t>
            </a:r>
            <a:r>
              <a:rPr lang="en-US" sz="4400" dirty="0" err="1">
                <a:ln>
                  <a:solidFill>
                    <a:schemeClr val="tx1"/>
                  </a:solidFill>
                </a:ln>
                <a:solidFill>
                  <a:schemeClr val="accent4">
                    <a:lumMod val="60000"/>
                    <a:lumOff val="40000"/>
                  </a:schemeClr>
                </a:solidFill>
                <a:latin typeface="#9Slide07 IcielKoni" pitchFamily="2" charset="0"/>
              </a:rPr>
              <a:t>nào</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là</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dài</a:t>
            </a:r>
            <a:r>
              <a:rPr lang="en-US" sz="4400" dirty="0">
                <a:ln>
                  <a:solidFill>
                    <a:schemeClr val="tx1"/>
                  </a:solidFill>
                </a:ln>
                <a:solidFill>
                  <a:schemeClr val="accent4">
                    <a:lumMod val="60000"/>
                    <a:lumOff val="40000"/>
                  </a:schemeClr>
                </a:solidFill>
                <a:latin typeface="#9Slide07 IcielKoni" pitchFamily="2" charset="0"/>
              </a:rPr>
              <a:t> </a:t>
            </a:r>
            <a:r>
              <a:rPr lang="en-US" sz="4400" dirty="0" err="1">
                <a:ln>
                  <a:solidFill>
                    <a:schemeClr val="tx1"/>
                  </a:solidFill>
                </a:ln>
                <a:solidFill>
                  <a:schemeClr val="accent4">
                    <a:lumMod val="60000"/>
                    <a:lumOff val="40000"/>
                  </a:schemeClr>
                </a:solidFill>
                <a:latin typeface="#9Slide07 IcielKoni" pitchFamily="2" charset="0"/>
              </a:rPr>
              <a:t>nhất</a:t>
            </a:r>
            <a:endParaRPr lang="en-US" sz="4400" dirty="0">
              <a:ln>
                <a:solidFill>
                  <a:schemeClr val="tx1"/>
                </a:solidFill>
              </a:ln>
              <a:solidFill>
                <a:schemeClr val="accent4">
                  <a:lumMod val="60000"/>
                  <a:lumOff val="40000"/>
                </a:schemeClr>
              </a:solidFill>
              <a:latin typeface="#9Slide07 IcielKoni" pitchFamily="2" charset="0"/>
            </a:endParaRPr>
          </a:p>
        </p:txBody>
      </p:sp>
      <p:grpSp>
        <p:nvGrpSpPr>
          <p:cNvPr id="23" name="Group 22">
            <a:extLst>
              <a:ext uri="{FF2B5EF4-FFF2-40B4-BE49-F238E27FC236}">
                <a16:creationId xmlns:a16="http://schemas.microsoft.com/office/drawing/2014/main" xmlns="" id="{836F87D8-618D-4D4D-84EA-36E24EA6CB3D}"/>
              </a:ext>
            </a:extLst>
          </p:cNvPr>
          <p:cNvGrpSpPr/>
          <p:nvPr/>
        </p:nvGrpSpPr>
        <p:grpSpPr>
          <a:xfrm>
            <a:off x="878425" y="1660444"/>
            <a:ext cx="5801579" cy="1673550"/>
            <a:chOff x="802880" y="1610431"/>
            <a:chExt cx="5801579" cy="1673550"/>
          </a:xfrm>
        </p:grpSpPr>
        <p:grpSp>
          <p:nvGrpSpPr>
            <p:cNvPr id="3" name="Group 2">
              <a:extLst>
                <a:ext uri="{FF2B5EF4-FFF2-40B4-BE49-F238E27FC236}">
                  <a16:creationId xmlns:a16="http://schemas.microsoft.com/office/drawing/2014/main" xmlns="" id="{6ED5CD49-4B39-4045-91E3-DFB0353BDAD6}"/>
                </a:ext>
              </a:extLst>
            </p:cNvPr>
            <p:cNvGrpSpPr/>
            <p:nvPr/>
          </p:nvGrpSpPr>
          <p:grpSpPr>
            <a:xfrm>
              <a:off x="933580" y="1724284"/>
              <a:ext cx="5670879" cy="1559697"/>
              <a:chOff x="933580" y="1724284"/>
              <a:chExt cx="5670879" cy="1559697"/>
            </a:xfrm>
          </p:grpSpPr>
          <p:grpSp>
            <p:nvGrpSpPr>
              <p:cNvPr id="44" name="Group 43">
                <a:extLst>
                  <a:ext uri="{FF2B5EF4-FFF2-40B4-BE49-F238E27FC236}">
                    <a16:creationId xmlns:a16="http://schemas.microsoft.com/office/drawing/2014/main" xmlns="" id="{B160D5F8-C02E-AE4C-8B4C-5E6ABFDF6D26}"/>
                  </a:ext>
                </a:extLst>
              </p:cNvPr>
              <p:cNvGrpSpPr/>
              <p:nvPr/>
            </p:nvGrpSpPr>
            <p:grpSpPr>
              <a:xfrm>
                <a:off x="933580" y="1753312"/>
                <a:ext cx="5670879" cy="1530669"/>
                <a:chOff x="1673519" y="3578493"/>
                <a:chExt cx="9348510" cy="1437433"/>
              </a:xfrm>
            </p:grpSpPr>
            <p:cxnSp>
              <p:nvCxnSpPr>
                <p:cNvPr id="45" name="Straight Connector 44">
                  <a:extLst>
                    <a:ext uri="{FF2B5EF4-FFF2-40B4-BE49-F238E27FC236}">
                      <a16:creationId xmlns:a16="http://schemas.microsoft.com/office/drawing/2014/main" xmlns="" id="{9A6A0781-9F4F-A247-88AB-7DE1BECABF54}"/>
                    </a:ext>
                  </a:extLst>
                </p:cNvPr>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xmlns="" id="{2711A673-C6A3-B746-A5AA-7C76D1CB5594}"/>
                    </a:ext>
                  </a:extLst>
                </p:cNvPr>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xmlns="" id="{5724AFC6-4443-6040-833D-B6774A71AB7D}"/>
                    </a:ext>
                  </a:extLst>
                </p:cNvPr>
                <p:cNvSpPr txBox="1"/>
                <p:nvPr/>
              </p:nvSpPr>
              <p:spPr>
                <a:xfrm>
                  <a:off x="1673519" y="4327494"/>
                  <a:ext cx="615604" cy="664767"/>
                </a:xfrm>
                <a:prstGeom prst="rect">
                  <a:avLst/>
                </a:prstGeom>
                <a:noFill/>
              </p:spPr>
              <p:txBody>
                <a:bodyPr wrap="square" rtlCol="0">
                  <a:spAutoFit/>
                </a:bodyPr>
                <a:lstStyle/>
                <a:p>
                  <a:r>
                    <a:rPr lang="x-none" sz="4000" b="1" dirty="0">
                      <a:latin typeface="Cambria" panose="02040503050406030204" pitchFamily="18" charset="0"/>
                    </a:rPr>
                    <a:t>A</a:t>
                  </a:r>
                  <a:endParaRPr lang="x-none" sz="4400" b="1" dirty="0">
                    <a:latin typeface="Cambria" panose="02040503050406030204" pitchFamily="18" charset="0"/>
                  </a:endParaRPr>
                </a:p>
              </p:txBody>
            </p:sp>
            <p:sp>
              <p:nvSpPr>
                <p:cNvPr id="50" name="TextBox 49">
                  <a:extLst>
                    <a:ext uri="{FF2B5EF4-FFF2-40B4-BE49-F238E27FC236}">
                      <a16:creationId xmlns:a16="http://schemas.microsoft.com/office/drawing/2014/main" xmlns="" id="{D6533023-CC17-2B42-9355-88196F22CB5B}"/>
                    </a:ext>
                  </a:extLst>
                </p:cNvPr>
                <p:cNvSpPr txBox="1"/>
                <p:nvPr/>
              </p:nvSpPr>
              <p:spPr>
                <a:xfrm>
                  <a:off x="7123871" y="4327493"/>
                  <a:ext cx="615604" cy="664767"/>
                </a:xfrm>
                <a:prstGeom prst="rect">
                  <a:avLst/>
                </a:prstGeom>
                <a:noFill/>
              </p:spPr>
              <p:txBody>
                <a:bodyPr wrap="square" rtlCol="0">
                  <a:spAutoFit/>
                </a:bodyPr>
                <a:lstStyle/>
                <a:p>
                  <a:r>
                    <a:rPr lang="x-none" sz="4000" b="1" dirty="0">
                      <a:latin typeface="Cambria" panose="02040503050406030204" pitchFamily="18" charset="0"/>
                    </a:rPr>
                    <a:t>C</a:t>
                  </a:r>
                  <a:endParaRPr lang="x-none" sz="4400" b="1" dirty="0">
                    <a:latin typeface="Cambria" panose="02040503050406030204" pitchFamily="18" charset="0"/>
                  </a:endParaRPr>
                </a:p>
              </p:txBody>
            </p:sp>
            <p:sp>
              <p:nvSpPr>
                <p:cNvPr id="51" name="TextBox 50">
                  <a:extLst>
                    <a:ext uri="{FF2B5EF4-FFF2-40B4-BE49-F238E27FC236}">
                      <a16:creationId xmlns:a16="http://schemas.microsoft.com/office/drawing/2014/main" xmlns="" id="{0698EFFA-2081-354E-8246-B853232A2CA5}"/>
                    </a:ext>
                  </a:extLst>
                </p:cNvPr>
                <p:cNvSpPr txBox="1"/>
                <p:nvPr/>
              </p:nvSpPr>
              <p:spPr>
                <a:xfrm>
                  <a:off x="10406425" y="4351159"/>
                  <a:ext cx="615604" cy="664767"/>
                </a:xfrm>
                <a:prstGeom prst="rect">
                  <a:avLst/>
                </a:prstGeom>
                <a:noFill/>
              </p:spPr>
              <p:txBody>
                <a:bodyPr wrap="square" rtlCol="0">
                  <a:spAutoFit/>
                </a:bodyPr>
                <a:lstStyle/>
                <a:p>
                  <a:r>
                    <a:rPr lang="x-none" sz="4000" b="1" dirty="0">
                      <a:latin typeface="Cambria" panose="02040503050406030204" pitchFamily="18" charset="0"/>
                    </a:rPr>
                    <a:t>B</a:t>
                  </a:r>
                </a:p>
              </p:txBody>
            </p:sp>
            <p:sp>
              <p:nvSpPr>
                <p:cNvPr id="53" name="TextBox 52">
                  <a:extLst>
                    <a:ext uri="{FF2B5EF4-FFF2-40B4-BE49-F238E27FC236}">
                      <a16:creationId xmlns:a16="http://schemas.microsoft.com/office/drawing/2014/main" xmlns="" id="{9D4CBB18-7E18-BA4A-872F-06319250DC57}"/>
                    </a:ext>
                  </a:extLst>
                </p:cNvPr>
                <p:cNvSpPr txBox="1"/>
                <p:nvPr/>
              </p:nvSpPr>
              <p:spPr>
                <a:xfrm>
                  <a:off x="3942471" y="3578493"/>
                  <a:ext cx="2495171" cy="549155"/>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7 cm</a:t>
                  </a:r>
                </a:p>
              </p:txBody>
            </p:sp>
          </p:grpSp>
          <p:sp>
            <p:nvSpPr>
              <p:cNvPr id="54" name="TextBox 53">
                <a:extLst>
                  <a:ext uri="{FF2B5EF4-FFF2-40B4-BE49-F238E27FC236}">
                    <a16:creationId xmlns:a16="http://schemas.microsoft.com/office/drawing/2014/main" xmlns="" id="{8F14E171-1919-6149-9105-433E040AE1F4}"/>
                  </a:ext>
                </a:extLst>
              </p:cNvPr>
              <p:cNvSpPr txBox="1"/>
              <p:nvPr/>
            </p:nvSpPr>
            <p:spPr>
              <a:xfrm>
                <a:off x="4915011" y="1724284"/>
                <a:ext cx="1513590" cy="584775"/>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5 cm</a:t>
                </a:r>
              </a:p>
            </p:txBody>
          </p:sp>
        </p:grpSp>
        <p:sp>
          <p:nvSpPr>
            <p:cNvPr id="80" name="Oval 79">
              <a:extLst>
                <a:ext uri="{FF2B5EF4-FFF2-40B4-BE49-F238E27FC236}">
                  <a16:creationId xmlns:a16="http://schemas.microsoft.com/office/drawing/2014/main" xmlns="" id="{B7C78043-BFCA-E145-A7AB-763B49B60B7E}"/>
                </a:ext>
              </a:extLst>
            </p:cNvPr>
            <p:cNvSpPr/>
            <p:nvPr/>
          </p:nvSpPr>
          <p:spPr>
            <a:xfrm>
              <a:off x="802880" y="1610431"/>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1</a:t>
              </a:r>
            </a:p>
          </p:txBody>
        </p:sp>
      </p:grpSp>
      <p:grpSp>
        <p:nvGrpSpPr>
          <p:cNvPr id="16" name="Group 15">
            <a:extLst>
              <a:ext uri="{FF2B5EF4-FFF2-40B4-BE49-F238E27FC236}">
                <a16:creationId xmlns:a16="http://schemas.microsoft.com/office/drawing/2014/main" xmlns="" id="{D8589F22-919F-804B-995A-9C5A4ED58AF1}"/>
              </a:ext>
            </a:extLst>
          </p:cNvPr>
          <p:cNvGrpSpPr/>
          <p:nvPr/>
        </p:nvGrpSpPr>
        <p:grpSpPr>
          <a:xfrm>
            <a:off x="7545700" y="2450752"/>
            <a:ext cx="4296192" cy="2960069"/>
            <a:chOff x="7545700" y="2450752"/>
            <a:chExt cx="4296192" cy="2960069"/>
          </a:xfrm>
        </p:grpSpPr>
        <p:grpSp>
          <p:nvGrpSpPr>
            <p:cNvPr id="15" name="Group 14">
              <a:extLst>
                <a:ext uri="{FF2B5EF4-FFF2-40B4-BE49-F238E27FC236}">
                  <a16:creationId xmlns:a16="http://schemas.microsoft.com/office/drawing/2014/main" xmlns="" id="{038C7E0C-C307-214F-BA68-EB8C7BF59604}"/>
                </a:ext>
              </a:extLst>
            </p:cNvPr>
            <p:cNvGrpSpPr/>
            <p:nvPr/>
          </p:nvGrpSpPr>
          <p:grpSpPr>
            <a:xfrm>
              <a:off x="7545700" y="2450752"/>
              <a:ext cx="4296192" cy="2496235"/>
              <a:chOff x="7493145" y="1561648"/>
              <a:chExt cx="4296192" cy="2496235"/>
            </a:xfrm>
          </p:grpSpPr>
          <p:cxnSp>
            <p:nvCxnSpPr>
              <p:cNvPr id="71" name="Straight Connector 70">
                <a:extLst>
                  <a:ext uri="{FF2B5EF4-FFF2-40B4-BE49-F238E27FC236}">
                    <a16:creationId xmlns:a16="http://schemas.microsoft.com/office/drawing/2014/main" xmlns="" id="{18F2375A-38CB-7440-9EEF-87303F7C9A28}"/>
                  </a:ext>
                </a:extLst>
              </p:cNvPr>
              <p:cNvCxnSpPr>
                <a:cxnSpLocks/>
              </p:cNvCxnSpPr>
              <p:nvPr/>
            </p:nvCxnSpPr>
            <p:spPr>
              <a:xfrm flipH="1">
                <a:off x="8504527" y="2317944"/>
                <a:ext cx="1131332" cy="9575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xmlns="" id="{016E0794-9525-1E48-B98E-BAC3D46C75F5}"/>
                  </a:ext>
                </a:extLst>
              </p:cNvPr>
              <p:cNvGrpSpPr/>
              <p:nvPr/>
            </p:nvGrpSpPr>
            <p:grpSpPr>
              <a:xfrm>
                <a:off x="7493145" y="1561648"/>
                <a:ext cx="4296192" cy="2496235"/>
                <a:chOff x="7493145" y="1561648"/>
                <a:chExt cx="4296192" cy="2496235"/>
              </a:xfrm>
            </p:grpSpPr>
            <p:cxnSp>
              <p:nvCxnSpPr>
                <p:cNvPr id="70" name="Straight Connector 69">
                  <a:extLst>
                    <a:ext uri="{FF2B5EF4-FFF2-40B4-BE49-F238E27FC236}">
                      <a16:creationId xmlns:a16="http://schemas.microsoft.com/office/drawing/2014/main" xmlns="" id="{558245F7-4497-B34B-BACF-5F23915D43F7}"/>
                    </a:ext>
                  </a:extLst>
                </p:cNvPr>
                <p:cNvCxnSpPr>
                  <a:cxnSpLocks/>
                </p:cNvCxnSpPr>
                <p:nvPr/>
              </p:nvCxnSpPr>
              <p:spPr>
                <a:xfrm>
                  <a:off x="7493145" y="2317944"/>
                  <a:ext cx="1071356" cy="9575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xmlns="" id="{3F1E7FEC-9B6B-BD43-9C2D-9DA146CD6239}"/>
                    </a:ext>
                  </a:extLst>
                </p:cNvPr>
                <p:cNvCxnSpPr>
                  <a:cxnSpLocks/>
                </p:cNvCxnSpPr>
                <p:nvPr/>
              </p:nvCxnSpPr>
              <p:spPr>
                <a:xfrm>
                  <a:off x="9635859" y="2370615"/>
                  <a:ext cx="1568760" cy="168726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A5B06E59-9DD0-F847-A551-EEFE4768D592}"/>
                    </a:ext>
                  </a:extLst>
                </p:cNvPr>
                <p:cNvSpPr txBox="1"/>
                <p:nvPr/>
              </p:nvSpPr>
              <p:spPr>
                <a:xfrm>
                  <a:off x="7565431" y="1665966"/>
                  <a:ext cx="373430" cy="707886"/>
                </a:xfrm>
                <a:prstGeom prst="rect">
                  <a:avLst/>
                </a:prstGeom>
                <a:noFill/>
              </p:spPr>
              <p:txBody>
                <a:bodyPr wrap="square" rtlCol="0">
                  <a:spAutoFit/>
                </a:bodyPr>
                <a:lstStyle/>
                <a:p>
                  <a:r>
                    <a:rPr lang="x-none" sz="4000" b="1" dirty="0">
                      <a:latin typeface="Cambria" panose="02040503050406030204" pitchFamily="18" charset="0"/>
                    </a:rPr>
                    <a:t>A</a:t>
                  </a:r>
                </a:p>
              </p:txBody>
            </p:sp>
            <p:sp>
              <p:nvSpPr>
                <p:cNvPr id="74" name="TextBox 73">
                  <a:extLst>
                    <a:ext uri="{FF2B5EF4-FFF2-40B4-BE49-F238E27FC236}">
                      <a16:creationId xmlns:a16="http://schemas.microsoft.com/office/drawing/2014/main" xmlns="" id="{AF625E76-C263-AA4F-9E4A-78EC4DDE670F}"/>
                    </a:ext>
                  </a:extLst>
                </p:cNvPr>
                <p:cNvSpPr txBox="1"/>
                <p:nvPr/>
              </p:nvSpPr>
              <p:spPr>
                <a:xfrm>
                  <a:off x="11142583" y="3238535"/>
                  <a:ext cx="373430" cy="707886"/>
                </a:xfrm>
                <a:prstGeom prst="rect">
                  <a:avLst/>
                </a:prstGeom>
                <a:noFill/>
              </p:spPr>
              <p:txBody>
                <a:bodyPr wrap="square" rtlCol="0">
                  <a:spAutoFit/>
                </a:bodyPr>
                <a:lstStyle/>
                <a:p>
                  <a:r>
                    <a:rPr lang="x-none" sz="4000" b="1" dirty="0">
                      <a:latin typeface="Cambria" panose="02040503050406030204" pitchFamily="18" charset="0"/>
                    </a:rPr>
                    <a:t>B</a:t>
                  </a:r>
                  <a:endParaRPr lang="x-none" sz="4400" b="1" dirty="0">
                    <a:latin typeface="Cambria" panose="02040503050406030204" pitchFamily="18" charset="0"/>
                  </a:endParaRPr>
                </a:p>
              </p:txBody>
            </p:sp>
            <p:sp>
              <p:nvSpPr>
                <p:cNvPr id="75" name="TextBox 74">
                  <a:extLst>
                    <a:ext uri="{FF2B5EF4-FFF2-40B4-BE49-F238E27FC236}">
                      <a16:creationId xmlns:a16="http://schemas.microsoft.com/office/drawing/2014/main" xmlns="" id="{D04170EB-25FA-A04B-9ACC-AE38D93EFFB0}"/>
                    </a:ext>
                  </a:extLst>
                </p:cNvPr>
                <p:cNvSpPr txBox="1"/>
                <p:nvPr/>
              </p:nvSpPr>
              <p:spPr>
                <a:xfrm>
                  <a:off x="8298409" y="3206727"/>
                  <a:ext cx="373430" cy="707886"/>
                </a:xfrm>
                <a:prstGeom prst="rect">
                  <a:avLst/>
                </a:prstGeom>
                <a:noFill/>
              </p:spPr>
              <p:txBody>
                <a:bodyPr wrap="square" rtlCol="0">
                  <a:spAutoFit/>
                </a:bodyPr>
                <a:lstStyle/>
                <a:p>
                  <a:r>
                    <a:rPr lang="x-none" sz="4000" b="1" dirty="0">
                      <a:latin typeface="Cambria" panose="02040503050406030204" pitchFamily="18" charset="0"/>
                    </a:rPr>
                    <a:t>C</a:t>
                  </a:r>
                </a:p>
              </p:txBody>
            </p:sp>
            <p:sp>
              <p:nvSpPr>
                <p:cNvPr id="76" name="TextBox 75">
                  <a:extLst>
                    <a:ext uri="{FF2B5EF4-FFF2-40B4-BE49-F238E27FC236}">
                      <a16:creationId xmlns:a16="http://schemas.microsoft.com/office/drawing/2014/main" xmlns="" id="{167E8311-F9F4-FF42-86E7-DC093BA9D468}"/>
                    </a:ext>
                  </a:extLst>
                </p:cNvPr>
                <p:cNvSpPr txBox="1"/>
                <p:nvPr/>
              </p:nvSpPr>
              <p:spPr>
                <a:xfrm>
                  <a:off x="9461896" y="1561648"/>
                  <a:ext cx="373430" cy="707886"/>
                </a:xfrm>
                <a:prstGeom prst="rect">
                  <a:avLst/>
                </a:prstGeom>
                <a:noFill/>
              </p:spPr>
              <p:txBody>
                <a:bodyPr wrap="square" rtlCol="0">
                  <a:spAutoFit/>
                </a:bodyPr>
                <a:lstStyle/>
                <a:p>
                  <a:r>
                    <a:rPr lang="x-none" sz="4000" b="1" dirty="0">
                      <a:latin typeface="Cambria" panose="02040503050406030204" pitchFamily="18" charset="0"/>
                    </a:rPr>
                    <a:t>D</a:t>
                  </a:r>
                  <a:endParaRPr lang="x-none" sz="4400" b="1" dirty="0">
                    <a:latin typeface="Cambria" panose="02040503050406030204" pitchFamily="18" charset="0"/>
                  </a:endParaRPr>
                </a:p>
              </p:txBody>
            </p:sp>
            <p:sp>
              <p:nvSpPr>
                <p:cNvPr id="77" name="TextBox 76">
                  <a:extLst>
                    <a:ext uri="{FF2B5EF4-FFF2-40B4-BE49-F238E27FC236}">
                      <a16:creationId xmlns:a16="http://schemas.microsoft.com/office/drawing/2014/main" xmlns="" id="{DB31675B-D11D-EB4F-9C19-D0EC4337ED34}"/>
                    </a:ext>
                  </a:extLst>
                </p:cNvPr>
                <p:cNvSpPr txBox="1"/>
                <p:nvPr/>
              </p:nvSpPr>
              <p:spPr>
                <a:xfrm>
                  <a:off x="7916326" y="2231865"/>
                  <a:ext cx="1513590" cy="584775"/>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2 cm</a:t>
                  </a:r>
                </a:p>
              </p:txBody>
            </p:sp>
            <p:sp>
              <p:nvSpPr>
                <p:cNvPr id="78" name="TextBox 77">
                  <a:extLst>
                    <a:ext uri="{FF2B5EF4-FFF2-40B4-BE49-F238E27FC236}">
                      <a16:creationId xmlns:a16="http://schemas.microsoft.com/office/drawing/2014/main" xmlns="" id="{4D5EA904-49CF-BB48-BF81-88E8F67F5A0E}"/>
                    </a:ext>
                  </a:extLst>
                </p:cNvPr>
                <p:cNvSpPr txBox="1"/>
                <p:nvPr/>
              </p:nvSpPr>
              <p:spPr>
                <a:xfrm>
                  <a:off x="8855282" y="2843835"/>
                  <a:ext cx="1513590" cy="584775"/>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2 cm</a:t>
                  </a:r>
                </a:p>
              </p:txBody>
            </p:sp>
            <p:sp>
              <p:nvSpPr>
                <p:cNvPr id="79" name="TextBox 78">
                  <a:extLst>
                    <a:ext uri="{FF2B5EF4-FFF2-40B4-BE49-F238E27FC236}">
                      <a16:creationId xmlns:a16="http://schemas.microsoft.com/office/drawing/2014/main" xmlns="" id="{7B4E9FA9-31B6-5C40-9A44-92211E888834}"/>
                    </a:ext>
                  </a:extLst>
                </p:cNvPr>
                <p:cNvSpPr txBox="1"/>
                <p:nvPr/>
              </p:nvSpPr>
              <p:spPr>
                <a:xfrm>
                  <a:off x="10275747" y="2490055"/>
                  <a:ext cx="1513590" cy="584775"/>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4 cm</a:t>
                  </a:r>
                </a:p>
              </p:txBody>
            </p:sp>
          </p:grpSp>
        </p:grpSp>
        <p:sp>
          <p:nvSpPr>
            <p:cNvPr id="81" name="Oval 80">
              <a:extLst>
                <a:ext uri="{FF2B5EF4-FFF2-40B4-BE49-F238E27FC236}">
                  <a16:creationId xmlns:a16="http://schemas.microsoft.com/office/drawing/2014/main" xmlns="" id="{95BE6018-42E2-E748-9DA1-6C13786E9500}"/>
                </a:ext>
              </a:extLst>
            </p:cNvPr>
            <p:cNvSpPr/>
            <p:nvPr/>
          </p:nvSpPr>
          <p:spPr>
            <a:xfrm>
              <a:off x="9774479" y="4830054"/>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2</a:t>
              </a:r>
            </a:p>
          </p:txBody>
        </p:sp>
      </p:grpSp>
      <p:grpSp>
        <p:nvGrpSpPr>
          <p:cNvPr id="83" name="Group 82">
            <a:extLst>
              <a:ext uri="{FF2B5EF4-FFF2-40B4-BE49-F238E27FC236}">
                <a16:creationId xmlns:a16="http://schemas.microsoft.com/office/drawing/2014/main" xmlns="" id="{639EC163-9DB6-EA49-A144-24459089A855}"/>
              </a:ext>
            </a:extLst>
          </p:cNvPr>
          <p:cNvGrpSpPr/>
          <p:nvPr/>
        </p:nvGrpSpPr>
        <p:grpSpPr>
          <a:xfrm>
            <a:off x="1381972" y="3394096"/>
            <a:ext cx="6111445" cy="2884494"/>
            <a:chOff x="1539102" y="3448400"/>
            <a:chExt cx="6111445" cy="2884494"/>
          </a:xfrm>
        </p:grpSpPr>
        <p:grpSp>
          <p:nvGrpSpPr>
            <p:cNvPr id="6" name="Group 5">
              <a:extLst>
                <a:ext uri="{FF2B5EF4-FFF2-40B4-BE49-F238E27FC236}">
                  <a16:creationId xmlns:a16="http://schemas.microsoft.com/office/drawing/2014/main" xmlns="" id="{7EF0A58E-514E-844E-AE8B-8C663B458B15}"/>
                </a:ext>
              </a:extLst>
            </p:cNvPr>
            <p:cNvGrpSpPr/>
            <p:nvPr/>
          </p:nvGrpSpPr>
          <p:grpSpPr>
            <a:xfrm>
              <a:off x="1539102" y="3448400"/>
              <a:ext cx="5846477" cy="2884494"/>
              <a:chOff x="1085578" y="3310551"/>
              <a:chExt cx="5846477" cy="2884494"/>
            </a:xfrm>
          </p:grpSpPr>
          <p:grpSp>
            <p:nvGrpSpPr>
              <p:cNvPr id="55" name="Group 54">
                <a:extLst>
                  <a:ext uri="{FF2B5EF4-FFF2-40B4-BE49-F238E27FC236}">
                    <a16:creationId xmlns:a16="http://schemas.microsoft.com/office/drawing/2014/main" xmlns="" id="{C933A63C-6839-8549-8F1A-5A3F8610BCB2}"/>
                  </a:ext>
                </a:extLst>
              </p:cNvPr>
              <p:cNvGrpSpPr/>
              <p:nvPr/>
            </p:nvGrpSpPr>
            <p:grpSpPr>
              <a:xfrm>
                <a:off x="1356682" y="3922493"/>
                <a:ext cx="5426089" cy="2272552"/>
                <a:chOff x="1436707" y="3052957"/>
                <a:chExt cx="10010570" cy="3944943"/>
              </a:xfrm>
            </p:grpSpPr>
            <p:cxnSp>
              <p:nvCxnSpPr>
                <p:cNvPr id="59" name="Straight Connector 58">
                  <a:extLst>
                    <a:ext uri="{FF2B5EF4-FFF2-40B4-BE49-F238E27FC236}">
                      <a16:creationId xmlns:a16="http://schemas.microsoft.com/office/drawing/2014/main" xmlns="" id="{B7F04506-9B72-B541-86D6-95AFA7E47A69}"/>
                    </a:ext>
                  </a:extLst>
                </p:cNvPr>
                <p:cNvCxnSpPr>
                  <a:cxnSpLocks/>
                </p:cNvCxnSpPr>
                <p:nvPr/>
              </p:nvCxnSpPr>
              <p:spPr>
                <a:xfrm flipV="1">
                  <a:off x="1436707" y="3429000"/>
                  <a:ext cx="4659293" cy="1466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xmlns="" id="{C5A486DB-2100-854D-9940-D87DBE4C39DD}"/>
                    </a:ext>
                  </a:extLst>
                </p:cNvPr>
                <p:cNvCxnSpPr>
                  <a:cxnSpLocks/>
                </p:cNvCxnSpPr>
                <p:nvPr/>
              </p:nvCxnSpPr>
              <p:spPr>
                <a:xfrm flipH="1" flipV="1">
                  <a:off x="6096001" y="3429000"/>
                  <a:ext cx="1064216" cy="1936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xmlns="" id="{D8214A17-CD55-394A-A6CD-98E00D86BB04}"/>
                    </a:ext>
                  </a:extLst>
                </p:cNvPr>
                <p:cNvCxnSpPr>
                  <a:cxnSpLocks/>
                </p:cNvCxnSpPr>
                <p:nvPr/>
              </p:nvCxnSpPr>
              <p:spPr>
                <a:xfrm flipV="1">
                  <a:off x="7132966" y="3052957"/>
                  <a:ext cx="3900785" cy="2312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xmlns="" id="{2586B7BD-3D07-CE4E-9655-22B5DF3F8D57}"/>
                    </a:ext>
                  </a:extLst>
                </p:cNvPr>
                <p:cNvSpPr txBox="1"/>
                <p:nvPr/>
              </p:nvSpPr>
              <p:spPr>
                <a:xfrm>
                  <a:off x="2552092" y="5982784"/>
                  <a:ext cx="7154555" cy="1015116"/>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 ABCD = 20 cm</a:t>
                  </a:r>
                </a:p>
              </p:txBody>
            </p:sp>
            <p:sp>
              <p:nvSpPr>
                <p:cNvPr id="64" name="TextBox 63">
                  <a:extLst>
                    <a:ext uri="{FF2B5EF4-FFF2-40B4-BE49-F238E27FC236}">
                      <a16:creationId xmlns:a16="http://schemas.microsoft.com/office/drawing/2014/main" xmlns="" id="{D5740805-5900-5B4C-AC5D-B4151C85FDB3}"/>
                    </a:ext>
                  </a:extLst>
                </p:cNvPr>
                <p:cNvSpPr txBox="1"/>
                <p:nvPr/>
              </p:nvSpPr>
              <p:spPr>
                <a:xfrm>
                  <a:off x="6407379" y="3353458"/>
                  <a:ext cx="2447694" cy="1015116"/>
                </a:xfrm>
                <a:prstGeom prst="rect">
                  <a:avLst/>
                </a:prstGeom>
                <a:noFill/>
              </p:spPr>
              <p:txBody>
                <a:bodyPr wrap="square" rtlCol="0">
                  <a:spAutoFit/>
                </a:bodyPr>
                <a:lstStyle/>
                <a:p>
                  <a:r>
                    <a:rPr lang="x-none" sz="3200" b="1" dirty="0">
                      <a:solidFill>
                        <a:srgbClr val="FF0000"/>
                      </a:solidFill>
                      <a:latin typeface="Cambria" panose="02040503050406030204" pitchFamily="18" charset="0"/>
                    </a:rPr>
                    <a:t> 3 cm</a:t>
                  </a:r>
                </a:p>
              </p:txBody>
            </p:sp>
            <p:sp>
              <p:nvSpPr>
                <p:cNvPr id="65" name="TextBox 64">
                  <a:extLst>
                    <a:ext uri="{FF2B5EF4-FFF2-40B4-BE49-F238E27FC236}">
                      <a16:creationId xmlns:a16="http://schemas.microsoft.com/office/drawing/2014/main" xmlns="" id="{79AC7DEE-5B01-B140-BB8E-6C9E5E1A9EA6}"/>
                    </a:ext>
                  </a:extLst>
                </p:cNvPr>
                <p:cNvSpPr txBox="1"/>
                <p:nvPr/>
              </p:nvSpPr>
              <p:spPr>
                <a:xfrm>
                  <a:off x="9134916" y="4084621"/>
                  <a:ext cx="2312361" cy="1015116"/>
                </a:xfrm>
                <a:prstGeom prst="rect">
                  <a:avLst/>
                </a:prstGeom>
                <a:noFill/>
              </p:spPr>
              <p:txBody>
                <a:bodyPr wrap="square" rtlCol="0">
                  <a:spAutoFit/>
                </a:bodyPr>
                <a:lstStyle/>
                <a:p>
                  <a:pPr algn="ctr"/>
                  <a:r>
                    <a:rPr lang="x-none" sz="3200" b="1" dirty="0">
                      <a:solidFill>
                        <a:srgbClr val="FF0000"/>
                      </a:solidFill>
                      <a:latin typeface="Cambria" panose="02040503050406030204" pitchFamily="18" charset="0"/>
                    </a:rPr>
                    <a:t>8 cm</a:t>
                  </a:r>
                </a:p>
              </p:txBody>
            </p:sp>
          </p:grpSp>
          <p:sp>
            <p:nvSpPr>
              <p:cNvPr id="66" name="TextBox 65">
                <a:extLst>
                  <a:ext uri="{FF2B5EF4-FFF2-40B4-BE49-F238E27FC236}">
                    <a16:creationId xmlns:a16="http://schemas.microsoft.com/office/drawing/2014/main" xmlns="" id="{F0E8A6D5-B17E-F144-AE0D-10C6FC14F563}"/>
                  </a:ext>
                </a:extLst>
              </p:cNvPr>
              <p:cNvSpPr txBox="1"/>
              <p:nvPr/>
            </p:nvSpPr>
            <p:spPr>
              <a:xfrm>
                <a:off x="1085578" y="4198699"/>
                <a:ext cx="373430" cy="707886"/>
              </a:xfrm>
              <a:prstGeom prst="rect">
                <a:avLst/>
              </a:prstGeom>
              <a:noFill/>
            </p:spPr>
            <p:txBody>
              <a:bodyPr wrap="square" rtlCol="0">
                <a:spAutoFit/>
              </a:bodyPr>
              <a:lstStyle/>
              <a:p>
                <a:r>
                  <a:rPr lang="x-none" sz="4000" b="1" dirty="0">
                    <a:latin typeface="Cambria" panose="02040503050406030204" pitchFamily="18" charset="0"/>
                  </a:rPr>
                  <a:t>A</a:t>
                </a:r>
              </a:p>
            </p:txBody>
          </p:sp>
          <p:sp>
            <p:nvSpPr>
              <p:cNvPr id="67" name="TextBox 66">
                <a:extLst>
                  <a:ext uri="{FF2B5EF4-FFF2-40B4-BE49-F238E27FC236}">
                    <a16:creationId xmlns:a16="http://schemas.microsoft.com/office/drawing/2014/main" xmlns="" id="{D85CE8F1-2E30-AB41-9C4A-FF90FC32C4D8}"/>
                  </a:ext>
                </a:extLst>
              </p:cNvPr>
              <p:cNvSpPr txBox="1"/>
              <p:nvPr/>
            </p:nvSpPr>
            <p:spPr>
              <a:xfrm>
                <a:off x="3677535" y="3310551"/>
                <a:ext cx="373430" cy="707886"/>
              </a:xfrm>
              <a:prstGeom prst="rect">
                <a:avLst/>
              </a:prstGeom>
              <a:noFill/>
            </p:spPr>
            <p:txBody>
              <a:bodyPr wrap="square" rtlCol="0">
                <a:spAutoFit/>
              </a:bodyPr>
              <a:lstStyle/>
              <a:p>
                <a:r>
                  <a:rPr lang="x-none" sz="4000" b="1" dirty="0">
                    <a:latin typeface="Cambria" panose="02040503050406030204" pitchFamily="18" charset="0"/>
                  </a:rPr>
                  <a:t>B</a:t>
                </a:r>
              </a:p>
            </p:txBody>
          </p:sp>
          <p:sp>
            <p:nvSpPr>
              <p:cNvPr id="68" name="TextBox 67">
                <a:extLst>
                  <a:ext uri="{FF2B5EF4-FFF2-40B4-BE49-F238E27FC236}">
                    <a16:creationId xmlns:a16="http://schemas.microsoft.com/office/drawing/2014/main" xmlns="" id="{525A29AC-8C8D-4845-A3DA-BD90437A30FD}"/>
                  </a:ext>
                </a:extLst>
              </p:cNvPr>
              <p:cNvSpPr txBox="1"/>
              <p:nvPr/>
            </p:nvSpPr>
            <p:spPr>
              <a:xfrm>
                <a:off x="3879278" y="4885265"/>
                <a:ext cx="323355" cy="707886"/>
              </a:xfrm>
              <a:prstGeom prst="rect">
                <a:avLst/>
              </a:prstGeom>
              <a:noFill/>
            </p:spPr>
            <p:txBody>
              <a:bodyPr wrap="square" rtlCol="0">
                <a:spAutoFit/>
              </a:bodyPr>
              <a:lstStyle/>
              <a:p>
                <a:r>
                  <a:rPr lang="x-none" sz="4000" b="1" dirty="0">
                    <a:latin typeface="Cambria" panose="02040503050406030204" pitchFamily="18" charset="0"/>
                  </a:rPr>
                  <a:t>C</a:t>
                </a:r>
                <a:endParaRPr lang="x-none" sz="4400" b="1" dirty="0">
                  <a:latin typeface="Cambria" panose="02040503050406030204" pitchFamily="18" charset="0"/>
                </a:endParaRPr>
              </a:p>
            </p:txBody>
          </p:sp>
          <p:sp>
            <p:nvSpPr>
              <p:cNvPr id="69" name="TextBox 68">
                <a:extLst>
                  <a:ext uri="{FF2B5EF4-FFF2-40B4-BE49-F238E27FC236}">
                    <a16:creationId xmlns:a16="http://schemas.microsoft.com/office/drawing/2014/main" xmlns="" id="{92625FFB-111B-3D4A-89A5-198CF1CF9A0A}"/>
                  </a:ext>
                </a:extLst>
              </p:cNvPr>
              <p:cNvSpPr txBox="1"/>
              <p:nvPr/>
            </p:nvSpPr>
            <p:spPr>
              <a:xfrm>
                <a:off x="6558625" y="3537772"/>
                <a:ext cx="373430" cy="707886"/>
              </a:xfrm>
              <a:prstGeom prst="rect">
                <a:avLst/>
              </a:prstGeom>
              <a:noFill/>
            </p:spPr>
            <p:txBody>
              <a:bodyPr wrap="square" rtlCol="0">
                <a:spAutoFit/>
              </a:bodyPr>
              <a:lstStyle/>
              <a:p>
                <a:r>
                  <a:rPr lang="x-none" sz="4000" b="1" dirty="0">
                    <a:latin typeface="Cambria" panose="02040503050406030204" pitchFamily="18" charset="0"/>
                  </a:rPr>
                  <a:t>D</a:t>
                </a:r>
              </a:p>
            </p:txBody>
          </p:sp>
        </p:grpSp>
        <p:sp>
          <p:nvSpPr>
            <p:cNvPr id="82" name="Oval 81">
              <a:extLst>
                <a:ext uri="{FF2B5EF4-FFF2-40B4-BE49-F238E27FC236}">
                  <a16:creationId xmlns:a16="http://schemas.microsoft.com/office/drawing/2014/main" xmlns="" id="{C9EE0AB6-5708-F142-91BA-2B4764FB865B}"/>
                </a:ext>
              </a:extLst>
            </p:cNvPr>
            <p:cNvSpPr/>
            <p:nvPr/>
          </p:nvSpPr>
          <p:spPr>
            <a:xfrm>
              <a:off x="7024781" y="5601605"/>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3</a:t>
              </a:r>
            </a:p>
          </p:txBody>
        </p:sp>
      </p:grpSp>
    </p:spTree>
    <p:extLst>
      <p:ext uri="{BB962C8B-B14F-4D97-AF65-F5344CB8AC3E}">
        <p14:creationId xmlns:p14="http://schemas.microsoft.com/office/powerpoint/2010/main" val="145944071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900" decel="100000" fill="hold"/>
                                        <p:tgtEl>
                                          <p:spTgt spid="2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dissolve">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dissolve">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83"/>
                                        </p:tgtEl>
                                        <p:attrNameLst>
                                          <p:attrName>style.visibility</p:attrName>
                                        </p:attrNameLst>
                                      </p:cBhvr>
                                      <p:to>
                                        <p:strVal val="visible"/>
                                      </p:to>
                                    </p:set>
                                    <p:animEffect transition="in" filter="dissolve">
                                      <p:cBhvr>
                                        <p:cTn id="25" dur="500"/>
                                        <p:tgtEl>
                                          <p:spTgt spid="83"/>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mph" presetSubtype="0" fill="hold" nodeType="clickEffect">
                                  <p:stCondLst>
                                    <p:cond delay="0"/>
                                  </p:stCondLst>
                                  <p:childTnLst>
                                    <p:animScale>
                                      <p:cBhvr>
                                        <p:cTn id="29" dur="2000" fill="hold"/>
                                        <p:tgtEl>
                                          <p:spTgt spid="2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任意形状 2">
            <a:extLst>
              <a:ext uri="{FF2B5EF4-FFF2-40B4-BE49-F238E27FC236}">
                <a16:creationId xmlns:a16="http://schemas.microsoft.com/office/drawing/2014/main" xmlns="" id="{6D70109C-D7F6-A34C-B343-4BBD618CB090}"/>
              </a:ext>
            </a:extLst>
          </p:cNvPr>
          <p:cNvSpPr/>
          <p:nvPr/>
        </p:nvSpPr>
        <p:spPr>
          <a:xfrm>
            <a:off x="10059219" y="4741024"/>
            <a:ext cx="3074912" cy="3074912"/>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5" name="矩形 4">
            <a:extLst>
              <a:ext uri="{FF2B5EF4-FFF2-40B4-BE49-F238E27FC236}">
                <a16:creationId xmlns:a16="http://schemas.microsoft.com/office/drawing/2014/main" xmlns="" id="{398E6E93-F088-B24F-942C-D135B9E94360}"/>
              </a:ext>
            </a:extLst>
          </p:cNvPr>
          <p:cNvSpPr/>
          <p:nvPr/>
        </p:nvSpPr>
        <p:spPr>
          <a:xfrm>
            <a:off x="1538273" y="1186048"/>
            <a:ext cx="9398018" cy="4774400"/>
          </a:xfrm>
          <a:prstGeom prst="rect">
            <a:avLst/>
          </a:prstGeom>
          <a:solidFill>
            <a:srgbClr val="FDCE66"/>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a:extLst>
              <a:ext uri="{FF2B5EF4-FFF2-40B4-BE49-F238E27FC236}">
                <a16:creationId xmlns:a16="http://schemas.microsoft.com/office/drawing/2014/main" xmlns="" id="{BA3E8E7B-1FFA-FC40-968C-3A9D05B26E91}"/>
              </a:ext>
            </a:extLst>
          </p:cNvPr>
          <p:cNvSpPr/>
          <p:nvPr/>
        </p:nvSpPr>
        <p:spPr>
          <a:xfrm>
            <a:off x="1255709" y="972924"/>
            <a:ext cx="9531354" cy="4987524"/>
          </a:xfrm>
          <a:prstGeom prst="rect">
            <a:avLst/>
          </a:prstGeom>
          <a:solidFill>
            <a:srgbClr val="039373"/>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7" name="矩形 6">
            <a:extLst>
              <a:ext uri="{FF2B5EF4-FFF2-40B4-BE49-F238E27FC236}">
                <a16:creationId xmlns:a16="http://schemas.microsoft.com/office/drawing/2014/main" xmlns="" id="{2AC499BB-2D51-5F44-8EAB-245CF4569097}"/>
              </a:ext>
            </a:extLst>
          </p:cNvPr>
          <p:cNvSpPr/>
          <p:nvPr/>
        </p:nvSpPr>
        <p:spPr>
          <a:xfrm>
            <a:off x="867966" y="5630648"/>
            <a:ext cx="10456068" cy="482200"/>
          </a:xfrm>
          <a:prstGeom prst="rect">
            <a:avLst/>
          </a:prstGeom>
          <a:solidFill>
            <a:srgbClr val="DAA16D"/>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8" name="图片 7">
            <a:extLst>
              <a:ext uri="{FF2B5EF4-FFF2-40B4-BE49-F238E27FC236}">
                <a16:creationId xmlns:a16="http://schemas.microsoft.com/office/drawing/2014/main" xmlns="" id="{FB81CAD4-3C10-8949-9B1B-66EE76073381}"/>
              </a:ext>
            </a:extLst>
          </p:cNvPr>
          <p:cNvPicPr>
            <a:picLocks noChangeAspect="1"/>
          </p:cNvPicPr>
          <p:nvPr/>
        </p:nvPicPr>
        <p:blipFill>
          <a:blip r:embed="rId3"/>
          <a:stretch>
            <a:fillRect/>
          </a:stretch>
        </p:blipFill>
        <p:spPr>
          <a:xfrm rot="8100000">
            <a:off x="1457379" y="5086237"/>
            <a:ext cx="971344" cy="972754"/>
          </a:xfrm>
          <a:prstGeom prst="rect">
            <a:avLst/>
          </a:prstGeom>
        </p:spPr>
      </p:pic>
      <p:sp>
        <p:nvSpPr>
          <p:cNvPr id="9" name="椭圆 8">
            <a:extLst>
              <a:ext uri="{FF2B5EF4-FFF2-40B4-BE49-F238E27FC236}">
                <a16:creationId xmlns:a16="http://schemas.microsoft.com/office/drawing/2014/main" xmlns="" id="{0976B99F-DCC0-6744-9945-2973F9DA3D5A}"/>
              </a:ext>
            </a:extLst>
          </p:cNvPr>
          <p:cNvSpPr/>
          <p:nvPr/>
        </p:nvSpPr>
        <p:spPr>
          <a:xfrm>
            <a:off x="193568" y="344264"/>
            <a:ext cx="947231" cy="947231"/>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0" name="图片 9">
            <a:extLst>
              <a:ext uri="{FF2B5EF4-FFF2-40B4-BE49-F238E27FC236}">
                <a16:creationId xmlns:a16="http://schemas.microsoft.com/office/drawing/2014/main" xmlns="" id="{5617055A-6B42-2346-8849-806889C65461}"/>
              </a:ext>
            </a:extLst>
          </p:cNvPr>
          <p:cNvPicPr>
            <a:picLocks noChangeAspect="1"/>
          </p:cNvPicPr>
          <p:nvPr/>
        </p:nvPicPr>
        <p:blipFill>
          <a:blip r:embed="rId4"/>
          <a:stretch>
            <a:fillRect/>
          </a:stretch>
        </p:blipFill>
        <p:spPr>
          <a:xfrm rot="2700000">
            <a:off x="10352336" y="4602419"/>
            <a:ext cx="602779" cy="1767959"/>
          </a:xfrm>
          <a:prstGeom prst="rect">
            <a:avLst/>
          </a:prstGeom>
        </p:spPr>
      </p:pic>
      <p:pic>
        <p:nvPicPr>
          <p:cNvPr id="11" name="image 102">
            <a:extLst>
              <a:ext uri="{FF2B5EF4-FFF2-40B4-BE49-F238E27FC236}">
                <a16:creationId xmlns:a16="http://schemas.microsoft.com/office/drawing/2014/main" xmlns="" id="{471DF53A-6ACF-3141-930F-23B69475B1EC}"/>
              </a:ext>
            </a:extLst>
          </p:cNvPr>
          <p:cNvPicPr>
            <a:picLocks noChangeAspect="1"/>
          </p:cNvPicPr>
          <p:nvPr/>
        </p:nvPicPr>
        <p:blipFill>
          <a:blip r:embed="rId5"/>
          <a:srcRect/>
          <a:stretch>
            <a:fillRect/>
          </a:stretch>
        </p:blipFill>
        <p:spPr>
          <a:xfrm>
            <a:off x="11213302" y="343752"/>
            <a:ext cx="933436" cy="698048"/>
          </a:xfrm>
          <a:prstGeom prst="rect">
            <a:avLst/>
          </a:prstGeom>
        </p:spPr>
      </p:pic>
      <p:sp>
        <p:nvSpPr>
          <p:cNvPr id="12" name="椭圆 11">
            <a:extLst>
              <a:ext uri="{FF2B5EF4-FFF2-40B4-BE49-F238E27FC236}">
                <a16:creationId xmlns:a16="http://schemas.microsoft.com/office/drawing/2014/main" xmlns="" id="{5F0B2794-D65A-0840-ABB9-1D2CBE1A0232}"/>
              </a:ext>
            </a:extLst>
          </p:cNvPr>
          <p:cNvSpPr/>
          <p:nvPr/>
        </p:nvSpPr>
        <p:spPr>
          <a:xfrm>
            <a:off x="11539852" y="750714"/>
            <a:ext cx="572351" cy="572351"/>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椭圆 12">
            <a:extLst>
              <a:ext uri="{FF2B5EF4-FFF2-40B4-BE49-F238E27FC236}">
                <a16:creationId xmlns:a16="http://schemas.microsoft.com/office/drawing/2014/main" xmlns="" id="{105A2781-07FC-9B4F-BD69-8A0D01F738C6}"/>
              </a:ext>
            </a:extLst>
          </p:cNvPr>
          <p:cNvSpPr/>
          <p:nvPr/>
        </p:nvSpPr>
        <p:spPr>
          <a:xfrm>
            <a:off x="254897" y="6059218"/>
            <a:ext cx="572351" cy="572351"/>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椭圆 13">
            <a:extLst>
              <a:ext uri="{FF2B5EF4-FFF2-40B4-BE49-F238E27FC236}">
                <a16:creationId xmlns:a16="http://schemas.microsoft.com/office/drawing/2014/main" xmlns="" id="{A5F4D36D-5136-7249-A5D7-DCB9809EAA6D}"/>
              </a:ext>
            </a:extLst>
          </p:cNvPr>
          <p:cNvSpPr/>
          <p:nvPr/>
        </p:nvSpPr>
        <p:spPr>
          <a:xfrm>
            <a:off x="689352" y="4237643"/>
            <a:ext cx="359356" cy="359356"/>
          </a:xfrm>
          <a:prstGeom prst="ellipse">
            <a:avLst/>
          </a:prstGeom>
          <a:solidFill>
            <a:schemeClr val="accent4">
              <a:lumMod val="40000"/>
              <a:lumOff val="6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nvGrpSpPr>
          <p:cNvPr id="15" name="组合 14">
            <a:extLst>
              <a:ext uri="{FF2B5EF4-FFF2-40B4-BE49-F238E27FC236}">
                <a16:creationId xmlns:a16="http://schemas.microsoft.com/office/drawing/2014/main" xmlns="" id="{AC5A38D2-E531-664C-BD9E-D8122FF74F82}"/>
              </a:ext>
            </a:extLst>
          </p:cNvPr>
          <p:cNvGrpSpPr/>
          <p:nvPr/>
        </p:nvGrpSpPr>
        <p:grpSpPr>
          <a:xfrm>
            <a:off x="2843213" y="5216309"/>
            <a:ext cx="1014412" cy="414337"/>
            <a:chOff x="2843213" y="5216309"/>
            <a:chExt cx="1014412" cy="414337"/>
          </a:xfrm>
        </p:grpSpPr>
        <p:sp>
          <p:nvSpPr>
            <p:cNvPr id="16" name="圆角矩形 15">
              <a:extLst>
                <a:ext uri="{FF2B5EF4-FFF2-40B4-BE49-F238E27FC236}">
                  <a16:creationId xmlns:a16="http://schemas.microsoft.com/office/drawing/2014/main" xmlns="" id="{7A4BDF36-8E00-574A-813A-89908CFD886C}"/>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圆角矩形 16">
              <a:extLst>
                <a:ext uri="{FF2B5EF4-FFF2-40B4-BE49-F238E27FC236}">
                  <a16:creationId xmlns:a16="http://schemas.microsoft.com/office/drawing/2014/main" xmlns="" id="{F0453EA6-A6C9-E140-9306-0F2CA13DA144}"/>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8" name="圆角矩形 17">
            <a:extLst>
              <a:ext uri="{FF2B5EF4-FFF2-40B4-BE49-F238E27FC236}">
                <a16:creationId xmlns:a16="http://schemas.microsoft.com/office/drawing/2014/main" xmlns="" id="{B5FA461B-1C8E-A646-B762-93D7ABD51CA3}"/>
              </a:ext>
            </a:extLst>
          </p:cNvPr>
          <p:cNvSpPr/>
          <p:nvPr/>
        </p:nvSpPr>
        <p:spPr>
          <a:xfrm>
            <a:off x="4064370" y="5437766"/>
            <a:ext cx="528638" cy="180000"/>
          </a:xfrm>
          <a:prstGeom prst="roundRect">
            <a:avLst/>
          </a:prstGeom>
          <a:solidFill>
            <a:schemeClr val="accent2">
              <a:lumMod val="20000"/>
              <a:lumOff val="8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9" name="圆角矩形 18">
            <a:extLst>
              <a:ext uri="{FF2B5EF4-FFF2-40B4-BE49-F238E27FC236}">
                <a16:creationId xmlns:a16="http://schemas.microsoft.com/office/drawing/2014/main" xmlns="" id="{ACDF9EA4-8170-914E-AAA8-AC465868A01E}"/>
              </a:ext>
            </a:extLst>
          </p:cNvPr>
          <p:cNvSpPr/>
          <p:nvPr/>
        </p:nvSpPr>
        <p:spPr>
          <a:xfrm>
            <a:off x="4764458" y="5437766"/>
            <a:ext cx="528638" cy="180000"/>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0" name="圆角矩形 19">
            <a:extLst>
              <a:ext uri="{FF2B5EF4-FFF2-40B4-BE49-F238E27FC236}">
                <a16:creationId xmlns:a16="http://schemas.microsoft.com/office/drawing/2014/main" xmlns="" id="{828C04B4-41D1-FC4B-B6D0-2E5CF3A84726}"/>
              </a:ext>
            </a:extLst>
          </p:cNvPr>
          <p:cNvSpPr/>
          <p:nvPr/>
        </p:nvSpPr>
        <p:spPr>
          <a:xfrm>
            <a:off x="8536358" y="5437766"/>
            <a:ext cx="528638" cy="180000"/>
          </a:xfrm>
          <a:prstGeom prst="roundRect">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1" name="椭圆 20">
            <a:extLst>
              <a:ext uri="{FF2B5EF4-FFF2-40B4-BE49-F238E27FC236}">
                <a16:creationId xmlns:a16="http://schemas.microsoft.com/office/drawing/2014/main" xmlns="" id="{DC958BDB-B3FB-AB49-81C4-4A63E62494B3}"/>
              </a:ext>
            </a:extLst>
          </p:cNvPr>
          <p:cNvSpPr/>
          <p:nvPr/>
        </p:nvSpPr>
        <p:spPr>
          <a:xfrm>
            <a:off x="1864528" y="304122"/>
            <a:ext cx="359136" cy="359136"/>
          </a:xfrm>
          <a:prstGeom prst="ellipse">
            <a:avLst/>
          </a:prstGeom>
          <a:solidFill>
            <a:srgbClr val="BD9EE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22" name="椭圆 21">
            <a:extLst>
              <a:ext uri="{FF2B5EF4-FFF2-40B4-BE49-F238E27FC236}">
                <a16:creationId xmlns:a16="http://schemas.microsoft.com/office/drawing/2014/main" xmlns="" id="{537DE04E-F7EA-F345-9DF3-EA7A2B24B995}"/>
              </a:ext>
            </a:extLst>
          </p:cNvPr>
          <p:cNvSpPr/>
          <p:nvPr/>
        </p:nvSpPr>
        <p:spPr>
          <a:xfrm>
            <a:off x="10059219" y="483690"/>
            <a:ext cx="359136" cy="359136"/>
          </a:xfrm>
          <a:prstGeom prst="ellipse">
            <a:avLst/>
          </a:prstGeom>
          <a:solidFill>
            <a:srgbClr val="F99450"/>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文本框 19">
            <a:extLst>
              <a:ext uri="{FF2B5EF4-FFF2-40B4-BE49-F238E27FC236}">
                <a16:creationId xmlns:a16="http://schemas.microsoft.com/office/drawing/2014/main" xmlns="" id="{20B5F700-1D9A-B242-A637-49FDCD54485B}"/>
              </a:ext>
            </a:extLst>
          </p:cNvPr>
          <p:cNvSpPr txBox="1"/>
          <p:nvPr/>
        </p:nvSpPr>
        <p:spPr>
          <a:xfrm>
            <a:off x="2537640" y="2398196"/>
            <a:ext cx="7701147" cy="1446550"/>
          </a:xfrm>
          <a:prstGeom prst="rect">
            <a:avLst/>
          </a:prstGeom>
          <a:noFill/>
        </p:spPr>
        <p:txBody>
          <a:bodyPr wrap="none" rtlCol="0">
            <a:spAutoFit/>
          </a:bodyPr>
          <a:lstStyle/>
          <a:p>
            <a:r>
              <a:rPr kumimoji="1" lang="en-US" altLang="zh-CN" sz="8800" dirty="0" err="1">
                <a:ln w="28575">
                  <a:solidFill>
                    <a:sysClr val="windowText" lastClr="000000"/>
                  </a:solidFill>
                </a:ln>
                <a:solidFill>
                  <a:srgbClr val="FCA1B7"/>
                </a:solidFill>
                <a:latin typeface="#9Slide07 IcielKoni" pitchFamily="2" charset="0"/>
                <a:ea typeface="zihun7hao-wennuantongzhiti" pitchFamily="2" charset="-122"/>
              </a:rPr>
              <a:t>Tạm</a:t>
            </a:r>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 </a:t>
            </a:r>
            <a:r>
              <a:rPr kumimoji="1" lang="en-US" altLang="zh-CN" sz="8800" dirty="0" err="1">
                <a:ln w="28575">
                  <a:solidFill>
                    <a:sysClr val="windowText" lastClr="000000"/>
                  </a:solidFill>
                </a:ln>
                <a:solidFill>
                  <a:srgbClr val="FCA1B7"/>
                </a:solidFill>
                <a:latin typeface="#9Slide07 IcielKoni" pitchFamily="2" charset="0"/>
                <a:ea typeface="zihun7hao-wennuantongzhiti" pitchFamily="2" charset="-122"/>
              </a:rPr>
              <a:t>biệt</a:t>
            </a:r>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 </a:t>
            </a:r>
            <a:r>
              <a:rPr kumimoji="1" lang="en-US" altLang="zh-CN" sz="8800" dirty="0" err="1">
                <a:ln w="28575">
                  <a:solidFill>
                    <a:sysClr val="windowText" lastClr="000000"/>
                  </a:solidFill>
                </a:ln>
                <a:solidFill>
                  <a:srgbClr val="FCA1B7"/>
                </a:solidFill>
                <a:latin typeface="#9Slide07 IcielKoni" pitchFamily="2" charset="0"/>
                <a:ea typeface="zihun7hao-wennuantongzhiti" pitchFamily="2" charset="-122"/>
              </a:rPr>
              <a:t>nhé</a:t>
            </a:r>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Tree>
    <p:extLst>
      <p:ext uri="{BB962C8B-B14F-4D97-AF65-F5344CB8AC3E}">
        <p14:creationId xmlns:p14="http://schemas.microsoft.com/office/powerpoint/2010/main" val="181728388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1+#ppt_w/2"/>
                                          </p:val>
                                        </p:tav>
                                        <p:tav tm="100000">
                                          <p:val>
                                            <p:strVal val="#ppt_x"/>
                                          </p:val>
                                        </p:tav>
                                      </p:tavLst>
                                    </p:anim>
                                    <p:anim calcmode="lin" valueType="num">
                                      <p:cBhvr additive="base">
                                        <p:cTn id="8" dur="50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xmlns=""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xmlns=""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xmlns=""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xmlns=""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xmlns=""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xmlns=""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xmlns="" id="{59BAC26F-8E0D-5A45-B6F3-140A01D894A2}"/>
              </a:ext>
            </a:extLst>
          </p:cNvPr>
          <p:cNvSpPr txBox="1"/>
          <p:nvPr/>
        </p:nvSpPr>
        <p:spPr>
          <a:xfrm>
            <a:off x="1028208" y="2016543"/>
            <a:ext cx="2587568"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01</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xmlns="" id="{20B5F700-1D9A-B242-A637-49FDCD54485B}"/>
              </a:ext>
            </a:extLst>
          </p:cNvPr>
          <p:cNvSpPr txBox="1"/>
          <p:nvPr/>
        </p:nvSpPr>
        <p:spPr>
          <a:xfrm>
            <a:off x="5427999" y="2689089"/>
            <a:ext cx="6428363"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KHỞI ĐỘNG</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xmlns=""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xmlns=""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xmlns=""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xmlns=""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xmlns=""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167483773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pic>
        <p:nvPicPr>
          <p:cNvPr id="11" name="图片 10">
            <a:extLst>
              <a:ext uri="{FF2B5EF4-FFF2-40B4-BE49-F238E27FC236}">
                <a16:creationId xmlns:a16="http://schemas.microsoft.com/office/drawing/2014/main" xmlns="" id="{55FBC96B-2977-664A-86D1-E2467914666A}"/>
              </a:ext>
            </a:extLst>
          </p:cNvPr>
          <p:cNvPicPr>
            <a:picLocks noChangeAspect="1"/>
          </p:cNvPicPr>
          <p:nvPr/>
        </p:nvPicPr>
        <p:blipFill rotWithShape="1">
          <a:blip r:embed="rId3"/>
          <a:srcRect l="50065"/>
          <a:stretch/>
        </p:blipFill>
        <p:spPr>
          <a:xfrm>
            <a:off x="0" y="962627"/>
            <a:ext cx="5251036" cy="5194300"/>
          </a:xfrm>
          <a:prstGeom prst="rect">
            <a:avLst/>
          </a:prstGeom>
        </p:spPr>
      </p:pic>
      <p:grpSp>
        <p:nvGrpSpPr>
          <p:cNvPr id="14" name="组合 13">
            <a:extLst>
              <a:ext uri="{FF2B5EF4-FFF2-40B4-BE49-F238E27FC236}">
                <a16:creationId xmlns:a16="http://schemas.microsoft.com/office/drawing/2014/main" xmlns="" id="{977FEC2C-C20F-E640-ACB4-2344054A232D}"/>
              </a:ext>
            </a:extLst>
          </p:cNvPr>
          <p:cNvGrpSpPr/>
          <p:nvPr/>
        </p:nvGrpSpPr>
        <p:grpSpPr>
          <a:xfrm>
            <a:off x="525055" y="5216309"/>
            <a:ext cx="1014412" cy="414337"/>
            <a:chOff x="2843213" y="5216309"/>
            <a:chExt cx="1014412" cy="414337"/>
          </a:xfrm>
        </p:grpSpPr>
        <p:sp>
          <p:nvSpPr>
            <p:cNvPr id="15" name="圆角矩形 14">
              <a:extLst>
                <a:ext uri="{FF2B5EF4-FFF2-40B4-BE49-F238E27FC236}">
                  <a16:creationId xmlns:a16="http://schemas.microsoft.com/office/drawing/2014/main" xmlns="" id="{A4DEE64C-5895-D04A-9579-0027BD39451E}"/>
                </a:ext>
              </a:extLst>
            </p:cNvPr>
            <p:cNvSpPr/>
            <p:nvPr/>
          </p:nvSpPr>
          <p:spPr>
            <a:xfrm>
              <a:off x="2843213" y="5216311"/>
              <a:ext cx="1014412" cy="414335"/>
            </a:xfrm>
            <a:prstGeom prst="roundRect">
              <a:avLst/>
            </a:prstGeom>
            <a:solidFill>
              <a:schemeClr val="bg1"/>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圆角矩形 15">
              <a:extLst>
                <a:ext uri="{FF2B5EF4-FFF2-40B4-BE49-F238E27FC236}">
                  <a16:creationId xmlns:a16="http://schemas.microsoft.com/office/drawing/2014/main" xmlns="" id="{9D06714F-502E-2941-9A31-6C2E0D1801C7}"/>
                </a:ext>
              </a:extLst>
            </p:cNvPr>
            <p:cNvSpPr/>
            <p:nvPr/>
          </p:nvSpPr>
          <p:spPr>
            <a:xfrm>
              <a:off x="2843213" y="5216309"/>
              <a:ext cx="1014412" cy="144000"/>
            </a:xfrm>
            <a:prstGeom prst="roundRect">
              <a:avLst/>
            </a:prstGeom>
            <a:solidFill>
              <a:schemeClr val="bg1">
                <a:lumMod val="85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7" name="圆角矩形 16">
            <a:extLst>
              <a:ext uri="{FF2B5EF4-FFF2-40B4-BE49-F238E27FC236}">
                <a16:creationId xmlns:a16="http://schemas.microsoft.com/office/drawing/2014/main" xmlns="" id="{B51BF521-0065-5842-9BB9-239FDDF44DE0}"/>
              </a:ext>
            </a:extLst>
          </p:cNvPr>
          <p:cNvSpPr/>
          <p:nvPr/>
        </p:nvSpPr>
        <p:spPr>
          <a:xfrm>
            <a:off x="1746212" y="5437766"/>
            <a:ext cx="528638" cy="180000"/>
          </a:xfrm>
          <a:prstGeom prst="roundRect">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8" name="image 102">
            <a:extLst>
              <a:ext uri="{FF2B5EF4-FFF2-40B4-BE49-F238E27FC236}">
                <a16:creationId xmlns:a16="http://schemas.microsoft.com/office/drawing/2014/main" xmlns="" id="{D9BD2F3C-9B1B-5C4D-9BFF-FACEE028AAC7}"/>
              </a:ext>
            </a:extLst>
          </p:cNvPr>
          <p:cNvPicPr>
            <a:picLocks noChangeAspect="1"/>
          </p:cNvPicPr>
          <p:nvPr/>
        </p:nvPicPr>
        <p:blipFill>
          <a:blip r:embed="rId4"/>
          <a:srcRect/>
          <a:stretch>
            <a:fillRect/>
          </a:stretch>
        </p:blipFill>
        <p:spPr>
          <a:xfrm rot="5400000">
            <a:off x="5510336" y="1592403"/>
            <a:ext cx="933436" cy="698048"/>
          </a:xfrm>
          <a:prstGeom prst="rect">
            <a:avLst/>
          </a:prstGeom>
        </p:spPr>
      </p:pic>
      <p:sp>
        <p:nvSpPr>
          <p:cNvPr id="19" name="文本框 18">
            <a:extLst>
              <a:ext uri="{FF2B5EF4-FFF2-40B4-BE49-F238E27FC236}">
                <a16:creationId xmlns:a16="http://schemas.microsoft.com/office/drawing/2014/main" xmlns="" id="{59BAC26F-8E0D-5A45-B6F3-140A01D894A2}"/>
              </a:ext>
            </a:extLst>
          </p:cNvPr>
          <p:cNvSpPr txBox="1"/>
          <p:nvPr/>
        </p:nvSpPr>
        <p:spPr>
          <a:xfrm>
            <a:off x="861496" y="2016543"/>
            <a:ext cx="2754280" cy="2646878"/>
          </a:xfrm>
          <a:prstGeom prst="rect">
            <a:avLst/>
          </a:prstGeom>
          <a:noFill/>
        </p:spPr>
        <p:txBody>
          <a:bodyPr wrap="none" rtlCol="0">
            <a:spAutoFit/>
          </a:bodyPr>
          <a:lstStyle/>
          <a:p>
            <a:pPr algn="r"/>
            <a:r>
              <a:rPr kumimoji="1" lang="en-US" altLang="zh-CN" sz="16600" dirty="0">
                <a:ln w="19050">
                  <a:solidFill>
                    <a:sysClr val="windowText" lastClr="000000"/>
                  </a:solidFill>
                </a:ln>
                <a:solidFill>
                  <a:srgbClr val="FFE799"/>
                </a:solidFill>
                <a:latin typeface="#9Slide07 IcielKoni" pitchFamily="2" charset="0"/>
                <a:ea typeface="zihun7hao-wennuantongzhiti" pitchFamily="2" charset="-122"/>
              </a:rPr>
              <a:t>02</a:t>
            </a:r>
            <a:endParaRPr kumimoji="1" lang="zh-CN" altLang="en-US" sz="16600" dirty="0">
              <a:ln w="19050">
                <a:solidFill>
                  <a:sysClr val="windowText" lastClr="000000"/>
                </a:solidFill>
              </a:ln>
              <a:solidFill>
                <a:srgbClr val="FFE799"/>
              </a:solidFill>
              <a:latin typeface="#9Slide07 IcielKoni" pitchFamily="2" charset="0"/>
              <a:ea typeface="zihun7hao-wennuantongzhiti" pitchFamily="2" charset="-122"/>
            </a:endParaRPr>
          </a:p>
        </p:txBody>
      </p:sp>
      <p:sp>
        <p:nvSpPr>
          <p:cNvPr id="20" name="文本框 19">
            <a:extLst>
              <a:ext uri="{FF2B5EF4-FFF2-40B4-BE49-F238E27FC236}">
                <a16:creationId xmlns:a16="http://schemas.microsoft.com/office/drawing/2014/main" xmlns="" id="{20B5F700-1D9A-B242-A637-49FDCD54485B}"/>
              </a:ext>
            </a:extLst>
          </p:cNvPr>
          <p:cNvSpPr txBox="1"/>
          <p:nvPr/>
        </p:nvSpPr>
        <p:spPr>
          <a:xfrm>
            <a:off x="5427999" y="2689089"/>
            <a:ext cx="6120586" cy="1446550"/>
          </a:xfrm>
          <a:prstGeom prst="rect">
            <a:avLst/>
          </a:prstGeom>
          <a:noFill/>
        </p:spPr>
        <p:txBody>
          <a:bodyPr wrap="none" rtlCol="0">
            <a:spAutoFit/>
          </a:bodyPr>
          <a:lstStyle/>
          <a:p>
            <a:r>
              <a:rPr kumimoji="1" lang="en-US" altLang="zh-CN" sz="8800" dirty="0">
                <a:ln w="28575">
                  <a:solidFill>
                    <a:sysClr val="windowText" lastClr="000000"/>
                  </a:solidFill>
                </a:ln>
                <a:solidFill>
                  <a:srgbClr val="FCA1B7"/>
                </a:solidFill>
                <a:latin typeface="#9Slide07 IcielKoni" pitchFamily="2" charset="0"/>
                <a:ea typeface="zihun7hao-wennuantongzhiti" pitchFamily="2" charset="-122"/>
              </a:rPr>
              <a:t>LUYỆN TẬP</a:t>
            </a:r>
            <a:endParaRPr kumimoji="1" lang="zh-CN" altLang="en-US" sz="88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2" name="矩形 21">
            <a:extLst>
              <a:ext uri="{FF2B5EF4-FFF2-40B4-BE49-F238E27FC236}">
                <a16:creationId xmlns:a16="http://schemas.microsoft.com/office/drawing/2014/main" xmlns="" id="{B0902444-F8EA-3B43-AD06-C3A1A41E8B9F}"/>
              </a:ext>
            </a:extLst>
          </p:cNvPr>
          <p:cNvSpPr/>
          <p:nvPr/>
        </p:nvSpPr>
        <p:spPr>
          <a:xfrm>
            <a:off x="11856362" y="2316723"/>
            <a:ext cx="443433" cy="2486108"/>
          </a:xfrm>
          <a:prstGeom prst="rect">
            <a:avLst/>
          </a:prstGeom>
          <a:solidFill>
            <a:srgbClr val="FCA1B7"/>
          </a:solid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pic>
        <p:nvPicPr>
          <p:cNvPr id="23" name="图片 22">
            <a:extLst>
              <a:ext uri="{FF2B5EF4-FFF2-40B4-BE49-F238E27FC236}">
                <a16:creationId xmlns:a16="http://schemas.microsoft.com/office/drawing/2014/main" xmlns="" id="{08D34C46-354D-D142-8C7F-8AB8DC9B0397}"/>
              </a:ext>
            </a:extLst>
          </p:cNvPr>
          <p:cNvPicPr>
            <a:picLocks noChangeAspect="1"/>
          </p:cNvPicPr>
          <p:nvPr/>
        </p:nvPicPr>
        <p:blipFill>
          <a:blip r:embed="rId5"/>
          <a:stretch>
            <a:fillRect/>
          </a:stretch>
        </p:blipFill>
        <p:spPr>
          <a:xfrm rot="2700000">
            <a:off x="4605993" y="4815074"/>
            <a:ext cx="602779" cy="1767959"/>
          </a:xfrm>
          <a:prstGeom prst="rect">
            <a:avLst/>
          </a:prstGeom>
        </p:spPr>
      </p:pic>
      <p:sp>
        <p:nvSpPr>
          <p:cNvPr id="24" name="椭圆 23">
            <a:extLst>
              <a:ext uri="{FF2B5EF4-FFF2-40B4-BE49-F238E27FC236}">
                <a16:creationId xmlns:a16="http://schemas.microsoft.com/office/drawing/2014/main" xmlns="" id="{23485263-5793-914D-B9A4-4D9F31651E99}"/>
              </a:ext>
            </a:extLst>
          </p:cNvPr>
          <p:cNvSpPr/>
          <p:nvPr/>
        </p:nvSpPr>
        <p:spPr>
          <a:xfrm>
            <a:off x="10614867" y="1073459"/>
            <a:ext cx="572351" cy="572351"/>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a:extLst>
              <a:ext uri="{FF2B5EF4-FFF2-40B4-BE49-F238E27FC236}">
                <a16:creationId xmlns:a16="http://schemas.microsoft.com/office/drawing/2014/main" xmlns="" id="{32ACA08A-36FD-D54F-8725-56CB6121FD3A}"/>
              </a:ext>
            </a:extLst>
          </p:cNvPr>
          <p:cNvSpPr/>
          <p:nvPr/>
        </p:nvSpPr>
        <p:spPr>
          <a:xfrm>
            <a:off x="5289713" y="566769"/>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a:extLst>
              <a:ext uri="{FF2B5EF4-FFF2-40B4-BE49-F238E27FC236}">
                <a16:creationId xmlns:a16="http://schemas.microsoft.com/office/drawing/2014/main" xmlns="" id="{5E07AAA2-24ED-6D4A-9F07-BBDE17B2F526}"/>
              </a:ext>
            </a:extLst>
          </p:cNvPr>
          <p:cNvSpPr/>
          <p:nvPr/>
        </p:nvSpPr>
        <p:spPr>
          <a:xfrm>
            <a:off x="9663676" y="5328469"/>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248137317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0-#ppt_w/2"/>
                                          </p:val>
                                        </p:tav>
                                        <p:tav tm="100000">
                                          <p:val>
                                            <p:strVal val="#ppt_x"/>
                                          </p:val>
                                        </p:tav>
                                      </p:tavLst>
                                    </p:anim>
                                    <p:anim calcmode="lin" valueType="num">
                                      <p:cBhvr additive="base">
                                        <p:cTn id="16" dur="500" fill="hold"/>
                                        <p:tgtEl>
                                          <p:spTgt spid="23"/>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0-#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0-#ppt_w/2"/>
                                          </p:val>
                                        </p:tav>
                                        <p:tav tm="100000">
                                          <p:val>
                                            <p:strVal val="#ppt_x"/>
                                          </p:val>
                                        </p:tav>
                                      </p:tavLst>
                                    </p:anim>
                                    <p:anim calcmode="lin" valueType="num">
                                      <p:cBhvr additive="base">
                                        <p:cTn id="24" dur="500" fill="hold"/>
                                        <p:tgtEl>
                                          <p:spTgt spid="14"/>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2"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additive="base">
                                        <p:cTn id="28" dur="500" fill="hold"/>
                                        <p:tgtEl>
                                          <p:spTgt spid="22"/>
                                        </p:tgtEl>
                                        <p:attrNameLst>
                                          <p:attrName>ppt_x</p:attrName>
                                        </p:attrNameLst>
                                      </p:cBhvr>
                                      <p:tavLst>
                                        <p:tav tm="0">
                                          <p:val>
                                            <p:strVal val="1+#ppt_w/2"/>
                                          </p:val>
                                        </p:tav>
                                        <p:tav tm="100000">
                                          <p:val>
                                            <p:strVal val="#ppt_x"/>
                                          </p:val>
                                        </p:tav>
                                      </p:tavLst>
                                    </p:anim>
                                    <p:anim calcmode="lin" valueType="num">
                                      <p:cBhvr additive="base">
                                        <p:cTn id="29" dur="500" fill="hold"/>
                                        <p:tgtEl>
                                          <p:spTgt spid="22"/>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1+#ppt_w/2"/>
                                          </p:val>
                                        </p:tav>
                                        <p:tav tm="100000">
                                          <p:val>
                                            <p:strVal val="#ppt_x"/>
                                          </p:val>
                                        </p:tav>
                                      </p:tavLst>
                                    </p:anim>
                                    <p:anim calcmode="lin" valueType="num">
                                      <p:cBhvr additive="base">
                                        <p:cTn id="34"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xmlns="" id="{5113A19B-E33B-0541-93CA-1492CCDA1E24}"/>
              </a:ext>
            </a:extLst>
          </p:cNvPr>
          <p:cNvGrpSpPr/>
          <p:nvPr/>
        </p:nvGrpSpPr>
        <p:grpSpPr>
          <a:xfrm>
            <a:off x="1421744" y="3558301"/>
            <a:ext cx="9348510" cy="1993457"/>
            <a:chOff x="1673519" y="3127143"/>
            <a:chExt cx="9348510" cy="1993457"/>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xmlns="" id="{4277A5F6-2558-9A4B-8893-758D61559954}"/>
                </a:ext>
              </a:extLst>
            </p:cNvPr>
            <p:cNvSpPr txBox="1"/>
            <p:nvPr/>
          </p:nvSpPr>
          <p:spPr>
            <a:xfrm>
              <a:off x="1673519" y="4327494"/>
              <a:ext cx="615603" cy="769441"/>
            </a:xfrm>
            <a:prstGeom prst="rect">
              <a:avLst/>
            </a:prstGeom>
            <a:noFill/>
          </p:spPr>
          <p:txBody>
            <a:bodyPr wrap="square" rtlCol="0">
              <a:spAutoFit/>
            </a:bodyPr>
            <a:lstStyle/>
            <a:p>
              <a:r>
                <a:rPr lang="x-none" sz="4400" b="1" dirty="0">
                  <a:latin typeface="Cambria" panose="02040503050406030204" pitchFamily="18" charset="0"/>
                </a:rPr>
                <a:t>A</a:t>
              </a:r>
            </a:p>
          </p:txBody>
        </p:sp>
        <p:sp>
          <p:nvSpPr>
            <p:cNvPr id="32" name="TextBox 31">
              <a:extLst>
                <a:ext uri="{FF2B5EF4-FFF2-40B4-BE49-F238E27FC236}">
                  <a16:creationId xmlns:a16="http://schemas.microsoft.com/office/drawing/2014/main" xmlns="" id="{B935E714-9F18-D842-8D26-69CC93B78E2E}"/>
                </a:ext>
              </a:extLst>
            </p:cNvPr>
            <p:cNvSpPr txBox="1"/>
            <p:nvPr/>
          </p:nvSpPr>
          <p:spPr>
            <a:xfrm>
              <a:off x="7123871" y="4327493"/>
              <a:ext cx="615603" cy="769441"/>
            </a:xfrm>
            <a:prstGeom prst="rect">
              <a:avLst/>
            </a:prstGeom>
            <a:noFill/>
          </p:spPr>
          <p:txBody>
            <a:bodyPr wrap="square" rtlCol="0">
              <a:spAutoFit/>
            </a:bodyPr>
            <a:lstStyle/>
            <a:p>
              <a:r>
                <a:rPr lang="x-none" sz="4400" b="1" dirty="0">
                  <a:latin typeface="Cambria" panose="02040503050406030204" pitchFamily="18" charset="0"/>
                </a:rPr>
                <a:t>B</a:t>
              </a:r>
            </a:p>
          </p:txBody>
        </p:sp>
        <p:sp>
          <p:nvSpPr>
            <p:cNvPr id="34" name="TextBox 33">
              <a:extLst>
                <a:ext uri="{FF2B5EF4-FFF2-40B4-BE49-F238E27FC236}">
                  <a16:creationId xmlns:a16="http://schemas.microsoft.com/office/drawing/2014/main" xmlns=""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x-none" sz="4400" b="1" dirty="0">
                  <a:latin typeface="Cambria" panose="02040503050406030204" pitchFamily="18" charset="0"/>
                </a:rPr>
                <a:t>C</a:t>
              </a:r>
            </a:p>
          </p:txBody>
        </p:sp>
        <p:sp>
          <p:nvSpPr>
            <p:cNvPr id="37" name="Arc 36">
              <a:extLst>
                <a:ext uri="{FF2B5EF4-FFF2-40B4-BE49-F238E27FC236}">
                  <a16:creationId xmlns:a16="http://schemas.microsoft.com/office/drawing/2014/main" xmlns=""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a:extLst>
                <a:ext uri="{FF2B5EF4-FFF2-40B4-BE49-F238E27FC236}">
                  <a16:creationId xmlns:a16="http://schemas.microsoft.com/office/drawing/2014/main" xmlns="" id="{E01522CA-AD6F-0E42-A648-4CB9EE5327A9}"/>
                </a:ext>
              </a:extLst>
            </p:cNvPr>
            <p:cNvSpPr txBox="1"/>
            <p:nvPr/>
          </p:nvSpPr>
          <p:spPr>
            <a:xfrm>
              <a:off x="6095999" y="3127143"/>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cm</a:t>
              </a:r>
            </a:p>
          </p:txBody>
        </p:sp>
      </p:grpSp>
    </p:spTree>
    <p:extLst>
      <p:ext uri="{BB962C8B-B14F-4D97-AF65-F5344CB8AC3E}">
        <p14:creationId xmlns:p14="http://schemas.microsoft.com/office/powerpoint/2010/main" val="151441759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circle(in)">
                                      <p:cBhvr>
                                        <p:cTn id="1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04689"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1 -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Dùng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thước</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vạch</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chia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em</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hãy</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AB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và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BC. Sau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đó</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cho</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biết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độ</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dài</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đoạn</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thẳng</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AC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là</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bao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nhiêu</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 </a:t>
            </a:r>
            <a:r>
              <a:rPr kumimoji="1" lang="en-US" altLang="zh-CN" sz="4000" b="1" dirty="0" err="1">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xăng-ti-mét</a:t>
            </a:r>
            <a:r>
              <a:rPr kumimoji="1" lang="en-US" altLang="zh-CN" sz="4000" b="1" dirty="0">
                <a:ln w="28575">
                  <a:noFill/>
                </a:ln>
                <a:solidFill>
                  <a:srgbClr val="C00000"/>
                </a:solidFill>
                <a:latin typeface="Calibri" panose="020F0502020204030204" pitchFamily="34" charset="0"/>
                <a:ea typeface="Cambria" panose="02040503050406030204" pitchFamily="18" charset="0"/>
                <a:cs typeface="Calibri" panose="020F0502020204030204" pitchFamily="34" charset="0"/>
              </a:rPr>
              <a:t>.</a:t>
            </a:r>
            <a:endParaRPr kumimoji="1" lang="zh-CN" altLang="en-US" sz="40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grpSp>
        <p:nvGrpSpPr>
          <p:cNvPr id="42" name="Group 41">
            <a:extLst>
              <a:ext uri="{FF2B5EF4-FFF2-40B4-BE49-F238E27FC236}">
                <a16:creationId xmlns:a16="http://schemas.microsoft.com/office/drawing/2014/main" xmlns="" id="{5113A19B-E33B-0541-93CA-1492CCDA1E24}"/>
              </a:ext>
            </a:extLst>
          </p:cNvPr>
          <p:cNvGrpSpPr/>
          <p:nvPr/>
        </p:nvGrpSpPr>
        <p:grpSpPr>
          <a:xfrm>
            <a:off x="1421744" y="4204634"/>
            <a:ext cx="9348510" cy="1347124"/>
            <a:chOff x="1673519" y="3773476"/>
            <a:chExt cx="9348510" cy="1347124"/>
          </a:xfrm>
        </p:grpSpPr>
        <p:cxnSp>
          <p:nvCxnSpPr>
            <p:cNvPr id="11" name="Straight Connector 10"/>
            <p:cNvCxnSpPr>
              <a:cxnSpLocks/>
            </p:cNvCxnSpPr>
            <p:nvPr/>
          </p:nvCxnSpPr>
          <p:spPr>
            <a:xfrm>
              <a:off x="1979607" y="4265909"/>
              <a:ext cx="891607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7363389" y="4158196"/>
              <a:ext cx="0" cy="192963"/>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9" name="Arc 18"/>
            <p:cNvSpPr/>
            <p:nvPr/>
          </p:nvSpPr>
          <p:spPr>
            <a:xfrm rot="16200000">
              <a:off x="6052921" y="-299837"/>
              <a:ext cx="769442" cy="8916067"/>
            </a:xfrm>
            <a:prstGeom prst="arc">
              <a:avLst>
                <a:gd name="adj1" fmla="val 16200000"/>
                <a:gd name="adj2" fmla="val 5423919"/>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rot="5400000" flipV="1">
              <a:off x="4419739" y="1568615"/>
              <a:ext cx="554020" cy="5394588"/>
            </a:xfrm>
            <a:prstGeom prst="arc">
              <a:avLst>
                <a:gd name="adj1" fmla="val 16200000"/>
                <a:gd name="adj2" fmla="val 5391616"/>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xmlns="" id="{4277A5F6-2558-9A4B-8893-758D61559954}"/>
                </a:ext>
              </a:extLst>
            </p:cNvPr>
            <p:cNvSpPr txBox="1"/>
            <p:nvPr/>
          </p:nvSpPr>
          <p:spPr>
            <a:xfrm>
              <a:off x="1673519" y="4327494"/>
              <a:ext cx="615603" cy="769441"/>
            </a:xfrm>
            <a:prstGeom prst="rect">
              <a:avLst/>
            </a:prstGeom>
            <a:noFill/>
          </p:spPr>
          <p:txBody>
            <a:bodyPr wrap="square" rtlCol="0">
              <a:spAutoFit/>
            </a:bodyPr>
            <a:lstStyle/>
            <a:p>
              <a:r>
                <a:rPr lang="x-none" sz="4400" b="1" dirty="0">
                  <a:latin typeface="Cambria" panose="02040503050406030204" pitchFamily="18" charset="0"/>
                </a:rPr>
                <a:t>A</a:t>
              </a:r>
            </a:p>
          </p:txBody>
        </p:sp>
        <p:sp>
          <p:nvSpPr>
            <p:cNvPr id="32" name="TextBox 31">
              <a:extLst>
                <a:ext uri="{FF2B5EF4-FFF2-40B4-BE49-F238E27FC236}">
                  <a16:creationId xmlns:a16="http://schemas.microsoft.com/office/drawing/2014/main" xmlns="" id="{B935E714-9F18-D842-8D26-69CC93B78E2E}"/>
                </a:ext>
              </a:extLst>
            </p:cNvPr>
            <p:cNvSpPr txBox="1"/>
            <p:nvPr/>
          </p:nvSpPr>
          <p:spPr>
            <a:xfrm>
              <a:off x="7123871" y="4327493"/>
              <a:ext cx="615603" cy="769441"/>
            </a:xfrm>
            <a:prstGeom prst="rect">
              <a:avLst/>
            </a:prstGeom>
            <a:noFill/>
          </p:spPr>
          <p:txBody>
            <a:bodyPr wrap="square" rtlCol="0">
              <a:spAutoFit/>
            </a:bodyPr>
            <a:lstStyle/>
            <a:p>
              <a:r>
                <a:rPr lang="x-none" sz="4400" b="1" dirty="0">
                  <a:latin typeface="Cambria" panose="02040503050406030204" pitchFamily="18" charset="0"/>
                </a:rPr>
                <a:t>B</a:t>
              </a:r>
            </a:p>
          </p:txBody>
        </p:sp>
        <p:sp>
          <p:nvSpPr>
            <p:cNvPr id="34" name="TextBox 33">
              <a:extLst>
                <a:ext uri="{FF2B5EF4-FFF2-40B4-BE49-F238E27FC236}">
                  <a16:creationId xmlns:a16="http://schemas.microsoft.com/office/drawing/2014/main" xmlns="" id="{FA090C64-A35A-564A-8D10-30EAA431E918}"/>
                </a:ext>
              </a:extLst>
            </p:cNvPr>
            <p:cNvSpPr txBox="1"/>
            <p:nvPr/>
          </p:nvSpPr>
          <p:spPr>
            <a:xfrm>
              <a:off x="10406426" y="4351159"/>
              <a:ext cx="615603" cy="769441"/>
            </a:xfrm>
            <a:prstGeom prst="rect">
              <a:avLst/>
            </a:prstGeom>
            <a:noFill/>
          </p:spPr>
          <p:txBody>
            <a:bodyPr wrap="square" rtlCol="0">
              <a:spAutoFit/>
            </a:bodyPr>
            <a:lstStyle/>
            <a:p>
              <a:r>
                <a:rPr lang="x-none" sz="4400" b="1" dirty="0">
                  <a:latin typeface="Cambria" panose="02040503050406030204" pitchFamily="18" charset="0"/>
                </a:rPr>
                <a:t>C</a:t>
              </a:r>
            </a:p>
          </p:txBody>
        </p:sp>
        <p:sp>
          <p:nvSpPr>
            <p:cNvPr id="37" name="Arc 36">
              <a:extLst>
                <a:ext uri="{FF2B5EF4-FFF2-40B4-BE49-F238E27FC236}">
                  <a16:creationId xmlns:a16="http://schemas.microsoft.com/office/drawing/2014/main" xmlns="" id="{82DAEA59-0F3F-EE4C-9C7E-46C0CD8CF0A7}"/>
                </a:ext>
              </a:extLst>
            </p:cNvPr>
            <p:cNvSpPr/>
            <p:nvPr/>
          </p:nvSpPr>
          <p:spPr>
            <a:xfrm rot="5400000" flipV="1">
              <a:off x="8877772" y="2555540"/>
              <a:ext cx="554022" cy="3481785"/>
            </a:xfrm>
            <a:prstGeom prst="arc">
              <a:avLst>
                <a:gd name="adj1" fmla="val 16200000"/>
                <a:gd name="adj2" fmla="val 5407960"/>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0" name="TextBox 19">
            <a:extLst>
              <a:ext uri="{FF2B5EF4-FFF2-40B4-BE49-F238E27FC236}">
                <a16:creationId xmlns:a16="http://schemas.microsoft.com/office/drawing/2014/main" xmlns="" id="{580360CF-EA15-7A44-AEDD-0A68DB2F60A5}"/>
              </a:ext>
            </a:extLst>
          </p:cNvPr>
          <p:cNvSpPr txBox="1"/>
          <p:nvPr/>
        </p:nvSpPr>
        <p:spPr>
          <a:xfrm>
            <a:off x="3627443" y="5112314"/>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8 cm</a:t>
            </a:r>
          </a:p>
        </p:txBody>
      </p:sp>
      <p:sp>
        <p:nvSpPr>
          <p:cNvPr id="21" name="TextBox 20">
            <a:extLst>
              <a:ext uri="{FF2B5EF4-FFF2-40B4-BE49-F238E27FC236}">
                <a16:creationId xmlns:a16="http://schemas.microsoft.com/office/drawing/2014/main" xmlns="" id="{E36F979B-60F5-4544-B70A-7EF31F2A2718}"/>
              </a:ext>
            </a:extLst>
          </p:cNvPr>
          <p:cNvSpPr txBox="1"/>
          <p:nvPr/>
        </p:nvSpPr>
        <p:spPr>
          <a:xfrm>
            <a:off x="8322723" y="5112315"/>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5 cm</a:t>
            </a:r>
          </a:p>
        </p:txBody>
      </p:sp>
      <p:sp>
        <p:nvSpPr>
          <p:cNvPr id="22" name="TextBox 21">
            <a:extLst>
              <a:ext uri="{FF2B5EF4-FFF2-40B4-BE49-F238E27FC236}">
                <a16:creationId xmlns:a16="http://schemas.microsoft.com/office/drawing/2014/main" xmlns="" id="{476D8DB9-208C-E346-9AAD-DAE573D3A090}"/>
              </a:ext>
            </a:extLst>
          </p:cNvPr>
          <p:cNvSpPr txBox="1"/>
          <p:nvPr/>
        </p:nvSpPr>
        <p:spPr>
          <a:xfrm>
            <a:off x="4328721" y="3456590"/>
            <a:ext cx="4596668" cy="646331"/>
          </a:xfrm>
          <a:prstGeom prst="rect">
            <a:avLst/>
          </a:prstGeom>
          <a:noFill/>
        </p:spPr>
        <p:txBody>
          <a:bodyPr wrap="square" rtlCol="0">
            <a:spAutoFit/>
          </a:bodyPr>
          <a:lstStyle/>
          <a:p>
            <a:pPr algn="ctr"/>
            <a:r>
              <a:rPr lang="x-none" sz="3600" b="1" dirty="0">
                <a:latin typeface="Cambria" panose="02040503050406030204" pitchFamily="18" charset="0"/>
              </a:rPr>
              <a:t>AC = 8 + 5 = </a:t>
            </a:r>
            <a:r>
              <a:rPr lang="x-none" sz="3600" b="1" dirty="0">
                <a:solidFill>
                  <a:srgbClr val="FF0000"/>
                </a:solidFill>
                <a:latin typeface="Cambria" panose="02040503050406030204" pitchFamily="18" charset="0"/>
              </a:rPr>
              <a:t>13(cm)</a:t>
            </a:r>
          </a:p>
        </p:txBody>
      </p:sp>
    </p:spTree>
    <p:extLst>
      <p:ext uri="{BB962C8B-B14F-4D97-AF65-F5344CB8AC3E}">
        <p14:creationId xmlns:p14="http://schemas.microsoft.com/office/powerpoint/2010/main" val="33376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p:cTn id="19" dur="500" fill="hold"/>
                                        <p:tgtEl>
                                          <p:spTgt spid="22"/>
                                        </p:tgtEl>
                                        <p:attrNameLst>
                                          <p:attrName>ppt_w</p:attrName>
                                        </p:attrNameLst>
                                      </p:cBhvr>
                                      <p:tavLst>
                                        <p:tav tm="0">
                                          <p:val>
                                            <p:fltVal val="0"/>
                                          </p:val>
                                        </p:tav>
                                        <p:tav tm="100000">
                                          <p:val>
                                            <p:strVal val="#ppt_w"/>
                                          </p:val>
                                        </p:tav>
                                      </p:tavLst>
                                    </p:anim>
                                    <p:anim calcmode="lin" valueType="num">
                                      <p:cBhvr>
                                        <p:cTn id="20"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xmlns=""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xmlns=""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xmlns=""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grpSp>
        <p:nvGrpSpPr>
          <p:cNvPr id="22" name="Group 21">
            <a:extLst>
              <a:ext uri="{FF2B5EF4-FFF2-40B4-BE49-F238E27FC236}">
                <a16:creationId xmlns:a16="http://schemas.microsoft.com/office/drawing/2014/main" xmlns="" id="{A8D2CA45-5F3D-E94F-A469-A6EF68924834}"/>
              </a:ext>
            </a:extLst>
          </p:cNvPr>
          <p:cNvGrpSpPr/>
          <p:nvPr/>
        </p:nvGrpSpPr>
        <p:grpSpPr>
          <a:xfrm>
            <a:off x="927931" y="2384933"/>
            <a:ext cx="10418703" cy="3619507"/>
            <a:chOff x="927931" y="2384933"/>
            <a:chExt cx="10418703" cy="3619507"/>
          </a:xfrm>
        </p:grpSpPr>
        <p:sp>
          <p:nvSpPr>
            <p:cNvPr id="19" name="Oval 18"/>
            <p:cNvSpPr/>
            <p:nvPr/>
          </p:nvSpPr>
          <p:spPr>
            <a:xfrm>
              <a:off x="927931" y="4250040"/>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A</a:t>
              </a:r>
            </a:p>
          </p:txBody>
        </p:sp>
        <p:sp>
          <p:nvSpPr>
            <p:cNvPr id="39" name="Oval 38"/>
            <p:cNvSpPr/>
            <p:nvPr/>
          </p:nvSpPr>
          <p:spPr>
            <a:xfrm>
              <a:off x="5783117" y="2762574"/>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B</a:t>
              </a:r>
            </a:p>
          </p:txBody>
        </p:sp>
        <p:sp>
          <p:nvSpPr>
            <p:cNvPr id="41" name="Oval 40"/>
            <p:cNvSpPr/>
            <p:nvPr/>
          </p:nvSpPr>
          <p:spPr>
            <a:xfrm>
              <a:off x="6920920" y="542367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C</a:t>
              </a:r>
            </a:p>
          </p:txBody>
        </p:sp>
        <p:cxnSp>
          <p:nvCxnSpPr>
            <p:cNvPr id="11" name="Straight Connector 10">
              <a:extLst>
                <a:ext uri="{FF2B5EF4-FFF2-40B4-BE49-F238E27FC236}">
                  <a16:creationId xmlns:a16="http://schemas.microsoft.com/office/drawing/2014/main" xmlns="" id="{8502B45C-7519-F641-9A13-079DD57BBB58}"/>
                </a:ext>
              </a:extLst>
            </p:cNvPr>
            <p:cNvCxnSpPr>
              <a:cxnSpLocks/>
            </p:cNvCxnSpPr>
            <p:nvPr/>
          </p:nvCxnSpPr>
          <p:spPr>
            <a:xfrm flipV="1">
              <a:off x="1436707" y="3429000"/>
              <a:ext cx="4659293" cy="1466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xmlns="" id="{C4D3CFB3-A087-1D42-AAD5-43E20E997FEC}"/>
                </a:ext>
              </a:extLst>
            </p:cNvPr>
            <p:cNvCxnSpPr>
              <a:cxnSpLocks/>
            </p:cNvCxnSpPr>
            <p:nvPr/>
          </p:nvCxnSpPr>
          <p:spPr>
            <a:xfrm flipH="1" flipV="1">
              <a:off x="6096001" y="3429000"/>
              <a:ext cx="1064216" cy="1936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xmlns="" id="{D4D854CB-06D2-DC44-90FE-EA83A9761CF7}"/>
                </a:ext>
              </a:extLst>
            </p:cNvPr>
            <p:cNvCxnSpPr>
              <a:cxnSpLocks/>
            </p:cNvCxnSpPr>
            <p:nvPr/>
          </p:nvCxnSpPr>
          <p:spPr>
            <a:xfrm flipV="1">
              <a:off x="7132966" y="3052957"/>
              <a:ext cx="3900785" cy="23120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xmlns="" id="{C1EED1DB-A34B-234C-A28E-0F1AACB29F6D}"/>
                </a:ext>
              </a:extLst>
            </p:cNvPr>
            <p:cNvSpPr/>
            <p:nvPr/>
          </p:nvSpPr>
          <p:spPr>
            <a:xfrm>
              <a:off x="10720868" y="2384933"/>
              <a:ext cx="625766" cy="580767"/>
            </a:xfrm>
            <a:prstGeom prst="ellipse">
              <a:avLst/>
            </a:prstGeom>
            <a:solidFill>
              <a:srgbClr val="F994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dirty="0">
                  <a:solidFill>
                    <a:schemeClr val="tx1"/>
                  </a:solidFill>
                  <a:latin typeface="#9Slide07 IcielKoni" pitchFamily="2" charset="0"/>
                </a:rPr>
                <a:t>D</a:t>
              </a:r>
            </a:p>
          </p:txBody>
        </p:sp>
        <p:sp>
          <p:nvSpPr>
            <p:cNvPr id="58" name="TextBox 57">
              <a:extLst>
                <a:ext uri="{FF2B5EF4-FFF2-40B4-BE49-F238E27FC236}">
                  <a16:creationId xmlns:a16="http://schemas.microsoft.com/office/drawing/2014/main" xmlns="" id="{BD261374-031B-9540-8F1D-AC5D787882A2}"/>
                </a:ext>
              </a:extLst>
            </p:cNvPr>
            <p:cNvSpPr txBox="1"/>
            <p:nvPr/>
          </p:nvSpPr>
          <p:spPr>
            <a:xfrm rot="20484673">
              <a:off x="2906437" y="3511488"/>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18 cm</a:t>
              </a:r>
            </a:p>
          </p:txBody>
        </p:sp>
        <p:sp>
          <p:nvSpPr>
            <p:cNvPr id="59" name="TextBox 58">
              <a:extLst>
                <a:ext uri="{FF2B5EF4-FFF2-40B4-BE49-F238E27FC236}">
                  <a16:creationId xmlns:a16="http://schemas.microsoft.com/office/drawing/2014/main" xmlns="" id="{79A96E4E-B2FB-434E-AE31-15345CF4D4C7}"/>
                </a:ext>
              </a:extLst>
            </p:cNvPr>
            <p:cNvSpPr txBox="1"/>
            <p:nvPr/>
          </p:nvSpPr>
          <p:spPr>
            <a:xfrm>
              <a:off x="6491448" y="3750685"/>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9 cm</a:t>
              </a:r>
            </a:p>
          </p:txBody>
        </p:sp>
        <p:sp>
          <p:nvSpPr>
            <p:cNvPr id="60" name="TextBox 59">
              <a:extLst>
                <a:ext uri="{FF2B5EF4-FFF2-40B4-BE49-F238E27FC236}">
                  <a16:creationId xmlns:a16="http://schemas.microsoft.com/office/drawing/2014/main" xmlns="" id="{079E88AB-763E-5443-85A6-32C5B20A2137}"/>
                </a:ext>
              </a:extLst>
            </p:cNvPr>
            <p:cNvSpPr txBox="1"/>
            <p:nvPr/>
          </p:nvSpPr>
          <p:spPr>
            <a:xfrm>
              <a:off x="9134918" y="4084622"/>
              <a:ext cx="1606505" cy="646331"/>
            </a:xfrm>
            <a:prstGeom prst="rect">
              <a:avLst/>
            </a:prstGeom>
            <a:noFill/>
          </p:spPr>
          <p:txBody>
            <a:bodyPr wrap="square" rtlCol="0">
              <a:spAutoFit/>
            </a:bodyPr>
            <a:lstStyle/>
            <a:p>
              <a:r>
                <a:rPr lang="x-none" sz="3600" b="1" dirty="0">
                  <a:solidFill>
                    <a:srgbClr val="FF0000"/>
                  </a:solidFill>
                  <a:latin typeface="Cambria" panose="02040503050406030204" pitchFamily="18" charset="0"/>
                </a:rPr>
                <a:t> 14 cm</a:t>
              </a:r>
            </a:p>
          </p:txBody>
        </p:sp>
      </p:grpSp>
    </p:spTree>
    <p:extLst>
      <p:ext uri="{BB962C8B-B14F-4D97-AF65-F5344CB8AC3E}">
        <p14:creationId xmlns:p14="http://schemas.microsoft.com/office/powerpoint/2010/main" val="324547543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1+#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6"/>
                                        </p:tgtEl>
                                        <p:attrNameLst>
                                          <p:attrName>style.visibility</p:attrName>
                                        </p:attrNameLst>
                                      </p:cBhvr>
                                      <p:to>
                                        <p:strVal val="visible"/>
                                      </p:to>
                                    </p:set>
                                    <p:anim calcmode="lin" valueType="num">
                                      <p:cBhvr additive="base">
                                        <p:cTn id="12" dur="500" fill="hold"/>
                                        <p:tgtEl>
                                          <p:spTgt spid="36"/>
                                        </p:tgtEl>
                                        <p:attrNameLst>
                                          <p:attrName>ppt_x</p:attrName>
                                        </p:attrNameLst>
                                      </p:cBhvr>
                                      <p:tavLst>
                                        <p:tav tm="0">
                                          <p:val>
                                            <p:strVal val="1+#ppt_w/2"/>
                                          </p:val>
                                        </p:tav>
                                        <p:tav tm="100000">
                                          <p:val>
                                            <p:strVal val="#ppt_x"/>
                                          </p:val>
                                        </p:tav>
                                      </p:tavLst>
                                    </p:anim>
                                    <p:anim calcmode="lin" valueType="num">
                                      <p:cBhvr additive="base">
                                        <p:cTn id="13"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dissolve">
                                      <p:cBhvr>
                                        <p:cTn id="1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0" y="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7" name="任意形状 6">
            <a:extLst>
              <a:ext uri="{FF2B5EF4-FFF2-40B4-BE49-F238E27FC236}">
                <a16:creationId xmlns:a16="http://schemas.microsoft.com/office/drawing/2014/main" xmlns="" id="{0B7183DE-CD6F-8F4B-B705-C67C1974A2CA}"/>
              </a:ext>
            </a:extLst>
          </p:cNvPr>
          <p:cNvSpPr/>
          <p:nvPr/>
        </p:nvSpPr>
        <p:spPr>
          <a:xfrm>
            <a:off x="-403246" y="5468729"/>
            <a:ext cx="1839953" cy="1839953"/>
          </a:xfrm>
          <a:custGeom>
            <a:avLst/>
            <a:gdLst>
              <a:gd name="connsiteX0" fmla="*/ 1537456 w 3074912"/>
              <a:gd name="connsiteY0" fmla="*/ 0 h 3074912"/>
              <a:gd name="connsiteX1" fmla="*/ 3074912 w 3074912"/>
              <a:gd name="connsiteY1" fmla="*/ 1537456 h 3074912"/>
              <a:gd name="connsiteX2" fmla="*/ 1537456 w 3074912"/>
              <a:gd name="connsiteY2" fmla="*/ 3074912 h 3074912"/>
              <a:gd name="connsiteX3" fmla="*/ 0 w 3074912"/>
              <a:gd name="connsiteY3" fmla="*/ 1537456 h 3074912"/>
              <a:gd name="connsiteX4" fmla="*/ 1537456 w 3074912"/>
              <a:gd name="connsiteY4" fmla="*/ 0 h 3074912"/>
              <a:gd name="connsiteX5" fmla="*/ 1540876 w 3074912"/>
              <a:gd name="connsiteY5" fmla="*/ 550444 h 3074912"/>
              <a:gd name="connsiteX6" fmla="*/ 553864 w 3074912"/>
              <a:gd name="connsiteY6" fmla="*/ 1537456 h 3074912"/>
              <a:gd name="connsiteX7" fmla="*/ 1540876 w 3074912"/>
              <a:gd name="connsiteY7" fmla="*/ 2524468 h 3074912"/>
              <a:gd name="connsiteX8" fmla="*/ 2527888 w 3074912"/>
              <a:gd name="connsiteY8" fmla="*/ 1537456 h 3074912"/>
              <a:gd name="connsiteX9" fmla="*/ 1540876 w 3074912"/>
              <a:gd name="connsiteY9" fmla="*/ 550444 h 3074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4912" h="3074912">
                <a:moveTo>
                  <a:pt x="1537456" y="0"/>
                </a:moveTo>
                <a:cubicBezTo>
                  <a:pt x="2386570" y="0"/>
                  <a:pt x="3074912" y="688342"/>
                  <a:pt x="3074912" y="1537456"/>
                </a:cubicBezTo>
                <a:cubicBezTo>
                  <a:pt x="3074912" y="2386570"/>
                  <a:pt x="2386570" y="3074912"/>
                  <a:pt x="1537456" y="3074912"/>
                </a:cubicBezTo>
                <a:cubicBezTo>
                  <a:pt x="688342" y="3074912"/>
                  <a:pt x="0" y="2386570"/>
                  <a:pt x="0" y="1537456"/>
                </a:cubicBezTo>
                <a:cubicBezTo>
                  <a:pt x="0" y="688342"/>
                  <a:pt x="688342" y="0"/>
                  <a:pt x="1537456" y="0"/>
                </a:cubicBezTo>
                <a:close/>
                <a:moveTo>
                  <a:pt x="1540876" y="550444"/>
                </a:moveTo>
                <a:cubicBezTo>
                  <a:pt x="995764" y="550444"/>
                  <a:pt x="553864" y="992344"/>
                  <a:pt x="553864" y="1537456"/>
                </a:cubicBezTo>
                <a:cubicBezTo>
                  <a:pt x="553864" y="2082568"/>
                  <a:pt x="995764" y="2524468"/>
                  <a:pt x="1540876" y="2524468"/>
                </a:cubicBezTo>
                <a:cubicBezTo>
                  <a:pt x="2085988" y="2524468"/>
                  <a:pt x="2527888" y="2082568"/>
                  <a:pt x="2527888" y="1537456"/>
                </a:cubicBezTo>
                <a:cubicBezTo>
                  <a:pt x="2527888" y="992344"/>
                  <a:pt x="2085988" y="550444"/>
                  <a:pt x="1540876" y="550444"/>
                </a:cubicBezTo>
                <a:close/>
              </a:path>
            </a:pathLst>
          </a:custGeom>
          <a:solidFill>
            <a:srgbClr val="FCC4D2"/>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8" name="椭圆 7">
            <a:extLst>
              <a:ext uri="{FF2B5EF4-FFF2-40B4-BE49-F238E27FC236}">
                <a16:creationId xmlns:a16="http://schemas.microsoft.com/office/drawing/2014/main" xmlns="" id="{7030F588-E377-9C45-A230-49F482183897}"/>
              </a:ext>
            </a:extLst>
          </p:cNvPr>
          <p:cNvSpPr/>
          <p:nvPr/>
        </p:nvSpPr>
        <p:spPr>
          <a:xfrm>
            <a:off x="11764215" y="6442391"/>
            <a:ext cx="302177" cy="302177"/>
          </a:xfrm>
          <a:prstGeom prst="ellipse">
            <a:avLst/>
          </a:prstGeom>
          <a:solidFill>
            <a:schemeClr val="accent6">
              <a:lumMod val="60000"/>
              <a:lumOff val="40000"/>
            </a:schemeClr>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9" name="图片 8">
            <a:extLst>
              <a:ext uri="{FF2B5EF4-FFF2-40B4-BE49-F238E27FC236}">
                <a16:creationId xmlns:a16="http://schemas.microsoft.com/office/drawing/2014/main" xmlns="" id="{9711C5C5-3915-9142-A699-E446C1EC9611}"/>
              </a:ext>
            </a:extLst>
          </p:cNvPr>
          <p:cNvPicPr>
            <a:picLocks noChangeAspect="1"/>
          </p:cNvPicPr>
          <p:nvPr/>
        </p:nvPicPr>
        <p:blipFill>
          <a:blip r:embed="rId4"/>
          <a:stretch>
            <a:fillRect/>
          </a:stretch>
        </p:blipFill>
        <p:spPr>
          <a:xfrm rot="2700000">
            <a:off x="10957684" y="5135837"/>
            <a:ext cx="602779" cy="1767959"/>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37868"/>
            <a:ext cx="1949573"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2 -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02341" y="637868"/>
            <a:ext cx="8637159" cy="1446550"/>
          </a:xfrm>
          <a:prstGeom prst="rect">
            <a:avLst/>
          </a:prstGeom>
          <a:noFill/>
        </p:spPr>
        <p:txBody>
          <a:bodyPr wrap="square" rtlCol="0">
            <a:spAutoFit/>
          </a:bodyPr>
          <a:lstStyle/>
          <a:p>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Tính</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độ</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dài</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các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đường</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gấp</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khúc</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 BCD </a:t>
            </a:r>
            <a:r>
              <a:rPr kumimoji="1" lang="en-US" altLang="zh-CN" sz="4400" dirty="0" err="1">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và</a:t>
            </a:r>
            <a:r>
              <a:rPr kumimoji="1" lang="en-US" altLang="zh-CN"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rPr>
              <a:t> ABCD</a:t>
            </a:r>
            <a:endParaRPr kumimoji="1" lang="zh-CN" altLang="en-US" sz="4400" dirty="0">
              <a:ln w="28575">
                <a:solidFill>
                  <a:sysClr val="windowText" lastClr="000000"/>
                </a:solidFill>
              </a:ln>
              <a:solidFill>
                <a:schemeClr val="accent2">
                  <a:lumMod val="60000"/>
                  <a:lumOff val="40000"/>
                </a:schemeClr>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xmlns="" id="{46748C1E-7AC3-B144-A7AD-3E7462459246}"/>
              </a:ext>
            </a:extLst>
          </p:cNvPr>
          <p:cNvSpPr txBox="1"/>
          <p:nvPr/>
        </p:nvSpPr>
        <p:spPr>
          <a:xfrm>
            <a:off x="938719" y="2249814"/>
            <a:ext cx="11158537" cy="3970318"/>
          </a:xfrm>
          <a:prstGeom prst="rect">
            <a:avLst/>
          </a:prstGeom>
          <a:noFill/>
        </p:spPr>
        <p:txBody>
          <a:bodyPr wrap="square" rtlCol="0">
            <a:spAutoFit/>
          </a:bodyPr>
          <a:lstStyle/>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 </a:t>
            </a:r>
            <a:r>
              <a:rPr lang="vi-VN" sz="2800" b="0" i="0" dirty="0">
                <a:solidFill>
                  <a:srgbClr val="000000"/>
                </a:solidFill>
                <a:effectLst/>
                <a:latin typeface="Cambria" panose="02040503050406030204" pitchFamily="18" charset="0"/>
              </a:rPr>
              <a:t>là:</a:t>
            </a:r>
          </a:p>
          <a:p>
            <a:pPr algn="ctr"/>
            <a:r>
              <a:rPr lang="vi-VN" sz="2800" b="0" i="0" dirty="0">
                <a:solidFill>
                  <a:srgbClr val="000000"/>
                </a:solidFill>
                <a:effectLst/>
                <a:latin typeface="Cambria" panose="02040503050406030204" pitchFamily="18" charset="0"/>
              </a:rPr>
              <a:t>            18 + 9 = </a:t>
            </a:r>
            <a:r>
              <a:rPr lang="vi-VN" sz="2800" b="1" i="0" dirty="0">
                <a:solidFill>
                  <a:srgbClr val="000000"/>
                </a:solidFill>
                <a:effectLst/>
                <a:latin typeface="Cambria" panose="02040503050406030204" pitchFamily="18" charset="0"/>
              </a:rPr>
              <a:t>27</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9 + 14 = </a:t>
            </a:r>
            <a:r>
              <a:rPr lang="vi-VN" sz="2800" b="1" i="0" dirty="0">
                <a:solidFill>
                  <a:srgbClr val="000000"/>
                </a:solidFill>
                <a:effectLst/>
                <a:latin typeface="Cambria" panose="02040503050406030204" pitchFamily="18" charset="0"/>
              </a:rPr>
              <a:t>23</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a:t>
            </a:r>
          </a:p>
          <a:p>
            <a:pPr algn="ctr"/>
            <a:r>
              <a:rPr lang="vi-VN" sz="2800" b="0" i="0" dirty="0">
                <a:solidFill>
                  <a:srgbClr val="000000"/>
                </a:solidFill>
                <a:effectLst/>
                <a:latin typeface="Cambria" panose="02040503050406030204" pitchFamily="18" charset="0"/>
              </a:rPr>
              <a:t>            18 + 9 + 14 = </a:t>
            </a:r>
            <a:r>
              <a:rPr lang="vi-VN" sz="2800" b="1" i="0" dirty="0">
                <a:solidFill>
                  <a:srgbClr val="000000"/>
                </a:solidFill>
                <a:effectLst/>
                <a:latin typeface="Cambria" panose="02040503050406030204" pitchFamily="18" charset="0"/>
              </a:rPr>
              <a:t>41</a:t>
            </a:r>
            <a:r>
              <a:rPr lang="vi-VN" sz="2800" b="0" i="0" dirty="0">
                <a:solidFill>
                  <a:srgbClr val="000000"/>
                </a:solidFill>
                <a:effectLst/>
                <a:latin typeface="Cambria" panose="02040503050406030204" pitchFamily="18" charset="0"/>
              </a:rPr>
              <a:t> (cm)</a:t>
            </a:r>
          </a:p>
          <a:p>
            <a:pPr algn="ctr"/>
            <a:r>
              <a:rPr lang="vi-VN" sz="2800" b="0" i="0" dirty="0">
                <a:solidFill>
                  <a:srgbClr val="000000"/>
                </a:solidFill>
                <a:effectLst/>
                <a:latin typeface="Cambria" panose="02040503050406030204" pitchFamily="18" charset="0"/>
              </a:rPr>
              <a:t>Vậy: Độ dài đường gấp khúc </a:t>
            </a:r>
            <a:r>
              <a:rPr lang="vi-VN" sz="2800" b="1" i="0" dirty="0">
                <a:solidFill>
                  <a:srgbClr val="000000"/>
                </a:solidFill>
                <a:effectLst/>
                <a:latin typeface="Cambria" panose="02040503050406030204" pitchFamily="18" charset="0"/>
              </a:rPr>
              <a:t>ABC</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27 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23 </a:t>
            </a:r>
            <a:r>
              <a:rPr lang="vi-VN" sz="2800" b="0" i="0" dirty="0">
                <a:solidFill>
                  <a:srgbClr val="000000"/>
                </a:solidFill>
                <a:effectLst/>
                <a:latin typeface="Cambria" panose="02040503050406030204" pitchFamily="18" charset="0"/>
              </a:rPr>
              <a:t>cm.</a:t>
            </a:r>
          </a:p>
          <a:p>
            <a:pPr algn="ctr"/>
            <a:r>
              <a:rPr lang="vi-VN" sz="2800" b="0" i="0" dirty="0">
                <a:solidFill>
                  <a:srgbClr val="000000"/>
                </a:solidFill>
                <a:effectLst/>
                <a:latin typeface="Cambria" panose="02040503050406030204" pitchFamily="18" charset="0"/>
              </a:rPr>
              <a:t>         Độ dài đường gấp khúc </a:t>
            </a:r>
            <a:r>
              <a:rPr lang="vi-VN" sz="2800" b="1" i="0" dirty="0">
                <a:solidFill>
                  <a:srgbClr val="000000"/>
                </a:solidFill>
                <a:effectLst/>
                <a:latin typeface="Cambria" panose="02040503050406030204" pitchFamily="18" charset="0"/>
              </a:rPr>
              <a:t>ABCD</a:t>
            </a:r>
            <a:r>
              <a:rPr lang="vi-VN" sz="2800" b="0" i="0" dirty="0">
                <a:solidFill>
                  <a:srgbClr val="000000"/>
                </a:solidFill>
                <a:effectLst/>
                <a:latin typeface="Cambria" panose="02040503050406030204" pitchFamily="18" charset="0"/>
              </a:rPr>
              <a:t> là </a:t>
            </a:r>
            <a:r>
              <a:rPr lang="vi-VN" sz="2800" b="1" i="0" dirty="0">
                <a:solidFill>
                  <a:srgbClr val="000000"/>
                </a:solidFill>
                <a:effectLst/>
                <a:latin typeface="Cambria" panose="02040503050406030204" pitchFamily="18" charset="0"/>
              </a:rPr>
              <a:t>41 </a:t>
            </a:r>
            <a:r>
              <a:rPr lang="vi-VN" sz="2800" b="0" i="0" dirty="0">
                <a:solidFill>
                  <a:srgbClr val="000000"/>
                </a:solidFill>
                <a:effectLst/>
                <a:latin typeface="Cambria" panose="02040503050406030204" pitchFamily="18" charset="0"/>
              </a:rPr>
              <a:t>cm.</a:t>
            </a:r>
          </a:p>
        </p:txBody>
      </p:sp>
      <p:sp>
        <p:nvSpPr>
          <p:cNvPr id="24" name="Rounded Rectangle 23">
            <a:extLst>
              <a:ext uri="{FF2B5EF4-FFF2-40B4-BE49-F238E27FC236}">
                <a16:creationId xmlns:a16="http://schemas.microsoft.com/office/drawing/2014/main" xmlns="" id="{C68F7F69-71DC-B643-8458-E8F72C791163}"/>
              </a:ext>
            </a:extLst>
          </p:cNvPr>
          <p:cNvSpPr/>
          <p:nvPr/>
        </p:nvSpPr>
        <p:spPr>
          <a:xfrm>
            <a:off x="674319" y="2429750"/>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336910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randombar(horizont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962397"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3 -</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36" name="文本框 19">
            <a:extLst>
              <a:ext uri="{FF2B5EF4-FFF2-40B4-BE49-F238E27FC236}">
                <a16:creationId xmlns:a16="http://schemas.microsoft.com/office/drawing/2014/main" xmlns="" id="{20B5F700-1D9A-B242-A637-49FDCD54485B}"/>
              </a:ext>
            </a:extLst>
          </p:cNvPr>
          <p:cNvSpPr txBox="1"/>
          <p:nvPr/>
        </p:nvSpPr>
        <p:spPr>
          <a:xfrm>
            <a:off x="2623892" y="578206"/>
            <a:ext cx="8798476" cy="2554545"/>
          </a:xfrm>
          <a:prstGeom prst="rect">
            <a:avLst/>
          </a:prstGeom>
          <a:noFill/>
        </p:spPr>
        <p:txBody>
          <a:bodyPr wrap="square" rtlCol="0">
            <a:spAutoFit/>
          </a:bodyPr>
          <a:lstStyle/>
          <a:p>
            <a:pPr algn="just"/>
            <a:r>
              <a:rPr lang="vi-VN" sz="4000" b="1" dirty="0">
                <a:solidFill>
                  <a:srgbClr val="C00000"/>
                </a:solidFill>
                <a:latin typeface="Calibri" panose="020F0502020204030204" pitchFamily="34" charset="0"/>
                <a:cs typeface="Calibri" panose="020F0502020204030204" pitchFamily="34" charset="0"/>
              </a:rPr>
              <a:t>Con ốc sên có thể bò tới bông hoa theo đường gấp khúc MAN hoặc MBN. Hỏi ốc sên bò theo đường nào ngắn hơn và ngắn hơn bao nhiêu xăng-ti-mét?</a:t>
            </a:r>
            <a:endParaRPr kumimoji="1" lang="zh-CN" altLang="en-US" sz="7200" b="1" dirty="0">
              <a:ln w="28575">
                <a:noFill/>
              </a:ln>
              <a:solidFill>
                <a:srgbClr val="C00000"/>
              </a:solidFill>
              <a:latin typeface="Calibri" panose="020F0502020204030204" pitchFamily="34" charset="0"/>
              <a:ea typeface="zihun7hao-wennuantongzhiti" pitchFamily="2" charset="-122"/>
              <a:cs typeface="Calibri" panose="020F0502020204030204" pitchFamily="34" charset="0"/>
            </a:endParaRPr>
          </a:p>
        </p:txBody>
      </p:sp>
      <p:pic>
        <p:nvPicPr>
          <p:cNvPr id="2050" name="Picture 2">
            <a:extLst>
              <a:ext uri="{FF2B5EF4-FFF2-40B4-BE49-F238E27FC236}">
                <a16:creationId xmlns:a16="http://schemas.microsoft.com/office/drawing/2014/main" xmlns="" id="{79E46039-5065-DD45-915B-1AC11EF822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0689" y="3241663"/>
            <a:ext cx="6756399" cy="2990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761967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ppt_x"/>
                                          </p:val>
                                        </p:tav>
                                        <p:tav tm="100000">
                                          <p:val>
                                            <p:strVal val="#ppt_x"/>
                                          </p:val>
                                        </p:tav>
                                      </p:tavLst>
                                    </p:anim>
                                    <p:anim calcmode="lin" valueType="num">
                                      <p:cBhvr additive="base">
                                        <p:cTn id="8" dur="500" fill="hold"/>
                                        <p:tgtEl>
                                          <p:spTgt spid="3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anim calcmode="lin" valueType="num">
                                      <p:cBhvr additive="base">
                                        <p:cTn id="11" dur="500" fill="hold"/>
                                        <p:tgtEl>
                                          <p:spTgt spid="36"/>
                                        </p:tgtEl>
                                        <p:attrNameLst>
                                          <p:attrName>ppt_x</p:attrName>
                                        </p:attrNameLst>
                                      </p:cBhvr>
                                      <p:tavLst>
                                        <p:tav tm="0">
                                          <p:val>
                                            <p:strVal val="#ppt_x"/>
                                          </p:val>
                                        </p:tav>
                                        <p:tav tm="100000">
                                          <p:val>
                                            <p:strVal val="#ppt_x"/>
                                          </p:val>
                                        </p:tav>
                                      </p:tavLst>
                                    </p:anim>
                                    <p:anim calcmode="lin" valueType="num">
                                      <p:cBhvr additive="base">
                                        <p:cTn id="12" dur="500" fill="hold"/>
                                        <p:tgtEl>
                                          <p:spTgt spid="36"/>
                                        </p:tgtEl>
                                        <p:attrNameLst>
                                          <p:attrName>ppt_y</p:attrName>
                                        </p:attrNameLst>
                                      </p:cBhvr>
                                      <p:tavLst>
                                        <p:tav tm="0">
                                          <p:val>
                                            <p:strVal val="1+#ppt_h/2"/>
                                          </p:val>
                                        </p:tav>
                                        <p:tav tm="100000">
                                          <p:val>
                                            <p:strVal val="#ppt_y"/>
                                          </p:val>
                                        </p:tav>
                                      </p:tavLst>
                                    </p:anim>
                                  </p:childTnLst>
                                </p:cTn>
                              </p:par>
                              <p:par>
                                <p:cTn id="13" presetID="3" presetClass="entr" presetSubtype="1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animEffect transition="in" filter="blinds(horizontal)">
                                      <p:cBhvr>
                                        <p:cTn id="15"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01">
            <a:extLst>
              <a:ext uri="{FF2B5EF4-FFF2-40B4-BE49-F238E27FC236}">
                <a16:creationId xmlns:a16="http://schemas.microsoft.com/office/drawing/2014/main" xmlns="" id="{824580FE-5A13-9A4F-9F64-99328C4DCC83}"/>
              </a:ext>
            </a:extLst>
          </p:cNvPr>
          <p:cNvPicPr>
            <a:picLocks noChangeAspect="1"/>
          </p:cNvPicPr>
          <p:nvPr/>
        </p:nvPicPr>
        <p:blipFill>
          <a:blip r:embed="rId2"/>
          <a:srcRect/>
          <a:stretch>
            <a:fillRect/>
          </a:stretch>
        </p:blipFill>
        <p:spPr>
          <a:xfrm>
            <a:off x="-2" y="-171430"/>
            <a:ext cx="12192002" cy="6858001"/>
          </a:xfrm>
          <a:prstGeom prst="rect">
            <a:avLst/>
          </a:prstGeom>
        </p:spPr>
      </p:pic>
      <p:sp>
        <p:nvSpPr>
          <p:cNvPr id="3" name="矩形 2">
            <a:extLst>
              <a:ext uri="{FF2B5EF4-FFF2-40B4-BE49-F238E27FC236}">
                <a16:creationId xmlns:a16="http://schemas.microsoft.com/office/drawing/2014/main" xmlns="" id="{74E66163-77AA-1040-974A-9A710A6F9934}"/>
              </a:ext>
            </a:extLst>
          </p:cNvPr>
          <p:cNvSpPr/>
          <p:nvPr/>
        </p:nvSpPr>
        <p:spPr>
          <a:xfrm>
            <a:off x="516732" y="469294"/>
            <a:ext cx="11158537" cy="5919412"/>
          </a:xfrm>
          <a:prstGeom prst="rect">
            <a:avLst/>
          </a:prstGeom>
          <a:noFill/>
          <a:ln w="63500">
            <a:solidFill>
              <a:schemeClr val="tx1">
                <a:lumMod val="85000"/>
                <a:lumOff val="1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 name="椭圆 4">
            <a:extLst>
              <a:ext uri="{FF2B5EF4-FFF2-40B4-BE49-F238E27FC236}">
                <a16:creationId xmlns:a16="http://schemas.microsoft.com/office/drawing/2014/main" xmlns="" id="{926990B4-7171-2644-B9F3-D8DCE0E5D03E}"/>
              </a:ext>
            </a:extLst>
          </p:cNvPr>
          <p:cNvSpPr/>
          <p:nvPr/>
        </p:nvSpPr>
        <p:spPr>
          <a:xfrm>
            <a:off x="-224147" y="-171430"/>
            <a:ext cx="703249" cy="703249"/>
          </a:xfrm>
          <a:prstGeom prst="ellipse">
            <a:avLst/>
          </a:prstGeom>
          <a:solidFill>
            <a:srgbClr val="FFE799"/>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6" name="image 102">
            <a:extLst>
              <a:ext uri="{FF2B5EF4-FFF2-40B4-BE49-F238E27FC236}">
                <a16:creationId xmlns:a16="http://schemas.microsoft.com/office/drawing/2014/main" xmlns="" id="{6378D6D9-5213-684E-8EEC-EF86981BE8B2}"/>
              </a:ext>
            </a:extLst>
          </p:cNvPr>
          <p:cNvPicPr>
            <a:picLocks noChangeAspect="1"/>
          </p:cNvPicPr>
          <p:nvPr/>
        </p:nvPicPr>
        <p:blipFill>
          <a:blip r:embed="rId3"/>
          <a:srcRect/>
          <a:stretch>
            <a:fillRect/>
          </a:stretch>
        </p:blipFill>
        <p:spPr>
          <a:xfrm>
            <a:off x="11077121" y="-349025"/>
            <a:ext cx="933436" cy="698048"/>
          </a:xfrm>
          <a:prstGeom prst="rect">
            <a:avLst/>
          </a:prstGeom>
        </p:spPr>
      </p:pic>
      <p:sp>
        <p:nvSpPr>
          <p:cNvPr id="10" name="椭圆 9">
            <a:extLst>
              <a:ext uri="{FF2B5EF4-FFF2-40B4-BE49-F238E27FC236}">
                <a16:creationId xmlns:a16="http://schemas.microsoft.com/office/drawing/2014/main" xmlns="" id="{0BD46786-8FB9-184C-BF1C-AFAC123A2BA2}"/>
              </a:ext>
            </a:extLst>
          </p:cNvPr>
          <p:cNvSpPr/>
          <p:nvPr/>
        </p:nvSpPr>
        <p:spPr>
          <a:xfrm>
            <a:off x="10478501" y="-122394"/>
            <a:ext cx="417175" cy="417175"/>
          </a:xfrm>
          <a:prstGeom prst="ellipse">
            <a:avLst/>
          </a:prstGeom>
          <a:solidFill>
            <a:srgbClr val="FCA1B7"/>
          </a:solidFill>
          <a:ln w="635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5" name="文本框 19">
            <a:extLst>
              <a:ext uri="{FF2B5EF4-FFF2-40B4-BE49-F238E27FC236}">
                <a16:creationId xmlns:a16="http://schemas.microsoft.com/office/drawing/2014/main" xmlns="" id="{20B5F700-1D9A-B242-A637-49FDCD54485B}"/>
              </a:ext>
            </a:extLst>
          </p:cNvPr>
          <p:cNvSpPr txBox="1"/>
          <p:nvPr/>
        </p:nvSpPr>
        <p:spPr>
          <a:xfrm>
            <a:off x="674319" y="618412"/>
            <a:ext cx="1582484" cy="769441"/>
          </a:xfrm>
          <a:prstGeom prst="rect">
            <a:avLst/>
          </a:prstGeom>
          <a:noFill/>
        </p:spPr>
        <p:txBody>
          <a:bodyPr wrap="none" rtlCol="0">
            <a:spAutoFit/>
          </a:bodyPr>
          <a:lstStyle/>
          <a:p>
            <a:r>
              <a:rPr kumimoji="1" lang="en-US" altLang="zh-CN" sz="4400" dirty="0">
                <a:ln w="28575">
                  <a:solidFill>
                    <a:sysClr val="windowText" lastClr="000000"/>
                  </a:solidFill>
                </a:ln>
                <a:solidFill>
                  <a:srgbClr val="FCA1B7"/>
                </a:solidFill>
                <a:latin typeface="#9Slide07 IcielKoni" pitchFamily="2" charset="0"/>
                <a:ea typeface="zihun7hao-wennuantongzhiti" pitchFamily="2" charset="-122"/>
              </a:rPr>
              <a:t>BÀI 3</a:t>
            </a:r>
            <a:endParaRPr kumimoji="1" lang="zh-CN" altLang="en-US" sz="4400" dirty="0">
              <a:ln w="28575">
                <a:solidFill>
                  <a:sysClr val="windowText" lastClr="000000"/>
                </a:solidFill>
              </a:ln>
              <a:solidFill>
                <a:srgbClr val="FCA1B7"/>
              </a:solidFill>
              <a:latin typeface="#9Slide07 IcielKoni" pitchFamily="2" charset="0"/>
              <a:ea typeface="zihun7hao-wennuantongzhiti" pitchFamily="2" charset="-122"/>
            </a:endParaRPr>
          </a:p>
        </p:txBody>
      </p:sp>
      <p:sp>
        <p:nvSpPr>
          <p:cNvPr id="2" name="TextBox 1">
            <a:extLst>
              <a:ext uri="{FF2B5EF4-FFF2-40B4-BE49-F238E27FC236}">
                <a16:creationId xmlns:a16="http://schemas.microsoft.com/office/drawing/2014/main" xmlns="" id="{5FB746EA-832E-1943-A784-FC9094B23468}"/>
              </a:ext>
            </a:extLst>
          </p:cNvPr>
          <p:cNvSpPr txBox="1"/>
          <p:nvPr/>
        </p:nvSpPr>
        <p:spPr>
          <a:xfrm>
            <a:off x="869912" y="1362525"/>
            <a:ext cx="10025764" cy="5016758"/>
          </a:xfrm>
          <a:prstGeom prst="rect">
            <a:avLst/>
          </a:prstGeom>
          <a:noFill/>
        </p:spPr>
        <p:txBody>
          <a:bodyPr wrap="square" rtlCol="0">
            <a:spAutoFit/>
          </a:bodyPr>
          <a:lstStyle/>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MAN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12 + 27 = 39 (cm)</a:t>
            </a:r>
          </a:p>
          <a:p>
            <a:pPr algn="ctr"/>
            <a:r>
              <a:rPr lang="vi-VN" sz="3200" b="0" i="0" dirty="0">
                <a:solidFill>
                  <a:srgbClr val="000000"/>
                </a:solidFill>
                <a:effectLst/>
                <a:latin typeface="Cambria" panose="02040503050406030204" pitchFamily="18" charset="0"/>
              </a:rPr>
              <a:t>Độ dài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là:</a:t>
            </a:r>
          </a:p>
          <a:p>
            <a:pPr algn="ctr"/>
            <a:r>
              <a:rPr lang="vi-VN" sz="3200" b="0" i="0" dirty="0">
                <a:solidFill>
                  <a:srgbClr val="000000"/>
                </a:solidFill>
                <a:effectLst/>
                <a:latin typeface="Cambria" panose="02040503050406030204" pitchFamily="18" charset="0"/>
              </a:rPr>
              <a:t>          9 + 27 = 36 (cm)</a:t>
            </a:r>
          </a:p>
          <a:p>
            <a:pPr algn="ctr"/>
            <a:r>
              <a:rPr lang="vi-VN" sz="3200" b="0" i="0" dirty="0">
                <a:solidFill>
                  <a:srgbClr val="000000"/>
                </a:solidFill>
                <a:effectLst/>
                <a:latin typeface="Cambria" panose="02040503050406030204" pitchFamily="18" charset="0"/>
              </a:rPr>
              <a:t>Ta có: 39 cm  &gt; 36 cm. </a:t>
            </a:r>
          </a:p>
          <a:p>
            <a:pPr algn="ctr"/>
            <a:r>
              <a:rPr lang="vi-VN" sz="3200" b="0" i="0" dirty="0">
                <a:solidFill>
                  <a:srgbClr val="000000"/>
                </a:solidFill>
                <a:effectLst/>
                <a:latin typeface="Cambria" panose="02040503050406030204" pitchFamily="18" charset="0"/>
              </a:rPr>
              <a:t>Do đó,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số xăng-ti-mét là:</a:t>
            </a:r>
          </a:p>
          <a:p>
            <a:pPr algn="ctr"/>
            <a:r>
              <a:rPr lang="vi-VN" sz="3200" b="0" i="0" dirty="0">
                <a:solidFill>
                  <a:srgbClr val="000000"/>
                </a:solidFill>
                <a:effectLst/>
                <a:latin typeface="Cambria" panose="02040503050406030204" pitchFamily="18" charset="0"/>
              </a:rPr>
              <a:t>           39 – 36 = 3 (cm)</a:t>
            </a:r>
          </a:p>
          <a:p>
            <a:pPr algn="ctr"/>
            <a:r>
              <a:rPr lang="vi-VN" sz="3200" b="0" i="0" dirty="0">
                <a:solidFill>
                  <a:srgbClr val="000000"/>
                </a:solidFill>
                <a:effectLst/>
                <a:latin typeface="Cambria" panose="02040503050406030204" pitchFamily="18" charset="0"/>
              </a:rPr>
              <a:t>Vậy: Con ốc sên bò theo đường gấp khúc </a:t>
            </a:r>
            <a:r>
              <a:rPr lang="vi-VN" sz="3200" b="1" i="0" dirty="0">
                <a:solidFill>
                  <a:srgbClr val="000000"/>
                </a:solidFill>
                <a:effectLst/>
                <a:latin typeface="Cambria" panose="02040503050406030204" pitchFamily="18" charset="0"/>
              </a:rPr>
              <a:t>MBN</a:t>
            </a:r>
            <a:r>
              <a:rPr lang="vi-VN" sz="3200" b="0" i="0" dirty="0">
                <a:solidFill>
                  <a:srgbClr val="000000"/>
                </a:solidFill>
                <a:effectLst/>
                <a:latin typeface="Cambria" panose="02040503050406030204" pitchFamily="18" charset="0"/>
              </a:rPr>
              <a:t> ngắn hơn và ngắn hơn </a:t>
            </a:r>
            <a:r>
              <a:rPr lang="vi-VN" sz="3200" b="1" i="0" dirty="0">
                <a:solidFill>
                  <a:srgbClr val="000000"/>
                </a:solidFill>
                <a:effectLst/>
                <a:latin typeface="Cambria" panose="02040503050406030204" pitchFamily="18" charset="0"/>
              </a:rPr>
              <a:t>3 cm.</a:t>
            </a:r>
          </a:p>
        </p:txBody>
      </p:sp>
      <p:sp>
        <p:nvSpPr>
          <p:cNvPr id="11" name="Rounded Rectangle 10">
            <a:extLst>
              <a:ext uri="{FF2B5EF4-FFF2-40B4-BE49-F238E27FC236}">
                <a16:creationId xmlns:a16="http://schemas.microsoft.com/office/drawing/2014/main" xmlns="" id="{E1E6E416-5BEF-8C43-BB2B-BB2D0FEC4C15}"/>
              </a:ext>
            </a:extLst>
          </p:cNvPr>
          <p:cNvSpPr/>
          <p:nvPr/>
        </p:nvSpPr>
        <p:spPr>
          <a:xfrm>
            <a:off x="4634562" y="664498"/>
            <a:ext cx="2496464" cy="609229"/>
          </a:xfrm>
          <a:prstGeom prst="roundRect">
            <a:avLst/>
          </a:prstGeom>
          <a:solidFill>
            <a:srgbClr val="FCC4D2"/>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200" dirty="0" err="1">
                <a:ln>
                  <a:solidFill>
                    <a:schemeClr val="tx1"/>
                  </a:solidFill>
                </a:ln>
                <a:solidFill>
                  <a:schemeClr val="bg1"/>
                </a:solidFill>
                <a:latin typeface="#9Slide07 IcielKoni" pitchFamily="2" charset="0"/>
              </a:rPr>
              <a:t>Bài</a:t>
            </a:r>
            <a:r>
              <a:rPr lang="en-US" sz="3200" dirty="0">
                <a:ln>
                  <a:solidFill>
                    <a:schemeClr val="tx1"/>
                  </a:solidFill>
                </a:ln>
                <a:solidFill>
                  <a:schemeClr val="bg1"/>
                </a:solidFill>
                <a:latin typeface="#9Slide07 IcielKoni" pitchFamily="2" charset="0"/>
              </a:rPr>
              <a:t> </a:t>
            </a:r>
            <a:r>
              <a:rPr lang="en-US" sz="3200" dirty="0" err="1">
                <a:ln>
                  <a:solidFill>
                    <a:schemeClr val="tx1"/>
                  </a:solidFill>
                </a:ln>
                <a:solidFill>
                  <a:schemeClr val="bg1"/>
                </a:solidFill>
                <a:latin typeface="#9Slide07 IcielKoni" pitchFamily="2" charset="0"/>
              </a:rPr>
              <a:t>giải</a:t>
            </a:r>
            <a:endParaRPr lang="en-US" sz="3200" dirty="0">
              <a:ln>
                <a:solidFill>
                  <a:schemeClr val="tx1"/>
                </a:solidFill>
              </a:ln>
              <a:solidFill>
                <a:schemeClr val="bg1"/>
              </a:solidFill>
              <a:latin typeface="#9Slide07 IcielKoni" pitchFamily="2" charset="0"/>
            </a:endParaRPr>
          </a:p>
        </p:txBody>
      </p:sp>
    </p:spTree>
    <p:extLst>
      <p:ext uri="{BB962C8B-B14F-4D97-AF65-F5344CB8AC3E}">
        <p14:creationId xmlns:p14="http://schemas.microsoft.com/office/powerpoint/2010/main" val="14173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1591</TotalTime>
  <Words>379</Words>
  <Application>Microsoft Office PowerPoint</Application>
  <PresentationFormat>Custom</PresentationFormat>
  <Paragraphs>100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杜 小璇</dc:creator>
  <cp:lastModifiedBy>SKY</cp:lastModifiedBy>
  <cp:revision>48</cp:revision>
  <dcterms:created xsi:type="dcterms:W3CDTF">2021-06-24T13:49:04Z</dcterms:created>
  <dcterms:modified xsi:type="dcterms:W3CDTF">2024-05-13T11:11:20Z</dcterms:modified>
</cp:coreProperties>
</file>