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6" r:id="rId2"/>
  </p:sldMasterIdLst>
  <p:notesMasterIdLst>
    <p:notesMasterId r:id="rId28"/>
  </p:notesMasterIdLst>
  <p:sldIdLst>
    <p:sldId id="309" r:id="rId3"/>
    <p:sldId id="310" r:id="rId4"/>
    <p:sldId id="327" r:id="rId5"/>
    <p:sldId id="262" r:id="rId6"/>
    <p:sldId id="286" r:id="rId7"/>
    <p:sldId id="263" r:id="rId8"/>
    <p:sldId id="314" r:id="rId9"/>
    <p:sldId id="315" r:id="rId10"/>
    <p:sldId id="304" r:id="rId11"/>
    <p:sldId id="311" r:id="rId12"/>
    <p:sldId id="331" r:id="rId13"/>
    <p:sldId id="312" r:id="rId14"/>
    <p:sldId id="294" r:id="rId15"/>
    <p:sldId id="316" r:id="rId16"/>
    <p:sldId id="307" r:id="rId17"/>
    <p:sldId id="308" r:id="rId18"/>
    <p:sldId id="317" r:id="rId19"/>
    <p:sldId id="318" r:id="rId20"/>
    <p:sldId id="321" r:id="rId21"/>
    <p:sldId id="320" r:id="rId22"/>
    <p:sldId id="329" r:id="rId23"/>
    <p:sldId id="330" r:id="rId24"/>
    <p:sldId id="328" r:id="rId25"/>
    <p:sldId id="325" r:id="rId26"/>
    <p:sldId id="32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0000FF"/>
    <a:srgbClr val="663300"/>
    <a:srgbClr val="FF33CC"/>
    <a:srgbClr val="237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4660"/>
  </p:normalViewPr>
  <p:slideViewPr>
    <p:cSldViewPr>
      <p:cViewPr varScale="1">
        <p:scale>
          <a:sx n="71" d="100"/>
          <a:sy n="71" d="100"/>
        </p:scale>
        <p:origin x="137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0EA-8E67-4B66-AE29-2E7CAF70D145}" type="datetimeFigureOut">
              <a:rPr lang="en-US" smtClean="0"/>
              <a:t>18/10/2021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FAEF7-1109-474E-A807-4CC22032D515}" type="slidenum">
              <a:rPr lang="en-US" smtClean="0"/>
              <a:t>‹#›</a:t>
            </a:fld>
            <a:endParaRPr lang="en-US"/>
          </a:p>
        </p:txBody>
      </p:sp>
    </p:spTree>
    <p:extLst>
      <p:ext uri="{BB962C8B-B14F-4D97-AF65-F5344CB8AC3E}">
        <p14:creationId xmlns:p14="http://schemas.microsoft.com/office/powerpoint/2010/main" val="373836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FAEF7-1109-474E-A807-4CC22032D515}" type="slidenum">
              <a:rPr lang="en-US" smtClean="0"/>
              <a:t>4</a:t>
            </a:fld>
            <a:endParaRPr lang="en-US"/>
          </a:p>
        </p:txBody>
      </p:sp>
    </p:spTree>
    <p:extLst>
      <p:ext uri="{BB962C8B-B14F-4D97-AF65-F5344CB8AC3E}">
        <p14:creationId xmlns:p14="http://schemas.microsoft.com/office/powerpoint/2010/main" val="17139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6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490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4C689-0797-4A8F-B2C6-5687E1566F8F}" type="slidenum">
              <a:rPr lang="en-US" smtClean="0"/>
              <a:t>20</a:t>
            </a:fld>
            <a:endParaRPr lang="en-US"/>
          </a:p>
        </p:txBody>
      </p:sp>
    </p:spTree>
    <p:extLst>
      <p:ext uri="{BB962C8B-B14F-4D97-AF65-F5344CB8AC3E}">
        <p14:creationId xmlns:p14="http://schemas.microsoft.com/office/powerpoint/2010/main" val="374237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3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18/10/2021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76982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18/10/2021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26293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18/10/2021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358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18/10/2021</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88919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0951"/>
            <a:ext cx="9144011" cy="2247075"/>
          </a:xfrm>
          <a:prstGeom prst="rect">
            <a:avLst/>
          </a:prstGeom>
        </p:spPr>
      </p:pic>
    </p:spTree>
    <p:extLst>
      <p:ext uri="{BB962C8B-B14F-4D97-AF65-F5344CB8AC3E}">
        <p14:creationId xmlns:p14="http://schemas.microsoft.com/office/powerpoint/2010/main" val="14550878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18/10/2021</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40809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090786108"/>
      </p:ext>
    </p:extLst>
  </p:cSld>
  <p:clrMapOvr>
    <a:masterClrMapping/>
  </p:clrMapOvr>
  <p:transition spd="med" advClick="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8980247"/>
      </p:ext>
    </p:extLst>
  </p:cSld>
  <p:clrMapOvr>
    <a:masterClrMapping/>
  </p:clrMapOvr>
  <p:transition spd="med" advClick="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1"/>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577842475"/>
      </p:ext>
    </p:extLst>
  </p:cSld>
  <p:clrMapOvr>
    <a:masterClrMapping/>
  </p:clrMapOvr>
  <p:transition spd="med" advClick="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78362924"/>
      </p:ext>
    </p:extLst>
  </p:cSld>
  <p:clrMapOvr>
    <a:masterClrMapping/>
  </p:clrMapOvr>
  <p:transition spd="med" advClick="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1"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213173271"/>
      </p:ext>
    </p:extLst>
  </p:cSld>
  <p:clrMapOvr>
    <a:masterClrMapping/>
  </p:clrMapOvr>
  <p:transition spd="med" advClick="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18/10/2021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65890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81235861"/>
      </p:ext>
    </p:extLst>
  </p:cSld>
  <p:clrMapOvr>
    <a:masterClrMapping/>
  </p:clrMapOvr>
  <p:transition spd="med" advClick="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920068821"/>
      </p:ext>
    </p:extLst>
  </p:cSld>
  <p:clrMapOvr>
    <a:masterClrMapping/>
  </p:clrMapOvr>
  <p:transition spd="med" advClick="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46591819"/>
      </p:ext>
    </p:extLst>
  </p:cSld>
  <p:clrMapOvr>
    <a:masterClrMapping/>
  </p:clrMapOvr>
  <p:transition spd="med" advClick="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476055324"/>
      </p:ext>
    </p:extLst>
  </p:cSld>
  <p:clrMapOvr>
    <a:masterClrMapping/>
  </p:clrMapOvr>
  <p:transition spd="med" advClick="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27003532"/>
      </p:ext>
    </p:extLst>
  </p:cSld>
  <p:clrMapOvr>
    <a:masterClrMapping/>
  </p:clrMapOvr>
  <p:transition spd="med" advClick="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7"/>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365127"/>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964013835"/>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F5B565-2225-4841-A709-2D6000FF0358}" type="datetimeFigureOut">
              <a:rPr lang="en-US" smtClean="0"/>
              <a:t>18/10/2021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00042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5B565-2225-4841-A709-2D6000FF0358}" type="datetimeFigureOut">
              <a:rPr lang="en-US" smtClean="0"/>
              <a:t>18/10/2021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15366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5B565-2225-4841-A709-2D6000FF0358}" type="datetimeFigureOut">
              <a:rPr lang="en-US" smtClean="0"/>
              <a:t>18/10/2021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5358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5B565-2225-4841-A709-2D6000FF0358}" type="datetimeFigureOut">
              <a:rPr lang="en-US" smtClean="0"/>
              <a:t>18/10/2021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2610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70618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9801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8308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F5B565-2225-4841-A709-2D6000FF0358}" type="datetimeFigureOut">
              <a:rPr lang="en-US" smtClean="0"/>
              <a:t>18/10/2021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DF099A-C5A2-4868-83DF-E59066CB8008}" type="slidenum">
              <a:rPr lang="en-US" smtClean="0"/>
              <a:t>‹#›</a:t>
            </a:fld>
            <a:endParaRPr lang="en-US"/>
          </a:p>
        </p:txBody>
      </p:sp>
    </p:spTree>
    <p:extLst>
      <p:ext uri="{BB962C8B-B14F-4D97-AF65-F5344CB8AC3E}">
        <p14:creationId xmlns:p14="http://schemas.microsoft.com/office/powerpoint/2010/main" val="13133979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98" r:id="rId13"/>
    <p:sldLayoutId id="214748379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CE5B826-6809-49B3-9B4B-177D412235B0}" type="datetimeFigureOut">
              <a:rPr lang="zh-CN" altLang="en-US" smtClean="0">
                <a:solidFill>
                  <a:prstClr val="black">
                    <a:tint val="75000"/>
                  </a:prstClr>
                </a:solidFill>
              </a:rPr>
              <a:pPr defTabSz="685800"/>
              <a:t>2021/10/18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48480223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med" advClick="0">
    <p:pull/>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073;p48"/>
          <p:cNvSpPr/>
          <p:nvPr/>
        </p:nvSpPr>
        <p:spPr>
          <a:xfrm>
            <a:off x="3363994" y="2897361"/>
            <a:ext cx="2792357" cy="2670544"/>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rgbClr val="CDBBFC"/>
          </a:solidFill>
          <a:ln>
            <a:noFill/>
          </a:ln>
        </p:spPr>
      </p:sp>
      <p:pic>
        <p:nvPicPr>
          <p:cNvPr id="5" name="Google Shape;2076;p48"/>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236668" y="3027946"/>
            <a:ext cx="2584677" cy="2502956"/>
          </a:xfrm>
          <a:prstGeom prst="ellipse">
            <a:avLst/>
          </a:prstGeom>
          <a:noFill/>
          <a:ln>
            <a:noFill/>
          </a:ln>
        </p:spPr>
      </p:pic>
      <p:sp>
        <p:nvSpPr>
          <p:cNvPr id="6" name="Google Shape;2077;p48"/>
          <p:cNvSpPr/>
          <p:nvPr/>
        </p:nvSpPr>
        <p:spPr>
          <a:xfrm>
            <a:off x="3034262" y="3027945"/>
            <a:ext cx="2737280" cy="2502957"/>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rgbClr val="000000"/>
            </a:solidFill>
            <a:prstDash val="solid"/>
            <a:round/>
            <a:headEnd type="none" w="med" len="med"/>
            <a:tailEnd type="none" w="med" len="med"/>
          </a:ln>
        </p:spPr>
      </p:sp>
      <p:sp>
        <p:nvSpPr>
          <p:cNvPr id="7" name="Rectangle 6"/>
          <p:cNvSpPr/>
          <p:nvPr/>
        </p:nvSpPr>
        <p:spPr>
          <a:xfrm>
            <a:off x="3358747" y="4780294"/>
            <a:ext cx="2340518" cy="900246"/>
          </a:xfrm>
          <a:prstGeom prst="rect">
            <a:avLst/>
          </a:prstGeom>
          <a:noFill/>
        </p:spPr>
        <p:txBody>
          <a:bodyPr wrap="square" lIns="68580" tIns="34290" rIns="68580" bIns="34290">
            <a:spAutoFit/>
          </a:bodyPr>
          <a:lstStyle/>
          <a:p>
            <a:pPr algn="ctr" defTabSz="685800"/>
            <a:r>
              <a:rPr lang="en-US" sz="5400" b="1" dirty="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latin typeface="#9Slide03 IcielUni Sans Heavy" panose="00000500000000000000" pitchFamily="2" charset="0"/>
                <a:ea typeface="微软雅黑"/>
              </a:rPr>
              <a:t>T H Đ G</a:t>
            </a:r>
          </a:p>
        </p:txBody>
      </p:sp>
      <p:sp>
        <p:nvSpPr>
          <p:cNvPr id="8" name="Rectangle 7"/>
          <p:cNvSpPr/>
          <p:nvPr/>
        </p:nvSpPr>
        <p:spPr>
          <a:xfrm>
            <a:off x="1859888" y="2489763"/>
            <a:ext cx="5591915" cy="1938992"/>
          </a:xfrm>
          <a:prstGeom prst="rect">
            <a:avLst/>
          </a:prstGeom>
          <a:noFill/>
        </p:spPr>
        <p:txBody>
          <a:bodyPr spcFirstLastPara="1" wrap="none" lIns="68580" tIns="34290" rIns="68580" bIns="34290" numCol="1">
            <a:prstTxWarp prst="textArchUp">
              <a:avLst>
                <a:gd name="adj" fmla="val 10865585"/>
              </a:avLst>
            </a:prstTxWarp>
            <a:spAutoFit/>
          </a:bodyPr>
          <a:lstStyle/>
          <a:p>
            <a:pPr algn="ctr" defTabSz="685800"/>
            <a:r>
              <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CHÀO MỪNG CÁC EM </a:t>
            </a:r>
          </a:p>
          <a:p>
            <a:pPr algn="ctr" defTabSz="685800"/>
            <a:r>
              <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ĐẾN VỚI TIẾT </a:t>
            </a:r>
            <a:r>
              <a:rPr lang="en-US" sz="37200" b="1"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TẬP LÀM VĂN</a:t>
            </a:r>
            <a:endPar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818889766"/>
      </p:ext>
    </p:extLst>
  </p:cSld>
  <p:clrMapOvr>
    <a:masterClrMapping/>
  </p:clrMapOvr>
  <p:transition spd="med"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04800" y="10910"/>
            <a:ext cx="2947568" cy="6858001"/>
          </a:xfrm>
          <a:prstGeom prst="rect">
            <a:avLst/>
          </a:prstGeo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609600" y="0"/>
            <a:ext cx="495950" cy="683264"/>
          </a:xfrm>
          <a:prstGeom prst="rect">
            <a:avLst/>
          </a:prstGeom>
        </p:spPr>
        <p:txBody>
          <a:bodyPr wrap="square">
            <a:spAutoFit/>
          </a:bodyPr>
          <a:lstStyle/>
          <a:p>
            <a:pPr algn="just">
              <a:lnSpc>
                <a:spcPct val="120000"/>
              </a:lnSpc>
              <a:spcAft>
                <a:spcPts val="0"/>
              </a:spcAft>
              <a:tabLst>
                <a:tab pos="1190625" algn="l"/>
              </a:tabLst>
            </a:pPr>
            <a:r>
              <a:rPr lang="en-US" sz="32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ounded Rectangle 1"/>
          <p:cNvSpPr/>
          <p:nvPr/>
        </p:nvSpPr>
        <p:spPr>
          <a:xfrm>
            <a:off x="279942" y="1752600"/>
            <a:ext cx="1828800" cy="236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Giới thiệu một đồ vật dùng để vẽ</a:t>
            </a:r>
            <a:endParaRPr lang="en-US" sz="28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2642768" y="1752600"/>
            <a:ext cx="1793291" cy="23647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Em muốn giới thiệu đồ vật nào?</a:t>
            </a:r>
            <a:endParaRPr lang="en-US" sz="2800" b="1">
              <a:latin typeface="Times New Roman" panose="02020603050405020304" pitchFamily="18" charset="0"/>
              <a:cs typeface="Times New Roman" panose="02020603050405020304" pitchFamily="18" charset="0"/>
            </a:endParaRPr>
          </a:p>
        </p:txBody>
      </p:sp>
      <p:sp>
        <p:nvSpPr>
          <p:cNvPr id="11" name="Rounded Rectangle 10"/>
          <p:cNvSpPr/>
          <p:nvPr/>
        </p:nvSpPr>
        <p:spPr>
          <a:xfrm>
            <a:off x="5130053" y="4343400"/>
            <a:ext cx="3238500" cy="155120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Nó giúp ích gì cho em trong việc vẽ tranh?</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181600" y="213870"/>
            <a:ext cx="3238500" cy="1752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Đồ vật đó có đặc điểm gì</a:t>
            </a:r>
            <a:r>
              <a:rPr lang="en-US" sz="2800" b="1" smtClean="0">
                <a:solidFill>
                  <a:srgbClr val="7030A0"/>
                </a:solidFill>
                <a:latin typeface="Times New Roman" panose="02020603050405020304" pitchFamily="18" charset="0"/>
                <a:cs typeface="Times New Roman" panose="02020603050405020304" pitchFamily="18" charset="0"/>
              </a:rPr>
              <a:t>?</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143500" y="2286000"/>
            <a:ext cx="3238500" cy="16315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Em dùng đồ vật đó như thế nào?</a:t>
            </a:r>
            <a:endParaRPr lang="en-US" sz="2800" b="1">
              <a:solidFill>
                <a:srgbClr val="7030A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19950" y="3048000"/>
            <a:ext cx="6761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36059" y="2934968"/>
            <a:ext cx="7455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flipV="1">
            <a:off x="4436059" y="1482405"/>
            <a:ext cx="668220" cy="1452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6059" y="2934969"/>
            <a:ext cx="745541" cy="1637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6511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1113"/>
            <a:ext cx="2947988" cy="6858000"/>
          </a:xfrm>
          <a:prstGeom prst="rect">
            <a:avLst/>
          </a:prstGeo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609600" y="0"/>
            <a:ext cx="495950" cy="683264"/>
          </a:xfrm>
          <a:prstGeom prst="rect">
            <a:avLst/>
          </a:prstGeom>
        </p:spPr>
        <p:txBody>
          <a:bodyPr wrap="square">
            <a:spAutoFit/>
          </a:bodyPr>
          <a:lstStyle/>
          <a:p>
            <a:pPr algn="just">
              <a:lnSpc>
                <a:spcPct val="120000"/>
              </a:lnSpc>
              <a:spcAft>
                <a:spcPts val="0"/>
              </a:spcAft>
              <a:tabLst>
                <a:tab pos="1190625" algn="l"/>
              </a:tabLst>
            </a:pPr>
            <a:r>
              <a:rPr lang="en-US" sz="32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ounded Rectangle 1"/>
          <p:cNvSpPr/>
          <p:nvPr/>
        </p:nvSpPr>
        <p:spPr>
          <a:xfrm>
            <a:off x="279942" y="1752600"/>
            <a:ext cx="1828800" cy="236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Giới thiệu một đồ vật dùng để vẽ</a:t>
            </a:r>
            <a:endParaRPr lang="en-US" sz="28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2642768" y="1752600"/>
            <a:ext cx="1793291" cy="23647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latin typeface="Times New Roman" panose="02020603050405020304" pitchFamily="18" charset="0"/>
                <a:cs typeface="Times New Roman" panose="02020603050405020304" pitchFamily="18" charset="0"/>
              </a:rPr>
              <a:t>bút chì, thước kẻ, tẩy, hộp màu, bút dạ, ... </a:t>
            </a:r>
          </a:p>
        </p:txBody>
      </p:sp>
      <p:sp>
        <p:nvSpPr>
          <p:cNvPr id="11" name="Rounded Rectangle 10"/>
          <p:cNvSpPr/>
          <p:nvPr/>
        </p:nvSpPr>
        <p:spPr>
          <a:xfrm>
            <a:off x="5130053" y="4117335"/>
            <a:ext cx="3238500" cy="19024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vẽ đẹp hơn, nét vẽ đều, đẹp mắt, phong phú, yêu quý, giữ gìn... </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181600" y="213870"/>
            <a:ext cx="3238500" cy="1752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dài, ngắn</a:t>
            </a:r>
            <a:r>
              <a:rPr lang="en-US" sz="2800" b="1" smtClean="0">
                <a:solidFill>
                  <a:srgbClr val="7030A0"/>
                </a:solidFill>
                <a:latin typeface="Times New Roman" panose="02020603050405020304" pitchFamily="18" charset="0"/>
                <a:cs typeface="Times New Roman" panose="02020603050405020304" pitchFamily="18" charset="0"/>
              </a:rPr>
              <a:t>, tron </a:t>
            </a:r>
            <a:r>
              <a:rPr lang="en-US" sz="2800" b="1" smtClean="0">
                <a:solidFill>
                  <a:srgbClr val="7030A0"/>
                </a:solidFill>
                <a:latin typeface="Times New Roman" panose="02020603050405020304" pitchFamily="18" charset="0"/>
                <a:cs typeface="Times New Roman" panose="02020603050405020304" pitchFamily="18" charset="0"/>
              </a:rPr>
              <a:t>màu sắc,</a:t>
            </a:r>
          </a:p>
        </p:txBody>
      </p:sp>
      <p:sp>
        <p:nvSpPr>
          <p:cNvPr id="13" name="Rounded Rectangle 12"/>
          <p:cNvSpPr/>
          <p:nvPr/>
        </p:nvSpPr>
        <p:spPr>
          <a:xfrm>
            <a:off x="5134535" y="2232219"/>
            <a:ext cx="3238500" cy="16315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vẽ, </a:t>
            </a:r>
            <a:r>
              <a:rPr lang="en-US" sz="2800" b="1" smtClean="0">
                <a:solidFill>
                  <a:srgbClr val="7030A0"/>
                </a:solidFill>
                <a:latin typeface="Times New Roman" panose="02020603050405020304" pitchFamily="18" charset="0"/>
                <a:cs typeface="Times New Roman" panose="02020603050405020304" pitchFamily="18" charset="0"/>
              </a:rPr>
              <a:t>tô màu, </a:t>
            </a:r>
            <a:r>
              <a:rPr lang="en-US" sz="2800" b="1" smtClean="0">
                <a:solidFill>
                  <a:srgbClr val="7030A0"/>
                </a:solidFill>
                <a:latin typeface="Times New Roman" panose="02020603050405020304" pitchFamily="18" charset="0"/>
                <a:cs typeface="Times New Roman" panose="02020603050405020304" pitchFamily="18" charset="0"/>
              </a:rPr>
              <a:t>phác </a:t>
            </a:r>
            <a:r>
              <a:rPr lang="en-US" sz="2800" b="1" smtClean="0">
                <a:solidFill>
                  <a:srgbClr val="7030A0"/>
                </a:solidFill>
                <a:latin typeface="Times New Roman" panose="02020603050405020304" pitchFamily="18" charset="0"/>
                <a:cs typeface="Times New Roman" panose="02020603050405020304" pitchFamily="18" charset="0"/>
              </a:rPr>
              <a:t>hoạ,...</a:t>
            </a:r>
            <a:endParaRPr lang="en-US" sz="2800" b="1" smtClean="0">
              <a:solidFill>
                <a:srgbClr val="7030A0"/>
              </a:solidFill>
              <a:latin typeface="Times New Roman" panose="02020603050405020304" pitchFamily="18" charset="0"/>
              <a:cs typeface="Times New Roman" panose="02020603050405020304" pitchFamily="18" charset="0"/>
            </a:endParaRPr>
          </a:p>
          <a:p>
            <a:pPr algn="ctr"/>
            <a:endParaRPr lang="en-US" sz="2800" b="1">
              <a:solidFill>
                <a:srgbClr val="7030A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19950" y="3048000"/>
            <a:ext cx="6761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36059" y="2934968"/>
            <a:ext cx="642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flipV="1">
            <a:off x="4436059" y="1482405"/>
            <a:ext cx="668220" cy="1452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6059" y="2934969"/>
            <a:ext cx="745541" cy="1637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0153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762000"/>
            <a:ext cx="8077200" cy="3108543"/>
          </a:xfrm>
          <a:prstGeom prst="rect">
            <a:avLst/>
          </a:prstGeom>
          <a:noFill/>
        </p:spPr>
        <p:txBody>
          <a:bodyPr wrap="square" rtlCol="0">
            <a:spAutoFit/>
          </a:bodyPr>
          <a:lstStyle/>
          <a:p>
            <a:r>
              <a:rPr lang="en-US" sz="2800" b="1" smtClean="0">
                <a:latin typeface="HP001 4 hàng" panose="020B0603050302020204" pitchFamily="34" charset="0"/>
              </a:rPr>
              <a:t>                     </a:t>
            </a:r>
            <a:r>
              <a:rPr lang="en-US" sz="2800" b="1" smtClean="0">
                <a:solidFill>
                  <a:srgbClr val="7030A0"/>
                </a:solidFill>
                <a:latin typeface="HP001 4 hàng" panose="020B0603050302020204" pitchFamily="34" charset="0"/>
              </a:rPr>
              <a:t>Bài làm  </a:t>
            </a:r>
          </a:p>
          <a:p>
            <a:r>
              <a:rPr lang="en-US" sz="2800" b="1">
                <a:solidFill>
                  <a:srgbClr val="7030A0"/>
                </a:solidFill>
                <a:latin typeface="HP001 4 hàng" panose="020B0603050302020204" pitchFamily="34" charset="0"/>
              </a:rPr>
              <a:t> </a:t>
            </a:r>
            <a:r>
              <a:rPr lang="en-US" sz="2800" b="1" smtClean="0">
                <a:solidFill>
                  <a:srgbClr val="7030A0"/>
                </a:solidFill>
                <a:latin typeface="HP001 4 hàng" panose="020B0603050302020204" pitchFamily="34" charset="0"/>
              </a:rPr>
              <a:t>    Mỗi khi vẽ tranh, em đều sử dụng chiếc bút chì. Chiếc bút chì của em có màu vàng, dài khoảng một gang tay, rất nhỏ gọn. Em dùng nó để vẽ nên các chi tiết cho bức tranh của mình. Nhờ có bút chì, em được thoải mái phát huy trí tưởng tượng lúc sáng tạo tranh vẽ. </a:t>
            </a:r>
            <a:endParaRPr lang="en-US" sz="2800" b="1">
              <a:solidFill>
                <a:srgbClr val="7030A0"/>
              </a:solidFill>
              <a:latin typeface="HP001 4 hàng" panose="020B0603050302020204" pitchFamily="34" charset="0"/>
            </a:endParaRPr>
          </a:p>
        </p:txBody>
      </p:sp>
      <p:sp>
        <p:nvSpPr>
          <p:cNvPr id="4" name="Oval 3"/>
          <p:cNvSpPr/>
          <p:nvPr/>
        </p:nvSpPr>
        <p:spPr>
          <a:xfrm>
            <a:off x="304800" y="1524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2</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74019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5922818"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962899" cy="5715000"/>
          </a:xfrm>
          <a:prstGeom prst="rect">
            <a:avLst/>
          </a:prstGeom>
        </p:spPr>
      </p:pic>
      <p:sp>
        <p:nvSpPr>
          <p:cNvPr id="7" name="Rectangle 6"/>
          <p:cNvSpPr/>
          <p:nvPr/>
        </p:nvSpPr>
        <p:spPr>
          <a:xfrm>
            <a:off x="1828800" y="304800"/>
            <a:ext cx="5486400" cy="1676400"/>
          </a:xfrm>
          <a:prstGeom prst="rect">
            <a:avLst/>
          </a:prstGeom>
          <a:noFill/>
        </p:spPr>
        <p:txBody>
          <a:bodyPr wrap="none" lIns="91440" tIns="45720" rIns="91440" bIns="45720">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err="1" smtClean="0">
                <a:ln/>
                <a:solidFill>
                  <a:schemeClr val="accent6">
                    <a:lumMod val="75000"/>
                  </a:schemeClr>
                </a:solidFill>
              </a:rPr>
              <a:t>Lưu</a:t>
            </a:r>
            <a:r>
              <a:rPr lang="en-US" sz="5400" b="1" smtClean="0">
                <a:ln/>
                <a:solidFill>
                  <a:schemeClr val="accent6">
                    <a:lumMod val="75000"/>
                  </a:schemeClr>
                </a:solidFill>
              </a:rPr>
              <a:t> ý khi viết đoạn văn</a:t>
            </a:r>
            <a:endParaRPr lang="en-US" sz="5400" b="1" dirty="0">
              <a:ln/>
              <a:solidFill>
                <a:schemeClr val="accent6">
                  <a:lumMod val="75000"/>
                </a:schemeClr>
              </a:solidFill>
            </a:endParaRPr>
          </a:p>
        </p:txBody>
      </p:sp>
      <p:sp>
        <p:nvSpPr>
          <p:cNvPr id="2" name="TextBox 1"/>
          <p:cNvSpPr txBox="1"/>
          <p:nvPr/>
        </p:nvSpPr>
        <p:spPr>
          <a:xfrm rot="21412779">
            <a:off x="2465043" y="2939152"/>
            <a:ext cx="5418770" cy="1126462"/>
          </a:xfrm>
          <a:prstGeom prst="rect">
            <a:avLst/>
          </a:prstGeom>
          <a:noFill/>
        </p:spPr>
        <p:txBody>
          <a:bodyPr wrap="square" rtlCol="0">
            <a:spAutoFit/>
          </a:bodyPr>
          <a:lstStyle/>
          <a:p>
            <a:pPr algn="just">
              <a:lnSpc>
                <a:spcPct val="120000"/>
              </a:lnSpc>
            </a:pPr>
            <a:r>
              <a:rPr lang="en-US" sz="2800" smtClean="0">
                <a:latin typeface="HP001 5H" panose="020B0603050302020204" pitchFamily="34" charset="0"/>
                <a:cs typeface="HP001 5H" panose="020B0603050302020204" pitchFamily="34" charset="0"/>
              </a:rPr>
              <a:t>Đầu đoạn viết lùi vào một ô li.</a:t>
            </a:r>
          </a:p>
          <a:p>
            <a:pPr algn="just">
              <a:lnSpc>
                <a:spcPct val="120000"/>
              </a:lnSpc>
            </a:pPr>
            <a:r>
              <a:rPr lang="en-US" sz="2800" smtClean="0">
                <a:latin typeface="HP001 5H" panose="020B0603050302020204" pitchFamily="34" charset="0"/>
                <a:cs typeface="HP001 5H" panose="020B0603050302020204" pitchFamily="34" charset="0"/>
              </a:rPr>
              <a:t>Các câu viết liền nhau.</a:t>
            </a:r>
            <a:endParaRPr lang="en-US" sz="28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821585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741218"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0"/>
            <a:ext cx="9448800" cy="5715000"/>
          </a:xfrm>
          <a:prstGeom prst="rect">
            <a:avLst/>
          </a:prstGeom>
        </p:spPr>
      </p:pic>
      <p:sp>
        <p:nvSpPr>
          <p:cNvPr id="7" name="Rectangle 6"/>
          <p:cNvSpPr/>
          <p:nvPr/>
        </p:nvSpPr>
        <p:spPr>
          <a:xfrm>
            <a:off x="2954482" y="304800"/>
            <a:ext cx="2546274" cy="1676400"/>
          </a:xfrm>
          <a:prstGeom prst="rect">
            <a:avLst/>
          </a:prstGeom>
          <a:noFill/>
        </p:spPr>
        <p:txBody>
          <a:bodyPr wrap="none" lIns="91440" tIns="45720" rIns="91440" bIns="45720">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smtClean="0">
                <a:ln/>
                <a:solidFill>
                  <a:schemeClr val="accent6">
                    <a:lumMod val="75000"/>
                  </a:schemeClr>
                </a:solidFill>
              </a:rPr>
              <a:t>Nhận xét</a:t>
            </a:r>
            <a:endParaRPr lang="en-US" sz="5400" b="1" dirty="0">
              <a:ln/>
              <a:solidFill>
                <a:schemeClr val="accent6">
                  <a:lumMod val="75000"/>
                </a:schemeClr>
              </a:solidFill>
            </a:endParaRPr>
          </a:p>
        </p:txBody>
      </p:sp>
      <p:sp>
        <p:nvSpPr>
          <p:cNvPr id="2" name="TextBox 1"/>
          <p:cNvSpPr txBox="1"/>
          <p:nvPr/>
        </p:nvSpPr>
        <p:spPr>
          <a:xfrm rot="21412779">
            <a:off x="2093911" y="2682763"/>
            <a:ext cx="6251579" cy="2677656"/>
          </a:xfrm>
          <a:prstGeom prst="rect">
            <a:avLst/>
          </a:prstGeom>
          <a:noFill/>
        </p:spPr>
        <p:txBody>
          <a:bodyPr wrap="square" rtlCol="0">
            <a:spAutoFit/>
          </a:bodyPr>
          <a:lstStyle/>
          <a:p>
            <a:pPr algn="just">
              <a:lnSpc>
                <a:spcPct val="120000"/>
              </a:lnSpc>
            </a:pPr>
            <a:r>
              <a:rPr lang="en-US" sz="2800" smtClean="0">
                <a:latin typeface="HP001 5H" panose="020B0603050302020204" pitchFamily="34" charset="0"/>
                <a:cs typeface="HP001 5H" panose="020B0603050302020204" pitchFamily="34" charset="0"/>
              </a:rPr>
              <a:t>- Đoạn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đủ</a:t>
            </a:r>
            <a:r>
              <a:rPr lang="en-US" sz="2800" dirty="0" smtClean="0">
                <a:latin typeface="HP001 5H" panose="020B0603050302020204" pitchFamily="34" charset="0"/>
                <a:cs typeface="HP001 5H" panose="020B0603050302020204" pitchFamily="34" charset="0"/>
              </a:rPr>
              <a:t> </a:t>
            </a:r>
            <a:r>
              <a:rPr lang="en-US" sz="2800" err="1" smtClean="0">
                <a:latin typeface="HP001 5H" panose="020B0603050302020204" pitchFamily="34" charset="0"/>
                <a:cs typeface="HP001 5H" panose="020B0603050302020204" pitchFamily="34" charset="0"/>
              </a:rPr>
              <a:t>số</a:t>
            </a:r>
            <a:r>
              <a:rPr lang="en-US" sz="2800" smtClean="0">
                <a:latin typeface="HP001 5H" panose="020B0603050302020204" pitchFamily="34" charset="0"/>
                <a:cs typeface="HP001 5H" panose="020B0603050302020204" pitchFamily="34" charset="0"/>
              </a:rPr>
              <a:t> câu</a:t>
            </a:r>
            <a:r>
              <a:rPr lang="en-US" sz="2800">
                <a:latin typeface="HP001 5H" panose="020B0603050302020204" pitchFamily="34" charset="0"/>
                <a:cs typeface="HP001 5H" panose="020B0603050302020204" pitchFamily="34" charset="0"/>
              </a:rPr>
              <a:t>.</a:t>
            </a:r>
            <a:endParaRPr lang="en-US" sz="2800" smtClean="0">
              <a:latin typeface="HP001 5H" panose="020B0603050302020204" pitchFamily="34" charset="0"/>
              <a:cs typeface="HP001 5H" panose="020B0603050302020204" pitchFamily="34" charset="0"/>
            </a:endParaRPr>
          </a:p>
          <a:p>
            <a:pPr algn="just">
              <a:lnSpc>
                <a:spcPct val="120000"/>
              </a:lnSpc>
            </a:pPr>
            <a:r>
              <a:rPr lang="en-US" sz="2800" smtClean="0">
                <a:latin typeface="HP001 5H" panose="020B0603050302020204" pitchFamily="34" charset="0"/>
                <a:cs typeface="HP001 5H" panose="020B0603050302020204" pitchFamily="34" charset="0"/>
              </a:rPr>
              <a:t>- Câu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diễn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đạt</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rõ</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nội</a:t>
            </a:r>
            <a:r>
              <a:rPr lang="en-US" sz="2800" dirty="0" smtClean="0">
                <a:latin typeface="HP001 5H" panose="020B0603050302020204" pitchFamily="34" charset="0"/>
                <a:cs typeface="HP001 5H" panose="020B0603050302020204" pitchFamily="34" charset="0"/>
              </a:rPr>
              <a:t> dung </a:t>
            </a:r>
            <a:r>
              <a:rPr lang="en-US" sz="2800" dirty="0" err="1" smtClean="0">
                <a:latin typeface="HP001 5H" panose="020B0603050302020204" pitchFamily="34" charset="0"/>
                <a:cs typeface="HP001 5H" panose="020B0603050302020204" pitchFamily="34" charset="0"/>
              </a:rPr>
              <a:t>và</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sử</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dụng</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đúng</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dấu</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câu</a:t>
            </a:r>
            <a:r>
              <a:rPr lang="en-US" sz="2800" smtClean="0">
                <a:latin typeface="HP001 5H" panose="020B0603050302020204" pitchFamily="34" charset="0"/>
                <a:cs typeface="HP001 5H" panose="020B0603050302020204" pitchFamily="34" charset="0"/>
              </a:rPr>
              <a:t>. </a:t>
            </a:r>
          </a:p>
          <a:p>
            <a:pPr algn="just">
              <a:lnSpc>
                <a:spcPct val="120000"/>
              </a:lnSpc>
            </a:pPr>
            <a:r>
              <a:rPr lang="en-US" sz="2800">
                <a:latin typeface="HP001 5H" panose="020B0603050302020204" pitchFamily="34" charset="0"/>
                <a:cs typeface="HP001 5H" panose="020B0603050302020204" pitchFamily="34" charset="0"/>
              </a:rPr>
              <a:t>-</a:t>
            </a:r>
            <a:r>
              <a:rPr lang="en-US" sz="2800" smtClean="0">
                <a:latin typeface="HP001 5H" panose="020B0603050302020204" pitchFamily="34" charset="0"/>
                <a:cs typeface="HP001 5H" panose="020B0603050302020204" pitchFamily="34" charset="0"/>
              </a:rPr>
              <a:t>Các </a:t>
            </a:r>
            <a:r>
              <a:rPr lang="en-US" sz="2800" dirty="0" err="1" smtClean="0">
                <a:latin typeface="HP001 5H" panose="020B0603050302020204" pitchFamily="34" charset="0"/>
                <a:cs typeface="HP001 5H" panose="020B0603050302020204" pitchFamily="34" charset="0"/>
              </a:rPr>
              <a:t>câu</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có</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sự</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liên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kết</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về</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nội</a:t>
            </a:r>
            <a:r>
              <a:rPr lang="en-US" sz="2800" dirty="0" smtClean="0">
                <a:latin typeface="HP001 5H" panose="020B0603050302020204" pitchFamily="34" charset="0"/>
                <a:cs typeface="HP001 5H" panose="020B0603050302020204" pitchFamily="34" charset="0"/>
              </a:rPr>
              <a:t> dung </a:t>
            </a:r>
            <a:r>
              <a:rPr lang="en-US" sz="2800" dirty="0" err="1" smtClean="0">
                <a:latin typeface="HP001 5H" panose="020B0603050302020204" pitchFamily="34" charset="0"/>
                <a:cs typeface="HP001 5H" panose="020B0603050302020204" pitchFamily="34" charset="0"/>
              </a:rPr>
              <a:t>và</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có</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hình</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ảnh</a:t>
            </a:r>
            <a:r>
              <a:rPr lang="en-US" sz="2800" dirty="0" smtClean="0">
                <a:latin typeface="HP001 5H" panose="020B0603050302020204" pitchFamily="34" charset="0"/>
                <a:cs typeface="HP001 5H" panose="020B0603050302020204" pitchFamily="34" charset="0"/>
              </a:rPr>
              <a:t>.</a:t>
            </a:r>
            <a:endParaRPr lang="en-US" sz="28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4216451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7" name="Rectangle 6"/>
          <p:cNvSpPr/>
          <p:nvPr/>
        </p:nvSpPr>
        <p:spPr>
          <a:xfrm>
            <a:off x="2670463" y="857250"/>
            <a:ext cx="3605240" cy="1589313"/>
          </a:xfrm>
          <a:prstGeom prst="rect">
            <a:avLst/>
          </a:prstGeom>
          <a:noFill/>
        </p:spPr>
        <p:txBody>
          <a:bodyPr wrap="none" lIns="68580" tIns="34290" rIns="68580" bIns="34290" numCol="1">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4050" b="1" dirty="0" err="1">
                <a:ln/>
                <a:solidFill>
                  <a:schemeClr val="accent4"/>
                </a:solidFill>
                <a:effectLst>
                  <a:reflection blurRad="6350" stA="55000" endA="300" endPos="45500" dir="5400000" sy="-100000" algn="bl" rotWithShape="0"/>
                </a:effectLst>
              </a:rPr>
              <a:t>Vận</a:t>
            </a:r>
            <a:r>
              <a:rPr lang="en-US" sz="4050" b="1" dirty="0">
                <a:ln/>
                <a:solidFill>
                  <a:schemeClr val="accent4"/>
                </a:solidFill>
                <a:effectLst>
                  <a:reflection blurRad="6350" stA="55000" endA="300" endPos="45500" dir="5400000" sy="-100000" algn="bl" rotWithShape="0"/>
                </a:effectLst>
              </a:rPr>
              <a:t> </a:t>
            </a:r>
            <a:r>
              <a:rPr lang="en-US" sz="4050" b="1" dirty="0" err="1">
                <a:ln/>
                <a:solidFill>
                  <a:schemeClr val="accent4"/>
                </a:solidFill>
                <a:effectLst>
                  <a:reflection blurRad="6350" stA="55000" endA="300" endPos="45500" dir="5400000" sy="-100000" algn="bl" rotWithShape="0"/>
                </a:effectLst>
              </a:rPr>
              <a:t>dụng</a:t>
            </a:r>
            <a:endParaRPr lang="en-US" sz="4050" b="1" dirty="0">
              <a:ln/>
              <a:solidFill>
                <a:schemeClr val="accent4"/>
              </a:solidFill>
              <a:effectLst>
                <a:reflection blurRad="6350" stA="55000" endA="300" endPos="45500" dir="5400000" sy="-100000" algn="bl" rotWithShape="0"/>
              </a:effectLst>
            </a:endParaRPr>
          </a:p>
        </p:txBody>
      </p:sp>
      <p:sp>
        <p:nvSpPr>
          <p:cNvPr id="3" name="Rectangle 2"/>
          <p:cNvSpPr/>
          <p:nvPr/>
        </p:nvSpPr>
        <p:spPr>
          <a:xfrm>
            <a:off x="930473" y="3581400"/>
            <a:ext cx="728305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700" dirty="0" err="1" smtClean="0">
                <a:latin typeface="HP001 5H" panose="020B0603050302020204" pitchFamily="34" charset="0"/>
                <a:cs typeface="HP001 5H" panose="020B0603050302020204" pitchFamily="34" charset="0"/>
              </a:rPr>
              <a:t>Viết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bài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văn</a:t>
            </a:r>
            <a:r>
              <a:rPr lang="en-US" sz="2700" dirty="0" smtClean="0">
                <a:latin typeface="HP001 5H" panose="020B0603050302020204" pitchFamily="34" charset="0"/>
                <a:cs typeface="HP001 5H" panose="020B0603050302020204" pitchFamily="34" charset="0"/>
              </a:rPr>
              <a:t> 3 – 4 </a:t>
            </a:r>
            <a:r>
              <a:rPr lang="en-US" sz="2700" dirty="0" err="1" smtClean="0">
                <a:latin typeface="HP001 5H" panose="020B0603050302020204" pitchFamily="34" charset="0"/>
                <a:cs typeface="HP001 5H" panose="020B0603050302020204" pitchFamily="34" charset="0"/>
              </a:rPr>
              <a:t>câu</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giới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thiệu</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một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đồ</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vật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và</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nhờ</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người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thân</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góp</a:t>
            </a:r>
            <a:r>
              <a:rPr lang="en-US" sz="2700" dirty="0" smtClean="0">
                <a:latin typeface="HP001 5H" panose="020B0603050302020204" pitchFamily="34" charset="0"/>
                <a:cs typeface="HP001 5H" panose="020B0603050302020204" pitchFamily="34" charset="0"/>
              </a:rPr>
              <a:t> ý.</a:t>
            </a:r>
            <a:endParaRPr lang="en-US" sz="27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1178820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801982" y="-1485900"/>
            <a:ext cx="6858000" cy="9829800"/>
          </a:xfrm>
          <a:prstGeom prst="rect">
            <a:avLst/>
          </a:prstGeom>
        </p:spPr>
      </p:pic>
      <p:sp>
        <p:nvSpPr>
          <p:cNvPr id="21" name="20"/>
          <p:cNvSpPr/>
          <p:nvPr/>
        </p:nvSpPr>
        <p:spPr>
          <a:xfrm>
            <a:off x="3206543" y="2505670"/>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77" y="836393"/>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6098" y="3429000"/>
            <a:ext cx="1697471" cy="2870947"/>
          </a:xfrm>
          <a:prstGeom prst="rect">
            <a:avLst/>
          </a:prstGeom>
        </p:spPr>
      </p:pic>
    </p:spTree>
    <p:extLst>
      <p:ext uri="{BB962C8B-B14F-4D97-AF65-F5344CB8AC3E}">
        <p14:creationId xmlns:p14="http://schemas.microsoft.com/office/powerpoint/2010/main" val="362114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69240"/>
            <a:ext cx="9254530" cy="3356139"/>
          </a:xfrm>
          <a:prstGeom prst="rect">
            <a:avLst/>
          </a:prstGeom>
        </p:spPr>
      </p:pic>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88472" y="2439649"/>
            <a:ext cx="4094018" cy="2622654"/>
          </a:xfrm>
          <a:prstGeom prst="rect">
            <a:avLst/>
          </a:prstGeom>
        </p:spPr>
      </p:pic>
      <p:sp>
        <p:nvSpPr>
          <p:cNvPr id="7" name="Rectangle 6"/>
          <p:cNvSpPr/>
          <p:nvPr/>
        </p:nvSpPr>
        <p:spPr>
          <a:xfrm>
            <a:off x="2645251" y="2994334"/>
            <a:ext cx="3698369"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Tiếng</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Việt</a:t>
            </a:r>
            <a:endParaRPr lang="en-US" sz="3300" dirty="0">
              <a:solidFill>
                <a:srgbClr val="FF0000"/>
              </a:solidFill>
              <a:latin typeface="HP001 5H" panose="020B0603050302020204" pitchFamily="34" charset="0"/>
              <a:cs typeface="HP001 5H" panose="020B0603050302020204" pitchFamily="34" charset="0"/>
            </a:endParaRPr>
          </a:p>
        </p:txBody>
      </p:sp>
      <p:sp>
        <p:nvSpPr>
          <p:cNvPr id="10" name="Rectangle 9"/>
          <p:cNvSpPr/>
          <p:nvPr/>
        </p:nvSpPr>
        <p:spPr>
          <a:xfrm>
            <a:off x="883227" y="929678"/>
            <a:ext cx="7325591"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Chào</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mừng</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các</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em</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đến</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với</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tiết</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học</a:t>
            </a:r>
            <a:endParaRPr lang="en-US" sz="3300" dirty="0">
              <a:solidFill>
                <a:srgbClr val="FF0000"/>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48224492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42174" y="5489197"/>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613079" y="5625352"/>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rot="10800000">
            <a:off x="7194117" y="4841497"/>
            <a:ext cx="1441862" cy="1295399"/>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0" name="椭圆 9"/>
          <p:cNvSpPr/>
          <p:nvPr/>
        </p:nvSpPr>
        <p:spPr>
          <a:xfrm>
            <a:off x="5778921" y="5011753"/>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6440733" y="1465387"/>
            <a:ext cx="1319997" cy="550821"/>
          </a:xfrm>
          <a:prstGeom prst="rect">
            <a:avLst/>
          </a:prstGeom>
        </p:spPr>
      </p:pic>
      <p:sp>
        <p:nvSpPr>
          <p:cNvPr id="22" name="椭圆 21"/>
          <p:cNvSpPr/>
          <p:nvPr/>
        </p:nvSpPr>
        <p:spPr>
          <a:xfrm>
            <a:off x="84499" y="4363936"/>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62692" y="4855827"/>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200400" y="0"/>
            <a:ext cx="3118996"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025190"/>
            <a:ext cx="5863916" cy="2215046"/>
          </a:xfrm>
          <a:prstGeom prst="rect">
            <a:avLst/>
          </a:prstGeom>
          <a:noFill/>
          <a:extLst>
            <a:ext uri="{909E8E84-426E-40DD-AFC4-6F175D3DCCD1}">
              <a14:hiddenFill xmlns:a14="http://schemas.microsoft.com/office/drawing/2010/main">
                <a:solidFill>
                  <a:srgbClr val="FFFFFF"/>
                </a:solidFill>
              </a14:hiddenFill>
            </a:ext>
          </a:extLst>
        </p:spPr>
      </p:pic>
      <p:pic>
        <p:nvPicPr>
          <p:cNvPr id="2" name="Em yeu truong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1000" y="813649"/>
            <a:ext cx="8458200" cy="4211540"/>
          </a:xfrm>
          <a:prstGeom prst="rect">
            <a:avLst/>
          </a:prstGeom>
        </p:spPr>
      </p:pic>
    </p:spTree>
    <p:extLst>
      <p:ext uri="{BB962C8B-B14F-4D97-AF65-F5344CB8AC3E}">
        <p14:creationId xmlns:p14="http://schemas.microsoft.com/office/powerpoint/2010/main" val="3823425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077"/>
            <a:ext cx="9071264" cy="5174673"/>
          </a:xfrm>
          <a:prstGeom prst="rect">
            <a:avLst/>
          </a:prstGeom>
        </p:spPr>
      </p:pic>
      <p:sp>
        <p:nvSpPr>
          <p:cNvPr id="3" name="Rectangle 2"/>
          <p:cNvSpPr/>
          <p:nvPr/>
        </p:nvSpPr>
        <p:spPr>
          <a:xfrm>
            <a:off x="179823" y="1676400"/>
            <a:ext cx="8944373" cy="692497"/>
          </a:xfrm>
          <a:prstGeom prst="rect">
            <a:avLst/>
          </a:prstGeom>
          <a:noFill/>
        </p:spPr>
        <p:txBody>
          <a:bodyPr wrap="none" lIns="68580" tIns="34290" rIns="68580" bIns="34290">
            <a:spAutoFit/>
          </a:bodyPr>
          <a:lstStyle/>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1.Bài hát "Em yêu trường em" nói về ai? </a:t>
            </a:r>
            <a:endParaRPr lang="en-US" sz="405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 name="Rectangle 3"/>
          <p:cNvSpPr/>
          <p:nvPr/>
        </p:nvSpPr>
        <p:spPr>
          <a:xfrm>
            <a:off x="179823" y="2561347"/>
            <a:ext cx="8418651" cy="1315745"/>
          </a:xfrm>
          <a:prstGeom prst="rect">
            <a:avLst/>
          </a:prstGeom>
          <a:noFill/>
        </p:spPr>
        <p:txBody>
          <a:bodyPr wrap="none" lIns="68580" tIns="34290" rIns="68580" bIns="34290">
            <a:spAutoFit/>
          </a:bodyPr>
          <a:lstStyle/>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2. Ở trường con được tham gia những</a:t>
            </a:r>
          </a:p>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 hoạt động nào?</a:t>
            </a:r>
            <a:endParaRPr lang="en-US" sz="4050" b="1"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52374930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057400" y="685800"/>
            <a:ext cx="5591915" cy="1938992"/>
          </a:xfrm>
          <a:prstGeom prst="rect">
            <a:avLst/>
          </a:prstGeom>
          <a:noFill/>
        </p:spPr>
        <p:txBody>
          <a:bodyPr spcFirstLastPara="1" wrap="none" lIns="68580" tIns="34290" rIns="68580" bIns="34290" numCol="1">
            <a:prstTxWarp prst="textArchUp">
              <a:avLst>
                <a:gd name="adj" fmla="val 10865585"/>
              </a:avLst>
            </a:prstTxWarp>
            <a:spAutoFit/>
          </a:bodyPr>
          <a:lstStyle/>
          <a:p>
            <a:pPr algn="ctr" defTabSz="685800"/>
            <a:r>
              <a:rPr lang="en-US" sz="37200" b="1" smtClean="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KHỞI ĐỘNG</a:t>
            </a:r>
            <a:endPar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endParaRPr>
          </a:p>
        </p:txBody>
      </p:sp>
      <p:pic>
        <p:nvPicPr>
          <p:cNvPr id="3" name="HOP BUT CHI MÀ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655296"/>
            <a:ext cx="7081785" cy="3983504"/>
          </a:xfrm>
          <a:prstGeom prst="rect">
            <a:avLst/>
          </a:prstGeom>
        </p:spPr>
      </p:pic>
    </p:spTree>
    <p:extLst>
      <p:ext uri="{BB962C8B-B14F-4D97-AF65-F5344CB8AC3E}">
        <p14:creationId xmlns:p14="http://schemas.microsoft.com/office/powerpoint/2010/main" val="3754838869"/>
      </p:ext>
    </p:extLst>
  </p:cSld>
  <p:clrMapOvr>
    <a:masterClrMapping/>
  </p:clrMapOvr>
  <p:transition spd="med" advClick="0">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50+ Hình nền Powerpoint ngộ nghĩnh, đáng yêu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 y="0"/>
            <a:ext cx="9144000" cy="6728247"/>
          </a:xfrm>
          <a:prstGeom prst="rect">
            <a:avLst/>
          </a:prstGeom>
        </p:spPr>
      </p:pic>
      <p:sp>
        <p:nvSpPr>
          <p:cNvPr id="8" name="Rectangle 7"/>
          <p:cNvSpPr/>
          <p:nvPr/>
        </p:nvSpPr>
        <p:spPr>
          <a:xfrm>
            <a:off x="2722816" y="1447800"/>
            <a:ext cx="3698369"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Đọc</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mở</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rộng</a:t>
            </a:r>
            <a:endParaRPr lang="en-US" sz="3300" dirty="0">
              <a:solidFill>
                <a:srgbClr val="FF0000"/>
              </a:solidFill>
              <a:latin typeface="HP001 5H" panose="020B0603050302020204" pitchFamily="34" charset="0"/>
              <a:cs typeface="HP001 5H" panose="020B06030503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28" y="160338"/>
            <a:ext cx="1582080" cy="14562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798" y="160338"/>
            <a:ext cx="4758396" cy="835936"/>
          </a:xfrm>
          <a:prstGeom prst="rect">
            <a:avLst/>
          </a:prstGeom>
        </p:spPr>
      </p:pic>
    </p:spTree>
    <p:extLst>
      <p:ext uri="{BB962C8B-B14F-4D97-AF65-F5344CB8AC3E}">
        <p14:creationId xmlns:p14="http://schemas.microsoft.com/office/powerpoint/2010/main" val="2091182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28600"/>
            <a:ext cx="8763000" cy="6221333"/>
          </a:xfrm>
          <a:prstGeom prst="rect">
            <a:avLst/>
          </a:prstGeom>
        </p:spPr>
      </p:pic>
      <p:sp>
        <p:nvSpPr>
          <p:cNvPr id="4" name="Rectangle 3"/>
          <p:cNvSpPr/>
          <p:nvPr/>
        </p:nvSpPr>
        <p:spPr>
          <a:xfrm>
            <a:off x="1981201" y="1524000"/>
            <a:ext cx="6172200" cy="1421928"/>
          </a:xfrm>
          <a:prstGeom prst="rect">
            <a:avLst/>
          </a:prstGeom>
        </p:spPr>
        <p:txBody>
          <a:bodyPr wrap="square">
            <a:spAutoFit/>
          </a:bodyPr>
          <a:lstStyle/>
          <a:p>
            <a:pPr algn="just">
              <a:lnSpc>
                <a:spcPct val="120000"/>
              </a:lnSpc>
            </a:pPr>
            <a:r>
              <a:rPr lang="vi-VN" sz="2400" b="1" dirty="0">
                <a:solidFill>
                  <a:srgbClr val="000000"/>
                </a:solidFill>
                <a:latin typeface="Times New Roman" panose="02020603050405020304" pitchFamily="18" charset="0"/>
                <a:ea typeface="Times New Roman" panose="02020603050405020304" pitchFamily="18" charset="0"/>
              </a:rPr>
              <a:t>1. </a:t>
            </a:r>
            <a:r>
              <a:rPr lang="en-US" sz="2400" b="1" i="1" dirty="0" err="1">
                <a:solidFill>
                  <a:srgbClr val="000000"/>
                </a:solidFill>
                <a:latin typeface="Times New Roman" panose="02020603050405020304" pitchFamily="18" charset="0"/>
                <a:ea typeface="Times New Roman" panose="02020603050405020304" pitchFamily="18" charset="0"/>
              </a:rPr>
              <a:t>Tìm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một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trường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Chia </a:t>
            </a:r>
            <a:r>
              <a:rPr lang="en-US" sz="2400" b="1" i="1" dirty="0" err="1">
                <a:solidFill>
                  <a:srgbClr val="000000"/>
                </a:solidFill>
                <a:latin typeface="Times New Roman" panose="02020603050405020304" pitchFamily="18" charset="0"/>
                <a:ea typeface="Times New Roman" panose="02020603050405020304" pitchFamily="18" charset="0"/>
              </a:rPr>
              <a:t>sẻ</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rPr>
              <a:t> tin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dựa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gợi</a:t>
            </a:r>
            <a:r>
              <a:rPr lang="en-US" sz="2400" b="1" i="1" dirty="0">
                <a:solidFill>
                  <a:srgbClr val="000000"/>
                </a:solidFill>
                <a:latin typeface="Times New Roman" panose="02020603050405020304" pitchFamily="18" charset="0"/>
                <a:ea typeface="Times New Roman" panose="02020603050405020304" pitchFamily="18" charset="0"/>
              </a:rPr>
              <a:t> ý </a:t>
            </a:r>
            <a:r>
              <a:rPr lang="en-US" sz="2400" b="1" i="1" dirty="0" err="1">
                <a:solidFill>
                  <a:srgbClr val="000000"/>
                </a:solidFill>
                <a:latin typeface="Times New Roman" panose="02020603050405020304" pitchFamily="18" charset="0"/>
                <a:ea typeface="Times New Roman" panose="02020603050405020304" pitchFamily="18" charset="0"/>
              </a:rPr>
              <a:t>sau</a:t>
            </a:r>
            <a:r>
              <a:rPr lang="en-US" sz="2400" b="1" i="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390925" y="2743200"/>
            <a:ext cx="5352752" cy="2773920"/>
          </a:xfrm>
          <a:prstGeom prst="rect">
            <a:avLst/>
          </a:prstGeom>
        </p:spPr>
      </p:pic>
      <p:pic>
        <p:nvPicPr>
          <p:cNvPr id="6" name="Picture 5"/>
          <p:cNvPicPr>
            <a:picLocks noChangeAspect="1"/>
          </p:cNvPicPr>
          <p:nvPr/>
        </p:nvPicPr>
        <p:blipFill>
          <a:blip r:embed="rId4"/>
          <a:stretch>
            <a:fillRect/>
          </a:stretch>
        </p:blipFill>
        <p:spPr>
          <a:xfrm>
            <a:off x="204863" y="5445644"/>
            <a:ext cx="3962400" cy="1030941"/>
          </a:xfrm>
          <a:prstGeom prst="rect">
            <a:avLst/>
          </a:prstGeom>
        </p:spPr>
      </p:pic>
    </p:spTree>
    <p:extLst>
      <p:ext uri="{BB962C8B-B14F-4D97-AF65-F5344CB8AC3E}">
        <p14:creationId xmlns:p14="http://schemas.microsoft.com/office/powerpoint/2010/main" val="109435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mầm non cute, dễ thương, sinh độ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067800" cy="5546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1840573"/>
            <a:ext cx="4042064" cy="1865126"/>
          </a:xfrm>
          <a:prstGeom prst="rect">
            <a:avLst/>
          </a:prstGeom>
        </p:spPr>
        <p:txBody>
          <a:bodyPr wrap="square">
            <a:spAutoFit/>
          </a:bodyPr>
          <a:lstStyle/>
          <a:p>
            <a:pPr algn="just">
              <a:lnSpc>
                <a:spcPct val="120000"/>
              </a:lnSpc>
            </a:pPr>
            <a:r>
              <a:rPr lang="vi-VN" sz="2400" b="1" dirty="0">
                <a:solidFill>
                  <a:srgbClr val="000000"/>
                </a:solidFill>
                <a:latin typeface="Times New Roman" panose="02020603050405020304" pitchFamily="18" charset="0"/>
                <a:ea typeface="Times New Roman" panose="02020603050405020304" pitchFamily="18" charset="0"/>
              </a:rPr>
              <a:t>1. </a:t>
            </a:r>
            <a:r>
              <a:rPr lang="en-US" sz="2400" b="1" i="1" dirty="0" err="1">
                <a:solidFill>
                  <a:srgbClr val="000000"/>
                </a:solidFill>
                <a:latin typeface="Times New Roman" panose="02020603050405020304" pitchFamily="18" charset="0"/>
                <a:ea typeface="Times New Roman" panose="02020603050405020304" pitchFamily="18" charset="0"/>
              </a:rPr>
              <a:t>Tìm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một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trường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Chia </a:t>
            </a:r>
            <a:r>
              <a:rPr lang="en-US" sz="2400" b="1" i="1" dirty="0" err="1">
                <a:solidFill>
                  <a:srgbClr val="000000"/>
                </a:solidFill>
                <a:latin typeface="Times New Roman" panose="02020603050405020304" pitchFamily="18" charset="0"/>
                <a:ea typeface="Times New Roman" panose="02020603050405020304" pitchFamily="18" charset="0"/>
              </a:rPr>
              <a:t>sẻ</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rPr>
              <a:t> tin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dựa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gợi</a:t>
            </a:r>
            <a:r>
              <a:rPr lang="en-US" sz="2400" b="1" i="1" dirty="0">
                <a:solidFill>
                  <a:srgbClr val="000000"/>
                </a:solidFill>
                <a:latin typeface="Times New Roman" panose="02020603050405020304" pitchFamily="18" charset="0"/>
                <a:ea typeface="Times New Roman" panose="02020603050405020304" pitchFamily="18" charset="0"/>
              </a:rPr>
              <a:t> ý </a:t>
            </a:r>
            <a:r>
              <a:rPr lang="en-US" sz="2400" b="1" i="1" dirty="0" err="1">
                <a:solidFill>
                  <a:srgbClr val="000000"/>
                </a:solidFill>
                <a:latin typeface="Times New Roman" panose="02020603050405020304" pitchFamily="18" charset="0"/>
                <a:ea typeface="Times New Roman" panose="02020603050405020304" pitchFamily="18" charset="0"/>
              </a:rPr>
              <a:t>sau</a:t>
            </a:r>
            <a:r>
              <a:rPr lang="en-US" sz="2400" b="1" i="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sp>
        <p:nvSpPr>
          <p:cNvPr id="7" name="Rectangle 6"/>
          <p:cNvSpPr/>
          <p:nvPr/>
        </p:nvSpPr>
        <p:spPr>
          <a:xfrm>
            <a:off x="610002" y="3886200"/>
            <a:ext cx="2619628" cy="584775"/>
          </a:xfrm>
          <a:prstGeom prst="rect">
            <a:avLst/>
          </a:prstGeom>
        </p:spPr>
        <p:txBody>
          <a:bodyPr wrap="none">
            <a:spAutoFit/>
          </a:bodyPr>
          <a:lstStyle/>
          <a:p>
            <a:pPr algn="ctr"/>
            <a:r>
              <a:rPr lang="en-US" sz="3200" b="1">
                <a:solidFill>
                  <a:schemeClr val="accent2"/>
                </a:solidFill>
                <a:latin typeface="Times New Roman" panose="02020603050405020304" pitchFamily="18" charset="0"/>
                <a:cs typeface="Times New Roman" panose="02020603050405020304" pitchFamily="18" charset="0"/>
              </a:rPr>
              <a:t>Đọc trước lớp</a:t>
            </a:r>
            <a:endParaRPr lang="en-US" sz="32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294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ình Nền Đẹp Nhất 2021 ❤️ Bộ 1001 Ảnh Nền 4K Chất Ngầ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169428" y="1076068"/>
            <a:ext cx="8988425" cy="683264"/>
          </a:xfrm>
          <a:prstGeom prst="rect">
            <a:avLst/>
          </a:prstGeom>
        </p:spPr>
        <p:txBody>
          <a:bodyPr wrap="square">
            <a:spAutoFit/>
          </a:bodyPr>
          <a:lstStyle/>
          <a:p>
            <a:pPr algn="just">
              <a:lnSpc>
                <a:spcPct val="120000"/>
              </a:lnSpc>
            </a:pPr>
            <a:r>
              <a:rPr lang="en-US" sz="3200" b="1" i="1" dirty="0">
                <a:solidFill>
                  <a:srgbClr val="FF0000"/>
                </a:solidFill>
                <a:latin typeface="Times New Roman" panose="02020603050405020304" pitchFamily="18" charset="0"/>
                <a:cs typeface="Times New Roman" panose="02020603050405020304" pitchFamily="18" charset="0"/>
              </a:rPr>
              <a:t>2. </a:t>
            </a:r>
            <a:r>
              <a:rPr lang="en-US" sz="3200" b="1" i="1" dirty="0" err="1">
                <a:solidFill>
                  <a:srgbClr val="FF0000"/>
                </a:solidFill>
                <a:latin typeface="Times New Roman" panose="02020603050405020304" pitchFamily="18" charset="0"/>
                <a:cs typeface="Times New Roman" panose="02020603050405020304" pitchFamily="18" charset="0"/>
              </a:rPr>
              <a:t>Nói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câu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chuyện</a:t>
            </a:r>
            <a:r>
              <a:rPr lang="en-US" sz="32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460375" y="2007075"/>
            <a:ext cx="3442854" cy="1335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latin typeface="Times New Roman" panose="02020603050405020304" pitchFamily="18" charset="0"/>
                <a:cs typeface="Times New Roman" panose="02020603050405020304" pitchFamily="18" charset="0"/>
              </a:rPr>
              <a:t>Chia </a:t>
            </a:r>
            <a:r>
              <a:rPr lang="en-US" sz="3300" b="1" dirty="0" err="1">
                <a:solidFill>
                  <a:schemeClr val="bg1"/>
                </a:solidFill>
                <a:latin typeface="Times New Roman" panose="02020603050405020304" pitchFamily="18" charset="0"/>
                <a:cs typeface="Times New Roman" panose="02020603050405020304" pitchFamily="18" charset="0"/>
              </a:rPr>
              <a:t>sẻ</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trong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err="1">
                <a:solidFill>
                  <a:schemeClr val="bg1"/>
                </a:solidFill>
                <a:latin typeface="Times New Roman" panose="02020603050405020304" pitchFamily="18" charset="0"/>
                <a:cs typeface="Times New Roman" panose="02020603050405020304" pitchFamily="18" charset="0"/>
              </a:rPr>
              <a:t>nhóm</a:t>
            </a:r>
            <a:r>
              <a:rPr lang="en-US" sz="3300" b="1">
                <a:solidFill>
                  <a:schemeClr val="bg1"/>
                </a:solidFill>
                <a:latin typeface="Times New Roman" panose="02020603050405020304" pitchFamily="18" charset="0"/>
                <a:cs typeface="Times New Roman" panose="02020603050405020304" pitchFamily="18" charset="0"/>
              </a:rPr>
              <a:t> </a:t>
            </a:r>
            <a:r>
              <a:rPr lang="en-US" sz="3300" b="1" smtClean="0">
                <a:solidFill>
                  <a:schemeClr val="bg1"/>
                </a:solidFill>
                <a:latin typeface="Times New Roman" panose="02020603050405020304" pitchFamily="18" charset="0"/>
                <a:cs typeface="Times New Roman" panose="02020603050405020304" pitchFamily="18" charset="0"/>
              </a:rPr>
              <a:t>4</a:t>
            </a:r>
            <a:endParaRPr lang="en-US" sz="3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40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819400"/>
            <a:ext cx="7429500" cy="993775"/>
          </a:xfrm>
          <a:prstGeom prst="rect">
            <a:avLst/>
          </a:prstGeom>
        </p:spPr>
        <p:txBody>
          <a:bodyPr>
            <a:noAutofit/>
          </a:bodyPr>
          <a:lstStyle/>
          <a:p>
            <a:pPr algn="ctr"/>
            <a:r>
              <a:rPr lang="en-US" sz="3600" b="1" dirty="0" err="1">
                <a:latin typeface="HP001 5H" panose="020B0603050302020204" pitchFamily="34" charset="0"/>
                <a:cs typeface="HP001 5H" panose="020B0603050302020204" pitchFamily="34" charset="0"/>
              </a:rPr>
              <a:t>Tìm</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đọc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thêm</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các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cuốn</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sách</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hoặc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bài</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thơ</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về</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trường</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học</a:t>
            </a:r>
            <a:r>
              <a:rPr lang="en-US" sz="3600" b="1" dirty="0">
                <a:latin typeface="HP001 5H" panose="020B0603050302020204" pitchFamily="34" charset="0"/>
                <a:cs typeface="HP001 5H" panose="020B0603050302020204" pitchFamily="34" charset="0"/>
              </a:rPr>
              <a:t>.</a:t>
            </a:r>
          </a:p>
        </p:txBody>
      </p:sp>
      <p:sp>
        <p:nvSpPr>
          <p:cNvPr id="4" name="Rectangle 3"/>
          <p:cNvSpPr/>
          <p:nvPr/>
        </p:nvSpPr>
        <p:spPr>
          <a:xfrm>
            <a:off x="3291517" y="1856625"/>
            <a:ext cx="2529795" cy="692497"/>
          </a:xfrm>
          <a:prstGeom prst="rect">
            <a:avLst/>
          </a:prstGeom>
          <a:noFill/>
        </p:spPr>
        <p:txBody>
          <a:bodyPr wrap="none" lIns="68580" tIns="34290" rIns="68580" bIns="34290">
            <a:spAutoFit/>
          </a:bodyPr>
          <a:lstStyle/>
          <a:p>
            <a:pPr algn="ctr"/>
            <a:r>
              <a:rPr lang="en-US" sz="4050" b="1" dirty="0">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VẬN DỤNG</a:t>
            </a:r>
          </a:p>
        </p:txBody>
      </p:sp>
      <p:pic>
        <p:nvPicPr>
          <p:cNvPr id="5"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2988" t="21865" r="34023" b="21941"/>
          <a:stretch/>
        </p:blipFill>
        <p:spPr>
          <a:xfrm rot="10476281">
            <a:off x="7461569" y="71266"/>
            <a:ext cx="1587539" cy="1521162"/>
          </a:xfrm>
          <a:prstGeom prst="rect">
            <a:avLst/>
          </a:prstGeom>
        </p:spPr>
      </p:pic>
    </p:spTree>
    <p:extLst>
      <p:ext uri="{BB962C8B-B14F-4D97-AF65-F5344CB8AC3E}">
        <p14:creationId xmlns:p14="http://schemas.microsoft.com/office/powerpoint/2010/main" val="1489125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862231" y="-1651158"/>
            <a:ext cx="5143500" cy="9144000"/>
          </a:xfrm>
          <a:prstGeom prst="rect">
            <a:avLst/>
          </a:prstGeom>
        </p:spPr>
      </p:pic>
      <p:sp>
        <p:nvSpPr>
          <p:cNvPr id="21" name="20"/>
          <p:cNvSpPr/>
          <p:nvPr/>
        </p:nvSpPr>
        <p:spPr>
          <a:xfrm>
            <a:off x="3206543" y="2505670"/>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31" y="857250"/>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5775415"/>
            <a:ext cx="9145882" cy="246191"/>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6098" y="3429000"/>
            <a:ext cx="1697471" cy="2870947"/>
          </a:xfrm>
          <a:prstGeom prst="rect">
            <a:avLst/>
          </a:prstGeom>
        </p:spPr>
      </p:pic>
    </p:spTree>
    <p:extLst>
      <p:ext uri="{BB962C8B-B14F-4D97-AF65-F5344CB8AC3E}">
        <p14:creationId xmlns:p14="http://schemas.microsoft.com/office/powerpoint/2010/main" val="385731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482" y="1054387"/>
            <a:ext cx="6083717" cy="584775"/>
          </a:xfrm>
          <a:prstGeom prst="rect">
            <a:avLst/>
          </a:prstGeom>
          <a:noFill/>
        </p:spPr>
        <p:txBody>
          <a:bodyPr wrap="non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Bài hát vừa rồi nói về đồ vật nào?</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18277" y="1828800"/>
            <a:ext cx="4764446" cy="584775"/>
          </a:xfrm>
          <a:prstGeom prst="rect">
            <a:avLst/>
          </a:prstGeom>
          <a:noFill/>
        </p:spPr>
        <p:txBody>
          <a:bodyPr wrap="non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Đồ vật đó dùng để làm gì?</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199" y="0"/>
            <a:ext cx="1447801"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0150"/>
            <a:ext cx="8001000" cy="1847850"/>
          </a:xfrm>
          <a:prstGeom prst="rect">
            <a:avLst/>
          </a:prstGeom>
        </p:spPr>
      </p:pic>
    </p:spTree>
    <p:extLst>
      <p:ext uri="{BB962C8B-B14F-4D97-AF65-F5344CB8AC3E}">
        <p14:creationId xmlns:p14="http://schemas.microsoft.com/office/powerpoint/2010/main" val="10372992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95800" cy="6858000"/>
          </a:xfrm>
          <a:prstGeom prst="rect">
            <a:avLst/>
          </a:prstGeom>
        </p:spPr>
      </p:pic>
      <p:pic>
        <p:nvPicPr>
          <p:cNvPr id="5" name="Picture 4"/>
          <p:cNvPicPr>
            <a:picLocks noChangeAspect="1"/>
          </p:cNvPicPr>
          <p:nvPr/>
        </p:nvPicPr>
        <p:blipFill>
          <a:blip r:embed="rId4">
            <a:clrChange>
              <a:clrFrom>
                <a:srgbClr val="FBF7EE"/>
              </a:clrFrom>
              <a:clrTo>
                <a:srgbClr val="FBF7EE">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921577" y="-217485"/>
            <a:ext cx="5222424" cy="2512858"/>
          </a:xfrm>
          <a:prstGeom prst="rect">
            <a:avLst/>
          </a:prstGeom>
        </p:spPr>
      </p:pic>
      <p:sp>
        <p:nvSpPr>
          <p:cNvPr id="8" name="Rectangle 7"/>
          <p:cNvSpPr/>
          <p:nvPr/>
        </p:nvSpPr>
        <p:spPr>
          <a:xfrm>
            <a:off x="978477" y="2323082"/>
            <a:ext cx="7678882" cy="3365485"/>
          </a:xfrm>
          <a:prstGeom prst="rect">
            <a:avLst/>
          </a:prstGeom>
          <a:noFill/>
        </p:spPr>
        <p:txBody>
          <a:bodyPr wrap="none" lIns="91440" tIns="45720" rIns="91440" bIns="45720">
            <a:prstTxWarp prst="textArchUp">
              <a:avLst/>
            </a:prstTxWarp>
            <a:spAutoFit/>
          </a:bodyPr>
          <a:lstStyle/>
          <a:p>
            <a:pPr algn="ct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Bài</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14: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Em</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học</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vẽ</a:t>
            </a:r>
            <a:endParaRPr lang="en-US" sz="5400" b="1" dirty="0">
              <a:ln w="6600">
                <a:solidFill>
                  <a:srgbClr val="FF0000"/>
                </a:solidFill>
                <a:prstDash val="solid"/>
              </a:ln>
              <a:solidFill>
                <a:schemeClr val="accent6">
                  <a:lumMod val="40000"/>
                  <a:lumOff val="60000"/>
                </a:schemeClr>
              </a:solidFill>
              <a:effectLst>
                <a:outerShdw dist="38100" dir="2700000" algn="tl" rotWithShape="0">
                  <a:schemeClr val="accent2"/>
                </a:outerShdw>
              </a:effectLst>
            </a:endParaRPr>
          </a:p>
        </p:txBody>
      </p:sp>
      <p:sp>
        <p:nvSpPr>
          <p:cNvPr id="9" name="TextBox 8"/>
          <p:cNvSpPr txBox="1"/>
          <p:nvPr/>
        </p:nvSpPr>
        <p:spPr>
          <a:xfrm>
            <a:off x="3547011" y="2669542"/>
            <a:ext cx="2853789" cy="646331"/>
          </a:xfrm>
          <a:prstGeom prst="rect">
            <a:avLst/>
          </a:prstGeom>
          <a:noFill/>
        </p:spPr>
        <p:txBody>
          <a:bodyPr wrap="square" rtlCol="0">
            <a:spAutoFit/>
          </a:bodyPr>
          <a:lstStyle/>
          <a:p>
            <a:r>
              <a:rPr lang="en-US" sz="3600" b="1" dirty="0" err="1" smtClean="0">
                <a:solidFill>
                  <a:srgbClr val="0000FF"/>
                </a:solidFill>
                <a:latin typeface="Lato Black" panose="020F0A02020204030203" pitchFamily="34" charset="0"/>
              </a:rPr>
              <a:t>Tập</a:t>
            </a:r>
            <a:r>
              <a:rPr lang="en-US" sz="3600" b="1" dirty="0" smtClean="0">
                <a:solidFill>
                  <a:srgbClr val="0000FF"/>
                </a:solidFill>
                <a:latin typeface="Lato Black" panose="020F0A02020204030203" pitchFamily="34" charset="0"/>
              </a:rPr>
              <a:t> </a:t>
            </a:r>
            <a:r>
              <a:rPr lang="en-US" sz="3600" b="1" dirty="0" err="1" smtClean="0">
                <a:solidFill>
                  <a:srgbClr val="0000FF"/>
                </a:solidFill>
                <a:latin typeface="Lato Black" panose="020F0A02020204030203" pitchFamily="34" charset="0"/>
              </a:rPr>
              <a:t>làm</a:t>
            </a:r>
            <a:r>
              <a:rPr lang="en-US" sz="3600" b="1" dirty="0" smtClean="0">
                <a:solidFill>
                  <a:srgbClr val="0000FF"/>
                </a:solidFill>
                <a:latin typeface="Lato Black" panose="020F0A02020204030203" pitchFamily="34" charset="0"/>
              </a:rPr>
              <a:t> </a:t>
            </a:r>
            <a:r>
              <a:rPr lang="en-US" sz="3600" b="1" dirty="0" err="1" smtClean="0">
                <a:solidFill>
                  <a:srgbClr val="0000FF"/>
                </a:solidFill>
                <a:latin typeface="Lato Black" panose="020F0A02020204030203" pitchFamily="34" charset="0"/>
              </a:rPr>
              <a:t>văn</a:t>
            </a:r>
            <a:endParaRPr lang="en-US" sz="3600" b="1" dirty="0">
              <a:solidFill>
                <a:srgbClr val="0000FF"/>
              </a:solidFill>
              <a:latin typeface="Lato Black" panose="020F0A02020204030203" pitchFamily="34" charset="0"/>
            </a:endParaRPr>
          </a:p>
        </p:txBody>
      </p:sp>
      <p:sp>
        <p:nvSpPr>
          <p:cNvPr id="10" name="TextBox 9"/>
          <p:cNvSpPr txBox="1"/>
          <p:nvPr/>
        </p:nvSpPr>
        <p:spPr>
          <a:xfrm>
            <a:off x="4114800" y="3740271"/>
            <a:ext cx="1981200" cy="769441"/>
          </a:xfrm>
          <a:prstGeom prst="rect">
            <a:avLst/>
          </a:prstGeom>
          <a:noFill/>
        </p:spPr>
        <p:txBody>
          <a:bodyPr wrap="square" rtlCol="0">
            <a:spAutoFit/>
          </a:bodyPr>
          <a:lstStyle/>
          <a:p>
            <a:r>
              <a:rPr lang="en-US" sz="4400" b="1" dirty="0" err="1" smtClean="0">
                <a:solidFill>
                  <a:srgbClr val="7030A0"/>
                </a:solidFill>
                <a:latin typeface="Bodoni MT Poster Compressed" panose="02070706080601050204" pitchFamily="18" charset="0"/>
              </a:rPr>
              <a:t>Tiết</a:t>
            </a:r>
            <a:r>
              <a:rPr lang="en-US" sz="4400" b="1" dirty="0" smtClean="0">
                <a:solidFill>
                  <a:srgbClr val="7030A0"/>
                </a:solidFill>
                <a:latin typeface="Bodoni MT Poster Compressed" panose="02070706080601050204" pitchFamily="18" charset="0"/>
              </a:rPr>
              <a:t> 9</a:t>
            </a:r>
            <a:endParaRPr lang="en-US" sz="4400" b="1" dirty="0">
              <a:solidFill>
                <a:srgbClr val="7030A0"/>
              </a:solidFill>
              <a:latin typeface="Bodoni MT Poster Compressed" panose="02070706080601050204" pitchFamily="18" charset="0"/>
            </a:endParaRPr>
          </a:p>
        </p:txBody>
      </p:sp>
      <p:sp>
        <p:nvSpPr>
          <p:cNvPr id="11" name="WordArt 45"/>
          <p:cNvSpPr>
            <a:spLocks noChangeArrowheads="1" noChangeShapeType="1" noTextEdit="1"/>
          </p:cNvSpPr>
          <p:nvPr/>
        </p:nvSpPr>
        <p:spPr bwMode="auto">
          <a:xfrm>
            <a:off x="1655618" y="4618455"/>
            <a:ext cx="6324600" cy="1062129"/>
          </a:xfrm>
          <a:prstGeom prst="rect">
            <a:avLst/>
          </a:prstGeom>
        </p:spPr>
        <p:txBody>
          <a:bodyPr wrap="none" fromWordArt="1">
            <a:prstTxWarp prst="textPlain">
              <a:avLst>
                <a:gd name="adj" fmla="val 48128"/>
              </a:avLst>
            </a:prstTxWarp>
          </a:bodyPr>
          <a:lstStyle/>
          <a:p>
            <a:pPr algn="ctr"/>
            <a:r>
              <a:rPr lang="vi-VN" sz="3600" b="1" dirty="0"/>
              <a:t>Viết đoạn văn </a:t>
            </a:r>
            <a:r>
              <a:rPr lang="en-US" sz="3600" b="1" dirty="0" err="1"/>
              <a:t>giới</a:t>
            </a:r>
            <a:r>
              <a:rPr lang="en-US" sz="3600" b="1" dirty="0"/>
              <a:t> </a:t>
            </a:r>
            <a:r>
              <a:rPr lang="en-US" sz="3600" b="1" dirty="0" err="1"/>
              <a:t>thiệu</a:t>
            </a:r>
            <a:r>
              <a:rPr lang="en-US" sz="3600" b="1" dirty="0"/>
              <a:t> </a:t>
            </a:r>
            <a:r>
              <a:rPr lang="en-US" sz="3600" b="1" dirty="0" err="1"/>
              <a:t>một</a:t>
            </a:r>
            <a:r>
              <a:rPr lang="en-US" sz="3600" b="1" dirty="0"/>
              <a:t> </a:t>
            </a:r>
            <a:r>
              <a:rPr lang="en-US" sz="3600" b="1" dirty="0" err="1"/>
              <a:t>đồ</a:t>
            </a:r>
            <a:r>
              <a:rPr lang="en-US" sz="3600" b="1" dirty="0"/>
              <a:t> </a:t>
            </a:r>
            <a:r>
              <a:rPr lang="en-US" sz="3600" b="1" dirty="0" err="1"/>
              <a:t>vật</a:t>
            </a:r>
            <a:endPar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083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8">
                                            <p:txEl>
                                              <p:pRg st="0" end="0"/>
                                            </p:txEl>
                                          </p:spTgt>
                                        </p:tgtEl>
                                        <p:attrNameLst>
                                          <p:attrName>style.color</p:attrName>
                                        </p:attrNameLst>
                                      </p:cBhvr>
                                      <p:to>
                                        <a:schemeClr val="bg1"/>
                                      </p:to>
                                    </p:animClr>
                                    <p:animClr clrSpc="rgb" dir="cw">
                                      <p:cBhvr>
                                        <p:cTn id="7" dur="250" autoRev="1" fill="remove"/>
                                        <p:tgtEl>
                                          <p:spTgt spid="8">
                                            <p:txEl>
                                              <p:pRg st="0" end="0"/>
                                            </p:txEl>
                                          </p:spTgt>
                                        </p:tgtEl>
                                        <p:attrNameLst>
                                          <p:attrName>fillcolor</p:attrName>
                                        </p:attrNameLst>
                                      </p:cBhvr>
                                      <p:to>
                                        <a:schemeClr val="bg1"/>
                                      </p:to>
                                    </p:animClr>
                                    <p:set>
                                      <p:cBhvr>
                                        <p:cTn id="8" dur="250" autoRev="1" fill="remove"/>
                                        <p:tgtEl>
                                          <p:spTgt spid="8">
                                            <p:txEl>
                                              <p:pRg st="0" end="0"/>
                                            </p:txEl>
                                          </p:spTgt>
                                        </p:tgtEl>
                                        <p:attrNameLst>
                                          <p:attrName>fill.type</p:attrName>
                                        </p:attrNameLst>
                                      </p:cBhvr>
                                      <p:to>
                                        <p:strVal val="solid"/>
                                      </p:to>
                                    </p:set>
                                    <p:set>
                                      <p:cBhvr>
                                        <p:cTn id="9" dur="250" autoRev="1" fill="remove"/>
                                        <p:tgtEl>
                                          <p:spTgt spid="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77000" cy="6858000"/>
          </a:xfrm>
          <a:prstGeom prst="rect">
            <a:avLst/>
          </a:prstGeom>
        </p:spPr>
      </p:pic>
      <p:pic>
        <p:nvPicPr>
          <p:cNvPr id="8" name="Picture 7"/>
          <p:cNvPicPr>
            <a:picLocks noChangeAspect="1"/>
          </p:cNvPicPr>
          <p:nvPr/>
        </p:nvPicPr>
        <p:blipFill>
          <a:blip r:embed="rId3">
            <a:clrChange>
              <a:clrFrom>
                <a:srgbClr val="FBF7EE"/>
              </a:clrFrom>
              <a:clrTo>
                <a:srgbClr val="FBF7EE">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105400" y="-41565"/>
            <a:ext cx="4038600" cy="1943241"/>
          </a:xfrm>
          <a:prstGeom prst="rect">
            <a:avLst/>
          </a:prstGeom>
        </p:spPr>
      </p:pic>
      <p:sp>
        <p:nvSpPr>
          <p:cNvPr id="9" name="Text Box 20"/>
          <p:cNvSpPr txBox="1">
            <a:spLocks noChangeArrowheads="1"/>
          </p:cNvSpPr>
          <p:nvPr/>
        </p:nvSpPr>
        <p:spPr bwMode="auto">
          <a:xfrm>
            <a:off x="1524000" y="2667000"/>
            <a:ext cx="6477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6000" dirty="0" smtClean="0">
                <a:solidFill>
                  <a:srgbClr val="FF0000"/>
                </a:solidFill>
                <a:latin typeface="Times New Roman" panose="02020603050405020304" pitchFamily="18" charset="0"/>
                <a:cs typeface="Times New Roman" panose="02020603050405020304" pitchFamily="18" charset="0"/>
              </a:rPr>
              <a:t>THỰC HÀNH</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649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5730"/>
            <a:ext cx="2057399" cy="6858000"/>
          </a:xfrm>
        </p:spPr>
      </p:pic>
      <p:sp>
        <p:nvSpPr>
          <p:cNvPr id="5" name="Rectangle 23"/>
          <p:cNvSpPr>
            <a:spLocks noChangeArrowheads="1"/>
          </p:cNvSpPr>
          <p:nvPr/>
        </p:nvSpPr>
        <p:spPr bwMode="auto">
          <a:xfrm>
            <a:off x="304800" y="25730"/>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4114801" y="961529"/>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err="1" smtClean="0">
                <a:solidFill>
                  <a:srgbClr val="0000FF"/>
                </a:solidFill>
                <a:latin typeface="Times New Roman" panose="02020603050405020304" pitchFamily="18" charset="0"/>
                <a:cs typeface="Times New Roman" panose="02020603050405020304" pitchFamily="18" charset="0"/>
              </a:rPr>
              <a:t>Thảo</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luận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err="1" smtClean="0">
                <a:solidFill>
                  <a:srgbClr val="0000FF"/>
                </a:solidFill>
                <a:latin typeface="Times New Roman" panose="02020603050405020304" pitchFamily="18" charset="0"/>
                <a:cs typeface="Times New Roman" panose="02020603050405020304" pitchFamily="18" charset="0"/>
              </a:rPr>
              <a:t>nhóm</a:t>
            </a:r>
            <a:r>
              <a:rPr lang="en-US" altLang="en-US" sz="3600" b="1" smtClean="0">
                <a:solidFill>
                  <a:srgbClr val="0000FF"/>
                </a:solidFill>
                <a:latin typeface="Times New Roman" panose="02020603050405020304" pitchFamily="18" charset="0"/>
                <a:cs typeface="Times New Roman" panose="02020603050405020304" pitchFamily="18" charset="0"/>
              </a:rPr>
              <a:t> 2</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52400" y="1585448"/>
            <a:ext cx="8991600" cy="5201115"/>
          </a:xfrm>
          <a:prstGeom prst="rect">
            <a:avLst/>
          </a:prstGeom>
        </p:spPr>
      </p:pic>
    </p:spTree>
    <p:extLst>
      <p:ext uri="{BB962C8B-B14F-4D97-AF65-F5344CB8AC3E}">
        <p14:creationId xmlns:p14="http://schemas.microsoft.com/office/powerpoint/2010/main" val="100214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5400"/>
            <a:ext cx="2057400" cy="6858000"/>
          </a:xfrm>
          <a:prstGeom prst="rect">
            <a:avLst/>
          </a:prstGeom>
        </p:spPr>
      </p:pic>
      <p:sp>
        <p:nvSpPr>
          <p:cNvPr id="5" name="Rectangle 23"/>
          <p:cNvSpPr>
            <a:spLocks noChangeArrowheads="1"/>
          </p:cNvSpPr>
          <p:nvPr/>
        </p:nvSpPr>
        <p:spPr bwMode="auto">
          <a:xfrm>
            <a:off x="304800" y="25730"/>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4038600" y="731423"/>
            <a:ext cx="4786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err="1" smtClean="0">
                <a:solidFill>
                  <a:srgbClr val="0000FF"/>
                </a:solidFill>
                <a:latin typeface="Times New Roman" panose="02020603050405020304" pitchFamily="18" charset="0"/>
                <a:cs typeface="Times New Roman" panose="02020603050405020304" pitchFamily="18" charset="0"/>
              </a:rPr>
              <a:t>Thảo</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luận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err="1" smtClean="0">
                <a:solidFill>
                  <a:srgbClr val="0000FF"/>
                </a:solidFill>
                <a:latin typeface="Times New Roman" panose="02020603050405020304" pitchFamily="18" charset="0"/>
                <a:cs typeface="Times New Roman" panose="02020603050405020304" pitchFamily="18" charset="0"/>
              </a:rPr>
              <a:t>nhóm</a:t>
            </a:r>
            <a:r>
              <a:rPr lang="en-US" altLang="en-US" sz="3600" b="1" smtClean="0">
                <a:solidFill>
                  <a:srgbClr val="0000FF"/>
                </a:solidFill>
                <a:latin typeface="Times New Roman" panose="02020603050405020304" pitchFamily="18" charset="0"/>
                <a:cs typeface="Times New Roman" panose="02020603050405020304" pitchFamily="18" charset="0"/>
              </a:rPr>
              <a:t> 2</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191001" y="1554072"/>
            <a:ext cx="4921260" cy="474391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074273701"/>
              </p:ext>
            </p:extLst>
          </p:nvPr>
        </p:nvGraphicFramePr>
        <p:xfrm>
          <a:off x="30924" y="1589931"/>
          <a:ext cx="3810002" cy="4411980"/>
        </p:xfrm>
        <a:graphic>
          <a:graphicData uri="http://schemas.openxmlformats.org/drawingml/2006/table">
            <a:tbl>
              <a:tblPr firstRow="1" bandRow="1">
                <a:tableStyleId>{5C22544A-7EE6-4342-B048-85BDC9FD1C3A}</a:tableStyleId>
              </a:tblPr>
              <a:tblGrid>
                <a:gridCol w="1905001"/>
                <a:gridCol w="1905001"/>
              </a:tblGrid>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b="1" smtClean="0">
                          <a:solidFill>
                            <a:schemeClr val="bg1"/>
                          </a:solidFill>
                          <a:latin typeface="Times New Roman" panose="02020603050405020304" pitchFamily="18" charset="0"/>
                          <a:cs typeface="Times New Roman" panose="02020603050405020304" pitchFamily="18" charset="0"/>
                        </a:rPr>
                        <a:t>  Tên</a:t>
                      </a:r>
                      <a:r>
                        <a:rPr lang="en-US" sz="2400" b="1" baseline="0" smtClean="0">
                          <a:solidFill>
                            <a:schemeClr val="bg1"/>
                          </a:solidFill>
                          <a:latin typeface="Times New Roman" panose="02020603050405020304" pitchFamily="18" charset="0"/>
                          <a:cs typeface="Times New Roman" panose="02020603050405020304" pitchFamily="18" charset="0"/>
                        </a:rPr>
                        <a:t> đồ vật</a:t>
                      </a:r>
                      <a:endParaRPr lang="en-US" sz="2400" b="1" smtClean="0">
                        <a:solidFill>
                          <a:schemeClr val="bg1"/>
                        </a:solidFill>
                        <a:latin typeface="Times New Roman" panose="02020603050405020304" pitchFamily="18" charset="0"/>
                        <a:cs typeface="Times New Roman" panose="02020603050405020304" pitchFamily="18" charset="0"/>
                      </a:endParaRPr>
                    </a:p>
                    <a:p>
                      <a:endParaRPr lang="en-US"/>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b="1" smtClean="0">
                          <a:latin typeface="Times New Roman" panose="02020603050405020304" pitchFamily="18" charset="0"/>
                          <a:cs typeface="Times New Roman" panose="02020603050405020304" pitchFamily="18" charset="0"/>
                        </a:rPr>
                        <a:t>Công</a:t>
                      </a:r>
                      <a:r>
                        <a:rPr lang="en-US" sz="2400" b="1" baseline="0" smtClean="0">
                          <a:latin typeface="Times New Roman" panose="02020603050405020304" pitchFamily="18" charset="0"/>
                          <a:cs typeface="Times New Roman" panose="02020603050405020304" pitchFamily="18" charset="0"/>
                        </a:rPr>
                        <a:t> dụng</a:t>
                      </a:r>
                      <a:endParaRPr lang="en-US" sz="2400" b="1" smtClean="0">
                        <a:latin typeface="Times New Roman" panose="02020603050405020304" pitchFamily="18" charset="0"/>
                        <a:cs typeface="Times New Roman" panose="02020603050405020304" pitchFamily="18" charset="0"/>
                      </a:endParaRPr>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bl>
          </a:graphicData>
        </a:graphic>
      </p:graphicFrame>
      <p:sp>
        <p:nvSpPr>
          <p:cNvPr id="11" name="Rectangle 10"/>
          <p:cNvSpPr/>
          <p:nvPr/>
        </p:nvSpPr>
        <p:spPr>
          <a:xfrm>
            <a:off x="248248" y="2543737"/>
            <a:ext cx="1390124" cy="461665"/>
          </a:xfrm>
          <a:prstGeom prst="rect">
            <a:avLst/>
          </a:prstGeom>
        </p:spPr>
        <p:txBody>
          <a:bodyPr wrap="none">
            <a:spAutoFit/>
          </a:bodyPr>
          <a:lstStyle/>
          <a:p>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 màu</a:t>
            </a:r>
            <a:endParaRPr lang="en-US" sz="2400"/>
          </a:p>
        </p:txBody>
      </p:sp>
      <p:sp>
        <p:nvSpPr>
          <p:cNvPr id="13" name="Rectangle 12"/>
          <p:cNvSpPr/>
          <p:nvPr/>
        </p:nvSpPr>
        <p:spPr>
          <a:xfrm>
            <a:off x="353030" y="5396202"/>
            <a:ext cx="1382110" cy="461665"/>
          </a:xfrm>
          <a:prstGeom prst="rect">
            <a:avLst/>
          </a:prstGeom>
        </p:spPr>
        <p:txBody>
          <a:bodyPr wrap="none">
            <a:spAutoFit/>
          </a:bodyPr>
          <a:lstStyle/>
          <a:p>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hộp màu </a:t>
            </a:r>
            <a:endParaRPr lang="en-US" sz="2400"/>
          </a:p>
        </p:txBody>
      </p:sp>
      <p:sp>
        <p:nvSpPr>
          <p:cNvPr id="14" name="Rectangle 13"/>
          <p:cNvSpPr/>
          <p:nvPr/>
        </p:nvSpPr>
        <p:spPr>
          <a:xfrm>
            <a:off x="511728" y="4740002"/>
            <a:ext cx="1064715"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bút chì</a:t>
            </a:r>
            <a:endParaRPr lang="en-US" sz="2400"/>
          </a:p>
        </p:txBody>
      </p:sp>
      <p:sp>
        <p:nvSpPr>
          <p:cNvPr id="15" name="Rectangle 14"/>
          <p:cNvSpPr/>
          <p:nvPr/>
        </p:nvSpPr>
        <p:spPr>
          <a:xfrm>
            <a:off x="432378" y="3928011"/>
            <a:ext cx="1003801" cy="487506"/>
          </a:xfrm>
          <a:prstGeom prst="rect">
            <a:avLst/>
          </a:prstGeom>
        </p:spPr>
        <p:txBody>
          <a:bodyPr wrap="none">
            <a:spAutoFit/>
          </a:bodyPr>
          <a:lstStyle/>
          <a:p>
            <a:pPr>
              <a:lnSpc>
                <a:spcPct val="107000"/>
              </a:lnSpc>
              <a:spcAft>
                <a:spcPts val="500"/>
              </a:spcAft>
            </a:pP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thước </a:t>
            </a:r>
            <a:endPar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611865" y="3223567"/>
            <a:ext cx="595035" cy="461665"/>
          </a:xfrm>
          <a:prstGeom prst="rect">
            <a:avLst/>
          </a:prstGeom>
        </p:spPr>
        <p:txBody>
          <a:bodyPr wrap="none">
            <a:spAutoFit/>
          </a:bodyPr>
          <a:lstStyle/>
          <a:p>
            <a:r>
              <a:rPr lang="en-US" sz="24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tẩy</a:t>
            </a:r>
            <a:endParaRPr lang="en-US" sz="2400"/>
          </a:p>
        </p:txBody>
      </p:sp>
      <p:sp>
        <p:nvSpPr>
          <p:cNvPr id="17" name="Rectangle 16"/>
          <p:cNvSpPr/>
          <p:nvPr/>
        </p:nvSpPr>
        <p:spPr>
          <a:xfrm>
            <a:off x="2388621" y="5396202"/>
            <a:ext cx="790601"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tô</a:t>
            </a:r>
            <a:endParaRPr lang="en-US" sz="2400"/>
          </a:p>
        </p:txBody>
      </p:sp>
      <p:sp>
        <p:nvSpPr>
          <p:cNvPr id="18" name="Rectangle 17"/>
          <p:cNvSpPr/>
          <p:nvPr/>
        </p:nvSpPr>
        <p:spPr>
          <a:xfrm>
            <a:off x="2255580" y="4693276"/>
            <a:ext cx="1249620" cy="461665"/>
          </a:xfrm>
          <a:prstGeom prst="rect">
            <a:avLst/>
          </a:prstGeom>
        </p:spPr>
        <p:txBody>
          <a:bodyPr wrap="square">
            <a:spAutoFit/>
          </a:bodyPr>
          <a:lstStyle/>
          <a:p>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vẽ</a:t>
            </a:r>
            <a:endParaRPr lang="en-US" sz="2400"/>
          </a:p>
        </p:txBody>
      </p:sp>
      <p:sp>
        <p:nvSpPr>
          <p:cNvPr id="19" name="Rectangle 18"/>
          <p:cNvSpPr/>
          <p:nvPr/>
        </p:nvSpPr>
        <p:spPr>
          <a:xfrm>
            <a:off x="2147657" y="3257394"/>
            <a:ext cx="1530997"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a:t>
            </a:r>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tẩy, </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xoá</a:t>
            </a:r>
            <a:endParaRPr lang="en-US" sz="2400"/>
          </a:p>
        </p:txBody>
      </p:sp>
      <p:sp>
        <p:nvSpPr>
          <p:cNvPr id="20" name="Rectangle 19"/>
          <p:cNvSpPr/>
          <p:nvPr/>
        </p:nvSpPr>
        <p:spPr>
          <a:xfrm>
            <a:off x="2057400" y="3983922"/>
            <a:ext cx="2209800" cy="461665"/>
          </a:xfrm>
          <a:prstGeom prst="rect">
            <a:avLst/>
          </a:prstGeom>
        </p:spPr>
        <p:txBody>
          <a:bodyPr wrap="square">
            <a:spAutoFit/>
          </a:bodyPr>
          <a:lstStyle/>
          <a:p>
            <a:r>
              <a:rPr lang="en-US"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dùng để kẻ</a:t>
            </a:r>
            <a:endParaRPr lang="en-US" sz="2400"/>
          </a:p>
        </p:txBody>
      </p:sp>
      <p:sp>
        <p:nvSpPr>
          <p:cNvPr id="21" name="Rectangle 20"/>
          <p:cNvSpPr/>
          <p:nvPr/>
        </p:nvSpPr>
        <p:spPr>
          <a:xfrm>
            <a:off x="2340506" y="2497890"/>
            <a:ext cx="930063" cy="553357"/>
          </a:xfrm>
          <a:prstGeom prst="rect">
            <a:avLst/>
          </a:prstGeom>
        </p:spPr>
        <p:txBody>
          <a:bodyPr wrap="none">
            <a:spAutoFit/>
          </a:bodyPr>
          <a:lstStyle/>
          <a:p>
            <a:pPr>
              <a:lnSpc>
                <a:spcPct val="107000"/>
              </a:lnSpc>
              <a:spcAft>
                <a:spcPts val="500"/>
              </a:spcAft>
            </a:pPr>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vẽ</a:t>
            </a:r>
          </a:p>
        </p:txBody>
      </p:sp>
    </p:spTree>
    <p:extLst>
      <p:ext uri="{BB962C8B-B14F-4D97-AF65-F5344CB8AC3E}">
        <p14:creationId xmlns:p14="http://schemas.microsoft.com/office/powerpoint/2010/main" val="1949543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ppt_w</p:attrName>
                                        </p:attrNameLst>
                                      </p:cBhvr>
                                      <p:tavLst>
                                        <p:tav tm="0" fmla="#ppt_w*sin(2.5*pi*$)">
                                          <p:val>
                                            <p:fltVal val="0"/>
                                          </p:val>
                                        </p:tav>
                                        <p:tav tm="100000">
                                          <p:val>
                                            <p:fltVal val="1"/>
                                          </p:val>
                                        </p:tav>
                                      </p:tavLst>
                                    </p:anim>
                                    <p:anim calcmode="lin" valueType="num">
                                      <p:cBhvr>
                                        <p:cTn id="34" dur="2000" fill="hold"/>
                                        <p:tgtEl>
                                          <p:spTgt spid="21"/>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ppt_w</p:attrName>
                                        </p:attrNameLst>
                                      </p:cBhvr>
                                      <p:tavLst>
                                        <p:tav tm="0" fmla="#ppt_w*sin(2.5*pi*$)">
                                          <p:val>
                                            <p:fltVal val="0"/>
                                          </p:val>
                                        </p:tav>
                                        <p:tav tm="100000">
                                          <p:val>
                                            <p:fltVal val="1"/>
                                          </p:val>
                                        </p:tav>
                                      </p:tavLst>
                                    </p:anim>
                                    <p:anim calcmode="lin" valueType="num">
                                      <p:cBhvr>
                                        <p:cTn id="49" dur="2000" fill="hold"/>
                                        <p:tgtEl>
                                          <p:spTgt spid="15"/>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anim calcmode="lin" valueType="num">
                                      <p:cBhvr>
                                        <p:cTn id="53" dur="2000" fill="hold"/>
                                        <p:tgtEl>
                                          <p:spTgt spid="20"/>
                                        </p:tgtEl>
                                        <p:attrNameLst>
                                          <p:attrName>ppt_w</p:attrName>
                                        </p:attrNameLst>
                                      </p:cBhvr>
                                      <p:tavLst>
                                        <p:tav tm="0" fmla="#ppt_w*sin(2.5*pi*$)">
                                          <p:val>
                                            <p:fltVal val="0"/>
                                          </p:val>
                                        </p:tav>
                                        <p:tav tm="100000">
                                          <p:val>
                                            <p:fltVal val="1"/>
                                          </p:val>
                                        </p:tav>
                                      </p:tavLst>
                                    </p:anim>
                                    <p:anim calcmode="lin" valueType="num">
                                      <p:cBhvr>
                                        <p:cTn id="54" dur="2000" fill="hold"/>
                                        <p:tgtEl>
                                          <p:spTgt spid="20"/>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anim calcmode="lin" valueType="num">
                                      <p:cBhvr>
                                        <p:cTn id="58" dur="2000" fill="hold"/>
                                        <p:tgtEl>
                                          <p:spTgt spid="14"/>
                                        </p:tgtEl>
                                        <p:attrNameLst>
                                          <p:attrName>ppt_w</p:attrName>
                                        </p:attrNameLst>
                                      </p:cBhvr>
                                      <p:tavLst>
                                        <p:tav tm="0" fmla="#ppt_w*sin(2.5*pi*$)">
                                          <p:val>
                                            <p:fltVal val="0"/>
                                          </p:val>
                                        </p:tav>
                                        <p:tav tm="100000">
                                          <p:val>
                                            <p:fltVal val="1"/>
                                          </p:val>
                                        </p:tav>
                                      </p:tavLst>
                                    </p:anim>
                                    <p:anim calcmode="lin" valueType="num">
                                      <p:cBhvr>
                                        <p:cTn id="59" dur="2000" fill="hold"/>
                                        <p:tgtEl>
                                          <p:spTgt spid="14"/>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000"/>
                                        <p:tgtEl>
                                          <p:spTgt spid="13"/>
                                        </p:tgtEl>
                                      </p:cBhvr>
                                    </p:animEffect>
                                    <p:anim calcmode="lin" valueType="num">
                                      <p:cBhvr>
                                        <p:cTn id="63" dur="2000" fill="hold"/>
                                        <p:tgtEl>
                                          <p:spTgt spid="13"/>
                                        </p:tgtEl>
                                        <p:attrNameLst>
                                          <p:attrName>ppt_w</p:attrName>
                                        </p:attrNameLst>
                                      </p:cBhvr>
                                      <p:tavLst>
                                        <p:tav tm="0" fmla="#ppt_w*sin(2.5*pi*$)">
                                          <p:val>
                                            <p:fltVal val="0"/>
                                          </p:val>
                                        </p:tav>
                                        <p:tav tm="100000">
                                          <p:val>
                                            <p:fltVal val="1"/>
                                          </p:val>
                                        </p:tav>
                                      </p:tavLst>
                                    </p:anim>
                                    <p:anim calcmode="lin" valueType="num">
                                      <p:cBhvr>
                                        <p:cTn id="64" dur="2000" fill="hold"/>
                                        <p:tgtEl>
                                          <p:spTgt spid="13"/>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ppt_w</p:attrName>
                                        </p:attrNameLst>
                                      </p:cBhvr>
                                      <p:tavLst>
                                        <p:tav tm="0" fmla="#ppt_w*sin(2.5*pi*$)">
                                          <p:val>
                                            <p:fltVal val="0"/>
                                          </p:val>
                                        </p:tav>
                                        <p:tav tm="100000">
                                          <p:val>
                                            <p:fltVal val="1"/>
                                          </p:val>
                                        </p:tav>
                                      </p:tavLst>
                                    </p:anim>
                                    <p:anim calcmode="lin" valueType="num">
                                      <p:cBhvr>
                                        <p:cTn id="69" dur="2000" fill="hold"/>
                                        <p:tgtEl>
                                          <p:spTgt spid="18"/>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000"/>
                                        <p:tgtEl>
                                          <p:spTgt spid="17"/>
                                        </p:tgtEl>
                                      </p:cBhvr>
                                    </p:animEffect>
                                    <p:anim calcmode="lin" valueType="num">
                                      <p:cBhvr>
                                        <p:cTn id="73" dur="2000" fill="hold"/>
                                        <p:tgtEl>
                                          <p:spTgt spid="17"/>
                                        </p:tgtEl>
                                        <p:attrNameLst>
                                          <p:attrName>ppt_w</p:attrName>
                                        </p:attrNameLst>
                                      </p:cBhvr>
                                      <p:tavLst>
                                        <p:tav tm="0" fmla="#ppt_w*sin(2.5*pi*$)">
                                          <p:val>
                                            <p:fltVal val="0"/>
                                          </p:val>
                                        </p:tav>
                                        <p:tav tm="100000">
                                          <p:val>
                                            <p:fltVal val="1"/>
                                          </p:val>
                                        </p:tav>
                                      </p:tavLst>
                                    </p:anim>
                                    <p:anim calcmode="lin" valueType="num">
                                      <p:cBhvr>
                                        <p:cTn id="7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3" grpId="0"/>
      <p:bldP spid="14" grpId="0"/>
      <p:bldP spid="15" grpId="0"/>
      <p:bldP spid="16"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71437"/>
            <a:ext cx="609600" cy="6858000"/>
          </a:xfrm>
          <a:prstGeom prst="rect">
            <a:avLst/>
          </a:prstGeom>
        </p:spPr>
      </p:pic>
      <p:sp>
        <p:nvSpPr>
          <p:cNvPr id="5" name="Rectangle 23"/>
          <p:cNvSpPr>
            <a:spLocks noChangeArrowheads="1"/>
          </p:cNvSpPr>
          <p:nvPr/>
        </p:nvSpPr>
        <p:spPr bwMode="auto">
          <a:xfrm>
            <a:off x="881903" y="409553"/>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762000" y="2432342"/>
            <a:ext cx="8142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Kể thêm tên các đồ vật khác và nêu công dụng của chúng.</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19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79" y="-84302"/>
            <a:ext cx="2681621" cy="6858000"/>
          </a:xfr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723250" y="304800"/>
            <a:ext cx="8115950" cy="1274195"/>
          </a:xfrm>
          <a:prstGeom prst="rect">
            <a:avLst/>
          </a:prstGeom>
        </p:spPr>
        <p:txBody>
          <a:bodyPr wrap="square">
            <a:spAutoFit/>
          </a:bodyPr>
          <a:lstStyle/>
          <a:p>
            <a:pPr algn="just">
              <a:lnSpc>
                <a:spcPct val="120000"/>
              </a:lnSpc>
              <a:spcAft>
                <a:spcPts val="0"/>
              </a:spcAft>
              <a:tabLst>
                <a:tab pos="1190625" algn="l"/>
              </a:tabLs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2 :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3 – 4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đồ</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vật</a:t>
            </a: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1190625" algn="l"/>
              </a:tabLst>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633211" y="1578995"/>
            <a:ext cx="6296025" cy="3943300"/>
          </a:xfrm>
          <a:prstGeom prst="rect">
            <a:avLst/>
          </a:prstGeom>
        </p:spPr>
      </p:pic>
      <p:sp>
        <p:nvSpPr>
          <p:cNvPr id="8" name="Rectangle 24"/>
          <p:cNvSpPr>
            <a:spLocks noChangeArrowheads="1"/>
          </p:cNvSpPr>
          <p:nvPr/>
        </p:nvSpPr>
        <p:spPr bwMode="auto">
          <a:xfrm>
            <a:off x="5651626" y="1045023"/>
            <a:ext cx="27175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smtClean="0">
                <a:solidFill>
                  <a:srgbClr val="0000FF"/>
                </a:solidFill>
                <a:latin typeface="Times New Roman" panose="02020603050405020304" pitchFamily="18" charset="0"/>
                <a:cs typeface="Times New Roman" panose="02020603050405020304" pitchFamily="18" charset="0"/>
              </a:rPr>
              <a:t>Chia sẻ</a:t>
            </a:r>
            <a:endParaRPr lang="en-US" altLang="en-US" sz="4400" b="1" dirty="0">
              <a:solidFill>
                <a:srgbClr val="0000FF"/>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106706" y="914400"/>
            <a:ext cx="1703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705600" y="914400"/>
            <a:ext cx="1828800" cy="134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144780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53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2266</TotalTime>
  <Words>587</Words>
  <Application>Microsoft Office PowerPoint</Application>
  <PresentationFormat>On-screen Show (4:3)</PresentationFormat>
  <Paragraphs>86</Paragraphs>
  <Slides>25</Slides>
  <Notes>5</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微软雅黑</vt:lpstr>
      <vt:lpstr>宋体</vt:lpstr>
      <vt:lpstr>#9Slide03 IcielUni Sans Heavy</vt:lpstr>
      <vt:lpstr>Arial</vt:lpstr>
      <vt:lpstr>Arial-Rounded</vt:lpstr>
      <vt:lpstr>Bodoni MT Poster Compressed</vt:lpstr>
      <vt:lpstr>Calibri</vt:lpstr>
      <vt:lpstr>Calibri Light</vt:lpstr>
      <vt:lpstr>HP001 4 hàng</vt:lpstr>
      <vt:lpstr>HP001 5H</vt:lpstr>
      <vt:lpstr>Lato Black</vt:lpstr>
      <vt:lpstr>Times New Roman</vt:lpstr>
      <vt:lpstr>等线</vt:lpstr>
      <vt:lpstr>等线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đọc thêm các cuốn sách hoặc bài thơ về trường học.</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dc:description>9Slide.vn</dc:description>
  <cp:lastModifiedBy>9Slide</cp:lastModifiedBy>
  <cp:revision>183</cp:revision>
  <dcterms:created xsi:type="dcterms:W3CDTF">2021-03-04T08:30:59Z</dcterms:created>
  <dcterms:modified xsi:type="dcterms:W3CDTF">2021-10-18T08:49:08Z</dcterms:modified>
  <cp:category>9Slide.vn</cp:category>
</cp:coreProperties>
</file>