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sldIdLst>
    <p:sldId id="260" r:id="rId2"/>
    <p:sldId id="258" r:id="rId3"/>
    <p:sldId id="285" r:id="rId4"/>
    <p:sldId id="262" r:id="rId5"/>
    <p:sldId id="259" r:id="rId6"/>
    <p:sldId id="265" r:id="rId7"/>
    <p:sldId id="266" r:id="rId8"/>
    <p:sldId id="268" r:id="rId9"/>
    <p:sldId id="269" r:id="rId10"/>
    <p:sldId id="267" r:id="rId11"/>
    <p:sldId id="270" r:id="rId12"/>
    <p:sldId id="271" r:id="rId13"/>
    <p:sldId id="281" r:id="rId14"/>
    <p:sldId id="272" r:id="rId15"/>
    <p:sldId id="273" r:id="rId16"/>
    <p:sldId id="275" r:id="rId17"/>
    <p:sldId id="276" r:id="rId18"/>
    <p:sldId id="277" r:id="rId19"/>
    <p:sldId id="278" r:id="rId20"/>
    <p:sldId id="279" r:id="rId21"/>
    <p:sldId id="280" r:id="rId22"/>
    <p:sldId id="287" r:id="rId23"/>
    <p:sldId id="286" r:id="rId24"/>
    <p:sldId id="283" r:id="rId25"/>
    <p:sldId id="282" r:id="rId26"/>
  </p:sldIdLst>
  <p:sldSz cx="12192000" cy="6858000"/>
  <p:notesSz cx="6858000" cy="9144000"/>
  <p:embeddedFontLs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9Slide05 SVNMotion Picture" panose="02040603050506020204" pitchFamily="18" charset="0"/>
      <p:regular r:id="rId31"/>
    </p:embeddedFont>
    <p:embeddedFont>
      <p:font typeface="#9Slide07 SVNZiclets" panose="02000603000000000000" pitchFamily="2" charset="0"/>
      <p:regular r:id="rId32"/>
    </p:embeddedFont>
    <p:embeddedFont>
      <p:font typeface="Calibri" panose="020F0502020204030204" pitchFamily="34"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11D"/>
    <a:srgbClr val="FA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9273" autoAdjust="0"/>
  </p:normalViewPr>
  <p:slideViewPr>
    <p:cSldViewPr snapToGrid="0" showGuides="1">
      <p:cViewPr>
        <p:scale>
          <a:sx n="66" d="100"/>
          <a:sy n="66" d="100"/>
        </p:scale>
        <p:origin x="1023"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AB4C2-27B0-4B2A-9CF7-55B0BFB8C14F}"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3168D-30D7-4819-A509-058CA99F24FC}" type="slidenum">
              <a:rPr lang="en-US" smtClean="0"/>
              <a:t>‹#›</a:t>
            </a:fld>
            <a:endParaRPr lang="en-US"/>
          </a:p>
        </p:txBody>
      </p:sp>
    </p:spTree>
    <p:extLst>
      <p:ext uri="{BB962C8B-B14F-4D97-AF65-F5344CB8AC3E}">
        <p14:creationId xmlns:p14="http://schemas.microsoft.com/office/powerpoint/2010/main" val="276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C1796-738F-403C-B61C-73290BF22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0831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solidFill>
                  <a:schemeClr val="bg1"/>
                </a:solidFill>
                <a:latin typeface="Arial" panose="020B0604020202020204" pitchFamily="34" charset="0"/>
                <a:cs typeface="Arial" panose="020B0604020202020204" pitchFamily="34" charset="0"/>
              </a:rPr>
              <a:t>Những</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nhân</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vật</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trong</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câu</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chuyện</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thầy</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giáo</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vàng</a:t>
            </a:r>
            <a:r>
              <a:rPr lang="en-US" sz="1200" b="1" dirty="0">
                <a:solidFill>
                  <a:schemeClr val="bg1"/>
                </a:solidFill>
                <a:latin typeface="Arial" panose="020B0604020202020204" pitchFamily="34" charset="0"/>
                <a:cs typeface="Arial" panose="020B0604020202020204" pitchFamily="34" charset="0"/>
              </a:rPr>
              <a:t> anh, </a:t>
            </a:r>
            <a:r>
              <a:rPr lang="en-US" sz="1200" b="1" dirty="0" err="1">
                <a:solidFill>
                  <a:schemeClr val="bg1"/>
                </a:solidFill>
                <a:latin typeface="Arial" panose="020B0604020202020204" pitchFamily="34" charset="0"/>
                <a:cs typeface="Arial" panose="020B0604020202020204" pitchFamily="34" charset="0"/>
              </a:rPr>
              <a:t>ve</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sầu</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gà</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trống</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dế</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mèn</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họa</a:t>
            </a:r>
            <a:r>
              <a:rPr lang="en-US" sz="1200" b="1" dirty="0">
                <a:solidFill>
                  <a:schemeClr val="bg1"/>
                </a:solidFill>
                <a:latin typeface="Arial" panose="020B0604020202020204" pitchFamily="34" charset="0"/>
                <a:cs typeface="Arial" panose="020B0604020202020204" pitchFamily="34" charset="0"/>
              </a:rPr>
              <a:t> mi.</a:t>
            </a:r>
            <a:br>
              <a:rPr lang="en-US" sz="1200" b="1" dirty="0">
                <a:solidFill>
                  <a:srgbClr val="000000"/>
                </a:solidFill>
                <a:latin typeface="Arial" panose="020B0604020202020204" pitchFamily="34" charset="0"/>
                <a:cs typeface="Arial" panose="020B0604020202020204" pitchFamily="34" charset="0"/>
              </a:rPr>
            </a:br>
            <a:r>
              <a:rPr lang="vi-VN" sz="1200" b="1" dirty="0">
                <a:solidFill>
                  <a:srgbClr val="000000"/>
                </a:solidFill>
                <a:latin typeface="+mn-lt"/>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Điểm</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giống</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nhau</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của</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các</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nhân</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vật</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đều</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là</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học</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trò</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của</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thầy</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giáo</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vàng</a:t>
            </a:r>
            <a:r>
              <a:rPr lang="en-US" sz="1200" b="1" dirty="0">
                <a:solidFill>
                  <a:schemeClr val="bg1"/>
                </a:solidFill>
                <a:latin typeface="Arial" panose="020B0604020202020204" pitchFamily="34" charset="0"/>
                <a:cs typeface="Arial" panose="020B0604020202020204" pitchFamily="34" charset="0"/>
              </a:rPr>
              <a:t> anh </a:t>
            </a:r>
            <a:r>
              <a:rPr lang="en-US" sz="1200" b="1" dirty="0" err="1">
                <a:solidFill>
                  <a:schemeClr val="bg1"/>
                </a:solidFill>
                <a:latin typeface="Arial" panose="020B0604020202020204" pitchFamily="34" charset="0"/>
                <a:cs typeface="Arial" panose="020B0604020202020204" pitchFamily="34" charset="0"/>
              </a:rPr>
              <a:t>và</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đều</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có</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những</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tiết</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mục</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rất</a:t>
            </a:r>
            <a:r>
              <a:rPr lang="en-US" sz="1200" b="1" dirty="0">
                <a:solidFill>
                  <a:schemeClr val="bg1"/>
                </a:solidFill>
                <a:latin typeface="Arial" panose="020B0604020202020204" pitchFamily="34" charset="0"/>
                <a:cs typeface="Arial" panose="020B0604020202020204" pitchFamily="34" charset="0"/>
              </a:rPr>
              <a:t> hay.</a:t>
            </a:r>
            <a:endParaRPr lang="vi-VN" dirty="0"/>
          </a:p>
        </p:txBody>
      </p:sp>
      <p:sp>
        <p:nvSpPr>
          <p:cNvPr id="4" name="Slide Number Placeholder 3"/>
          <p:cNvSpPr>
            <a:spLocks noGrp="1"/>
          </p:cNvSpPr>
          <p:nvPr>
            <p:ph type="sldNum" sz="quarter" idx="10"/>
          </p:nvPr>
        </p:nvSpPr>
        <p:spPr/>
        <p:txBody>
          <a:bodyPr/>
          <a:lstStyle/>
          <a:p>
            <a:fld id="{A353168D-30D7-4819-A509-058CA99F24FC}" type="slidenum">
              <a:rPr lang="en-US" smtClean="0"/>
              <a:t>12</a:t>
            </a:fld>
            <a:endParaRPr lang="en-US"/>
          </a:p>
        </p:txBody>
      </p:sp>
    </p:spTree>
    <p:extLst>
      <p:ext uri="{BB962C8B-B14F-4D97-AF65-F5344CB8AC3E}">
        <p14:creationId xmlns:p14="http://schemas.microsoft.com/office/powerpoint/2010/main" val="202616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dirty="0">
                <a:latin typeface="+mn-lt"/>
                <a:cs typeface="Arial" panose="020B0604020202020204" pitchFamily="34" charset="0"/>
              </a:rPr>
              <a:t>T</a:t>
            </a:r>
            <a:r>
              <a:rPr lang="vi-VN" sz="1200" b="1" dirty="0"/>
              <a:t>rong câu chuyện, em thích nhất là tiết mục của họa mi. Họa mi mặc một chiếc áo dài tha thướt trông rất uyển chuyển, dịu dàng. Bản nhạc “Mùa xuân” vang lên réo rắt, say đắm, rồi dần chuyển sang tiết tấu rạo rực, tưng bừng. Những giọt mưa xuân rơi trên đôi má nóng rực. Những chiếc mầm bật khỏi cành. Hoa đào rộ lên hoa mắt...</a:t>
            </a:r>
            <a:br>
              <a:rPr lang="vi-VN" b="1" dirty="0"/>
            </a:br>
            <a:endParaRPr lang="vi-VN" dirty="0"/>
          </a:p>
        </p:txBody>
      </p:sp>
      <p:sp>
        <p:nvSpPr>
          <p:cNvPr id="4" name="Slide Number Placeholder 3"/>
          <p:cNvSpPr>
            <a:spLocks noGrp="1"/>
          </p:cNvSpPr>
          <p:nvPr>
            <p:ph type="sldNum" sz="quarter" idx="10"/>
          </p:nvPr>
        </p:nvSpPr>
        <p:spPr/>
        <p:txBody>
          <a:bodyPr/>
          <a:lstStyle/>
          <a:p>
            <a:fld id="{A353168D-30D7-4819-A509-058CA99F24FC}" type="slidenum">
              <a:rPr lang="en-US" smtClean="0"/>
              <a:t>14</a:t>
            </a:fld>
            <a:endParaRPr lang="en-US"/>
          </a:p>
        </p:txBody>
      </p:sp>
    </p:spTree>
    <p:extLst>
      <p:ext uri="{BB962C8B-B14F-4D97-AF65-F5344CB8AC3E}">
        <p14:creationId xmlns:p14="http://schemas.microsoft.com/office/powerpoint/2010/main" val="73116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100" b="1" dirty="0">
                <a:solidFill>
                  <a:schemeClr val="bg1"/>
                </a:solidFill>
                <a:latin typeface="+mn-lt"/>
                <a:cs typeface="Arial" panose="020B0604020202020204" pitchFamily="34" charset="0"/>
              </a:rPr>
              <a:t> </a:t>
            </a:r>
            <a:r>
              <a:rPr lang="vi-VN" sz="1200" b="1" dirty="0">
                <a:solidFill>
                  <a:schemeClr val="bg1"/>
                </a:solidFill>
              </a:rPr>
              <a:t>Thầy vàng anh rất vui và xúc động khi xem các học trò biểu diễn vì sự thành công của các học trò. Các học trò của thầy đã tạo dựng cho mình một phong cách độc đáo, không ai bắt chước ai. </a:t>
            </a:r>
            <a:br>
              <a:rPr lang="vi-VN" dirty="0"/>
            </a:br>
            <a:br>
              <a:rPr lang="vi-VN" dirty="0"/>
            </a:br>
            <a:endParaRPr lang="vi-VN" dirty="0"/>
          </a:p>
        </p:txBody>
      </p:sp>
      <p:sp>
        <p:nvSpPr>
          <p:cNvPr id="4" name="Slide Number Placeholder 3"/>
          <p:cNvSpPr>
            <a:spLocks noGrp="1"/>
          </p:cNvSpPr>
          <p:nvPr>
            <p:ph type="sldNum" sz="quarter" idx="10"/>
          </p:nvPr>
        </p:nvSpPr>
        <p:spPr/>
        <p:txBody>
          <a:bodyPr/>
          <a:lstStyle/>
          <a:p>
            <a:fld id="{A353168D-30D7-4819-A509-058CA99F24FC}" type="slidenum">
              <a:rPr lang="en-US" smtClean="0"/>
              <a:t>15</a:t>
            </a:fld>
            <a:endParaRPr lang="en-US"/>
          </a:p>
        </p:txBody>
      </p:sp>
    </p:spTree>
    <p:extLst>
      <p:ext uri="{BB962C8B-B14F-4D97-AF65-F5344CB8AC3E}">
        <p14:creationId xmlns:p14="http://schemas.microsoft.com/office/powerpoint/2010/main" val="157477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A353168D-30D7-4819-A509-058CA99F24FC}" type="slidenum">
              <a:rPr lang="en-US" smtClean="0"/>
              <a:t>22</a:t>
            </a:fld>
            <a:endParaRPr lang="en-US"/>
          </a:p>
        </p:txBody>
      </p:sp>
    </p:spTree>
    <p:extLst>
      <p:ext uri="{BB962C8B-B14F-4D97-AF65-F5344CB8AC3E}">
        <p14:creationId xmlns:p14="http://schemas.microsoft.com/office/powerpoint/2010/main" val="195271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48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255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712774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58105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5062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59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8418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6265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153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77585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41215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6F728F5-6500-5056-AE8B-B3C9AB1BBE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3" name="矩形: 圆角 4"/>
          <p:cNvSpPr/>
          <p:nvPr userDrawn="1"/>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7499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5.png"/><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slideLayout" Target="../slideLayouts/slideLayout2.xml"/><Relationship Id="rId15" Type="http://schemas.microsoft.com/office/2007/relationships/hdphoto" Target="../media/hdphoto5.wdp"/><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audio" Target="../media/media2.mp3"/><Relationship Id="rId9" Type="http://schemas.microsoft.com/office/2007/relationships/hdphoto" Target="../media/hdphoto4.wdp"/><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4413" y="487894"/>
            <a:ext cx="8124340" cy="2400657"/>
          </a:xfrm>
          <a:prstGeom prst="rect">
            <a:avLst/>
          </a:prstGeom>
        </p:spPr>
        <p:txBody>
          <a:bodyPr wrap="none">
            <a:spAutoFit/>
          </a:bodyPr>
          <a:lstStyle/>
          <a:p>
            <a:pPr lvl="0">
              <a:defRPr/>
            </a:pPr>
            <a:r>
              <a:rPr lang="vi-VN"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Khởi động </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5" name="Rectangle 4"/>
          <p:cNvSpPr/>
          <p:nvPr/>
        </p:nvSpPr>
        <p:spPr>
          <a:xfrm>
            <a:off x="3651379" y="3246183"/>
            <a:ext cx="7843545" cy="1938992"/>
          </a:xfrm>
          <a:prstGeom prst="rect">
            <a:avLst/>
          </a:prstGeom>
        </p:spPr>
        <p:txBody>
          <a:bodyPr wrap="square">
            <a:spAutoFit/>
          </a:bodyPr>
          <a:lstStyle/>
          <a:p>
            <a:pPr algn="ctr"/>
            <a:r>
              <a:rPr lang="vi-VN" sz="4000" dirty="0">
                <a:solidFill>
                  <a:srgbClr val="000000"/>
                </a:solidFill>
              </a:rPr>
              <a:t>Kể về tiết mục văn nghệ đáng nhớ nhất mà em đã được xem hoặc tham gia.</a:t>
            </a:r>
            <a:endParaRPr lang="en-US" sz="40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835" t="12254" r="12400" b="21325"/>
          <a:stretch/>
        </p:blipFill>
        <p:spPr>
          <a:xfrm>
            <a:off x="858980" y="2585783"/>
            <a:ext cx="3122391" cy="21062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6" y="4780340"/>
            <a:ext cx="12858751" cy="2077660"/>
          </a:xfrm>
          <a:prstGeom prst="rect">
            <a:avLst/>
          </a:prstGeom>
        </p:spPr>
      </p:pic>
    </p:spTree>
    <p:extLst>
      <p:ext uri="{BB962C8B-B14F-4D97-AF65-F5344CB8AC3E}">
        <p14:creationId xmlns:p14="http://schemas.microsoft.com/office/powerpoint/2010/main" val="28654558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 y="-32004"/>
            <a:ext cx="12211009" cy="6922008"/>
          </a:xfrm>
          <a:prstGeom prst="rect">
            <a:avLst/>
          </a:prstGeom>
        </p:spPr>
      </p:pic>
      <p:sp>
        <p:nvSpPr>
          <p:cNvPr id="7" name="Rectangle 6"/>
          <p:cNvSpPr/>
          <p:nvPr/>
        </p:nvSpPr>
        <p:spPr>
          <a:xfrm>
            <a:off x="2783894" y="951727"/>
            <a:ext cx="6781023" cy="1323439"/>
          </a:xfrm>
          <a:prstGeom prst="rect">
            <a:avLst/>
          </a:prstGeom>
        </p:spPr>
        <p:txBody>
          <a:bodyPr wrap="none">
            <a:spAutoFit/>
          </a:bodyPr>
          <a:lstStyle/>
          <a:p>
            <a:pPr lvl="0" algn="ctr">
              <a:defRPr/>
            </a:pPr>
            <a:r>
              <a:rPr lang="vi-VN"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câu dài</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7"/>
          <p:cNvSpPr/>
          <p:nvPr/>
        </p:nvSpPr>
        <p:spPr>
          <a:xfrm>
            <a:off x="1329107" y="2275166"/>
            <a:ext cx="9630479" cy="1491114"/>
          </a:xfrm>
          <a:prstGeom prst="rect">
            <a:avLst/>
          </a:prstGeom>
        </p:spPr>
        <p:txBody>
          <a:bodyPr wrap="square">
            <a:spAutoFit/>
          </a:bodyPr>
          <a:lstStyle/>
          <a:p>
            <a:pPr>
              <a:lnSpc>
                <a:spcPct val="150000"/>
              </a:lnSpc>
            </a:pPr>
            <a:r>
              <a:rPr lang="vi-VN" sz="3200" dirty="0"/>
              <a:t>Mặc áo măng tô trong suốt, đôi mắt nâu lấp lánh, đầy vẻ tự tin, ve sầu biểu diễn bản nhạc “Mùa hè”.</a:t>
            </a:r>
            <a:endParaRPr lang="en-US" sz="3200" dirty="0"/>
          </a:p>
        </p:txBody>
      </p:sp>
      <p:cxnSp>
        <p:nvCxnSpPr>
          <p:cNvPr id="9" name="Straight Connector 8"/>
          <p:cNvCxnSpPr/>
          <p:nvPr/>
        </p:nvCxnSpPr>
        <p:spPr>
          <a:xfrm flipH="1">
            <a:off x="6349863" y="2549819"/>
            <a:ext cx="160020" cy="383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249679" y="2549819"/>
            <a:ext cx="160020" cy="383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729145" y="3274908"/>
            <a:ext cx="160020" cy="383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29107" y="3766280"/>
            <a:ext cx="10154681" cy="1569660"/>
          </a:xfrm>
          <a:prstGeom prst="rect">
            <a:avLst/>
          </a:prstGeom>
        </p:spPr>
        <p:txBody>
          <a:bodyPr wrap="square">
            <a:spAutoFit/>
          </a:bodyPr>
          <a:lstStyle/>
          <a:p>
            <a:pPr>
              <a:lnSpc>
                <a:spcPct val="150000"/>
              </a:lnSpc>
            </a:pPr>
            <a:r>
              <a:rPr lang="vi-VN" sz="3200" dirty="0"/>
              <a:t>Gà mở đầu khúc nhạc “Bình minh”bằng tiết tấu nhanh, khỏe, đầy hứng khỏi: “Tờ–réc... tờ-re-te-te-te...”</a:t>
            </a:r>
            <a:endParaRPr lang="en-US" sz="3200" dirty="0"/>
          </a:p>
        </p:txBody>
      </p:sp>
      <p:cxnSp>
        <p:nvCxnSpPr>
          <p:cNvPr id="13" name="Straight Connector 12"/>
          <p:cNvCxnSpPr/>
          <p:nvPr/>
        </p:nvCxnSpPr>
        <p:spPr>
          <a:xfrm flipH="1">
            <a:off x="2407024" y="4766021"/>
            <a:ext cx="122102" cy="3735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241741" y="4046611"/>
            <a:ext cx="107577" cy="336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194874" y="4766021"/>
            <a:ext cx="62926" cy="3735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081944" y="4718964"/>
            <a:ext cx="62926" cy="3735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27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034" y="784761"/>
            <a:ext cx="5325497" cy="4708981"/>
          </a:xfrm>
          <a:prstGeom prst="rect">
            <a:avLst/>
          </a:prstGeom>
        </p:spPr>
        <p:txBody>
          <a:bodyPr wrap="none">
            <a:spAutoFit/>
          </a:bodyPr>
          <a:lstStyle/>
          <a:p>
            <a:pPr lvl="0" algn="ctr">
              <a:defRPr/>
            </a:pPr>
            <a:r>
              <a:rPr lang="vi-VN"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Trả lời </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a:p>
            <a:pPr lvl="0" algn="ctr">
              <a:defRPr/>
            </a:pPr>
            <a:r>
              <a:rPr lang="vi-VN"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câu hỏi</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903" y="1850057"/>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17433729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3"/>
              <a:srcRect/>
              <a:stretch>
                <a:fillRect/>
              </a:stretch>
            </p:blipFill>
            <p:spPr>
              <a:xfrm>
                <a:off x="2137831" y="1070819"/>
                <a:ext cx="1822365" cy="1471931"/>
              </a:xfrm>
              <a:prstGeom prst="rect">
                <a:avLst/>
              </a:prstGeom>
            </p:spPr>
          </p:pic>
          <p:sp>
            <p:nvSpPr>
              <p:cNvPr id="8" name="矩形 21"/>
              <p:cNvSpPr/>
              <p:nvPr/>
            </p:nvSpPr>
            <p:spPr>
              <a:xfrm>
                <a:off x="2736564" y="1286577"/>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1</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83239" y="160851"/>
            <a:ext cx="9574242" cy="1394356"/>
          </a:xfrm>
          <a:prstGeom prst="rect">
            <a:avLst/>
          </a:prstGeom>
          <a:noFill/>
        </p:spPr>
        <p:txBody>
          <a:bodyPr wrap="square" rtlCol="0">
            <a:spAutoFit/>
          </a:bodyPr>
          <a:lstStyle/>
          <a:p>
            <a:pPr algn="ctr">
              <a:lnSpc>
                <a:spcPct val="150000"/>
              </a:lnSpc>
            </a:pPr>
            <a:r>
              <a:rPr lang="en-US" sz="3000" b="1" dirty="0" err="1">
                <a:solidFill>
                  <a:srgbClr val="FF0000"/>
                </a:solidFill>
                <a:latin typeface="Arial" panose="020B0604020202020204" pitchFamily="34" charset="0"/>
                <a:cs typeface="Arial" panose="020B0604020202020204" pitchFamily="34" charset="0"/>
              </a:rPr>
              <a:t>Câu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chuyện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những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endParaRPr lang="vi-VN" sz="3000" b="1" dirty="0">
              <a:solidFill>
                <a:srgbClr val="FF0000"/>
              </a:solidFill>
              <a:latin typeface="Arial" panose="020B0604020202020204" pitchFamily="34" charset="0"/>
              <a:cs typeface="Arial" panose="020B0604020202020204" pitchFamily="34" charset="0"/>
            </a:endParaRPr>
          </a:p>
          <a:p>
            <a:pPr algn="ctr">
              <a:lnSpc>
                <a:spcPct val="150000"/>
              </a:lnSpc>
            </a:pPr>
            <a:r>
              <a:rPr lang="en-US" sz="3000" b="1" dirty="0" err="1">
                <a:solidFill>
                  <a:srgbClr val="FF0000"/>
                </a:solidFill>
                <a:latin typeface="Arial" panose="020B0604020202020204" pitchFamily="34" charset="0"/>
                <a:cs typeface="Arial" panose="020B0604020202020204" pitchFamily="34" charset="0"/>
              </a:rPr>
              <a:t>Những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điểm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giống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nhau</a:t>
            </a:r>
            <a:r>
              <a:rPr lang="en-US" sz="3000" b="1" dirty="0">
                <a:solidFill>
                  <a:srgbClr val="FF0000"/>
                </a:solidFill>
                <a:latin typeface="Arial" panose="020B0604020202020204" pitchFamily="34" charset="0"/>
                <a:cs typeface="Arial" panose="020B0604020202020204" pitchFamily="34" charset="0"/>
              </a:rPr>
              <a:t>?</a:t>
            </a:r>
            <a:r>
              <a:rPr lang="en-US" sz="3000" b="1" dirty="0">
                <a:solidFill>
                  <a:srgbClr val="FF0000"/>
                </a:solidFill>
                <a:latin typeface="Times New Roman" panose="02020603050405020304" pitchFamily="18" charset="0"/>
                <a:cs typeface="Times New Roman" panose="02020603050405020304" pitchFamily="18" charset="0"/>
              </a:rPr>
              <a:t> </a:t>
            </a:r>
          </a:p>
        </p:txBody>
      </p:sp>
      <p:sp>
        <p:nvSpPr>
          <p:cNvPr id="13" name="Rectangle 12"/>
          <p:cNvSpPr/>
          <p:nvPr/>
        </p:nvSpPr>
        <p:spPr>
          <a:xfrm>
            <a:off x="1383239" y="2090172"/>
            <a:ext cx="7422074" cy="492443"/>
          </a:xfrm>
          <a:prstGeom prst="rect">
            <a:avLst/>
          </a:prstGeom>
        </p:spPr>
        <p:txBody>
          <a:bodyPr wrap="square">
            <a:spAutoFit/>
          </a:bodyPr>
          <a:lstStyle/>
          <a:p>
            <a:r>
              <a:rPr lang="vi-VN" sz="26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355984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vi-V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08879" y="263411"/>
            <a:ext cx="9574242" cy="13917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Giới</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thiệu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về</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tiết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mục</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một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nhân</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vi-VN"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yêu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thích</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trong</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câu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chuyện</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0070C0"/>
                </a:solidFill>
                <a:effectLst/>
                <a:uLnTx/>
                <a:uFillTx/>
                <a:latin typeface="等线" panose="020F0502020204030204"/>
                <a:ea typeface="+mn-ea"/>
              </a:rPr>
              <a:t> </a:t>
            </a:r>
            <a:endPar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801846" y="2823958"/>
            <a:ext cx="4575845" cy="9238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1" y="3653721"/>
            <a:ext cx="4394839" cy="277457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12" y="4805985"/>
            <a:ext cx="13266916" cy="2077660"/>
          </a:xfrm>
          <a:prstGeom prst="rect">
            <a:avLst/>
          </a:prstGeom>
        </p:spPr>
      </p:pic>
      <p:sp>
        <p:nvSpPr>
          <p:cNvPr id="3" name="Rectangle 2"/>
          <p:cNvSpPr/>
          <p:nvPr/>
        </p:nvSpPr>
        <p:spPr>
          <a:xfrm>
            <a:off x="691014" y="1516767"/>
            <a:ext cx="1978427" cy="1169551"/>
          </a:xfrm>
          <a:prstGeom prst="rect">
            <a:avLst/>
          </a:prstGeom>
        </p:spPr>
        <p:txBody>
          <a:bodyPr wrap="none">
            <a:spAutoFit/>
          </a:bodyPr>
          <a:lstStyle/>
          <a:p>
            <a:r>
              <a:rPr lang="vi-VN"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vi-VN" sz="7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Gợi ý</a:t>
            </a:r>
            <a:endParaRPr lang="en-US" sz="7000" dirty="0"/>
          </a:p>
        </p:txBody>
      </p:sp>
      <p:sp>
        <p:nvSpPr>
          <p:cNvPr id="16" name="Rounded Rectangle 15"/>
          <p:cNvSpPr/>
          <p:nvPr/>
        </p:nvSpPr>
        <p:spPr>
          <a:xfrm>
            <a:off x="3820909" y="1906378"/>
            <a:ext cx="3367548" cy="68917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ounded Rectangle 16"/>
          <p:cNvSpPr/>
          <p:nvPr/>
        </p:nvSpPr>
        <p:spPr>
          <a:xfrm>
            <a:off x="3957449" y="3975359"/>
            <a:ext cx="5860806" cy="115934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p:cNvSpPr txBox="1"/>
          <p:nvPr/>
        </p:nvSpPr>
        <p:spPr>
          <a:xfrm>
            <a:off x="3653755" y="2049122"/>
            <a:ext cx="3372464" cy="492443"/>
          </a:xfrm>
          <a:prstGeom prst="rect">
            <a:avLst/>
          </a:prstGeom>
          <a:noFill/>
        </p:spPr>
        <p:txBody>
          <a:bodyPr wrap="square" rtlCol="0">
            <a:spAutoFit/>
          </a:bodyPr>
          <a:lstStyle/>
          <a:p>
            <a:pPr algn="ct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Tên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nhân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vật</a:t>
            </a:r>
            <a:endParaRPr lang="en-US" sz="2600" b="1"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3801846" y="2905679"/>
            <a:ext cx="4267200" cy="892552"/>
          </a:xfrm>
          <a:prstGeom prst="rect">
            <a:avLst/>
          </a:prstGeom>
          <a:noFill/>
        </p:spPr>
        <p:txBody>
          <a:bodyPr wrap="square" rtlCol="0">
            <a:spAutoFit/>
          </a:bodyPr>
          <a:lstStyle/>
          <a:p>
            <a:pPr algn="ctr"/>
            <a:r>
              <a:rPr lang="en-US" sz="2600" dirty="0">
                <a:ln>
                  <a:solidFill>
                    <a:sysClr val="windowText" lastClr="000000"/>
                  </a:solidFill>
                </a:ln>
                <a:latin typeface="Arial" panose="020B0604020202020204" pitchFamily="34" charset="0"/>
                <a:cs typeface="Arial" panose="020B0604020202020204" pitchFamily="34" charset="0"/>
              </a:rPr>
              <a:t>-</a:t>
            </a:r>
            <a:r>
              <a:rPr lang="vi-VN" sz="2600" dirty="0">
                <a:ln>
                  <a:solidFill>
                    <a:sysClr val="windowText" lastClr="000000"/>
                  </a:solidFill>
                </a:ln>
                <a:latin typeface="Arial" panose="020B0604020202020204" pitchFamily="34" charset="0"/>
                <a:cs typeface="Arial" panose="020B0604020202020204" pitchFamily="34" charset="0"/>
              </a:rPr>
              <a:t> Ngoại hình, trang phục của nhân vật</a:t>
            </a:r>
            <a:endParaRPr lang="en-US" sz="2600" dirty="0">
              <a:ln>
                <a:solidFill>
                  <a:sysClr val="windowText" lastClr="000000"/>
                </a:solidFill>
              </a:ln>
              <a:latin typeface="Arial" panose="020B0604020202020204" pitchFamily="34" charset="0"/>
              <a:cs typeface="Arial" panose="020B0604020202020204" pitchFamily="34" charset="0"/>
            </a:endParaRPr>
          </a:p>
        </p:txBody>
      </p:sp>
      <p:sp>
        <p:nvSpPr>
          <p:cNvPr id="11" name="TextBox 10"/>
          <p:cNvSpPr txBox="1"/>
          <p:nvPr/>
        </p:nvSpPr>
        <p:spPr>
          <a:xfrm>
            <a:off x="4046303" y="4079391"/>
            <a:ext cx="5417574" cy="1292662"/>
          </a:xfrm>
          <a:prstGeom prst="rect">
            <a:avLst/>
          </a:prstGeom>
          <a:noFill/>
        </p:spPr>
        <p:txBody>
          <a:bodyPr wrap="square" rtlCol="0">
            <a:spAutoFit/>
          </a:bodyPr>
          <a:lstStyle/>
          <a:p>
            <a:pPr algn="ctr"/>
            <a:r>
              <a:rPr lang="en-US" sz="2600" b="1" dirty="0">
                <a:solidFill>
                  <a:schemeClr val="bg1"/>
                </a:solidFill>
                <a:latin typeface="Arial" panose="020B0604020202020204" pitchFamily="34" charset="0"/>
                <a:cs typeface="Arial" panose="020B0604020202020204" pitchFamily="34" charset="0"/>
              </a:rPr>
              <a:t>- </a:t>
            </a:r>
            <a:r>
              <a:rPr lang="vi-VN" sz="2600" b="1" dirty="0">
                <a:solidFill>
                  <a:schemeClr val="bg1"/>
                </a:solidFill>
                <a:latin typeface="Arial" panose="020B0604020202020204" pitchFamily="34" charset="0"/>
                <a:cs typeface="Arial" panose="020B0604020202020204" pitchFamily="34" charset="0"/>
              </a:rPr>
              <a:t>Những hình ảnh được gợi ra từ bản nhạc mà nhân vật biểu diễn</a:t>
            </a:r>
            <a:br>
              <a:rPr lang="vi-VN"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3" grpId="0"/>
      <p:bldP spid="16" grpId="0" animBg="1"/>
      <p:bldP spid="17" grpId="0" animBg="1"/>
      <p:bldP spid="10" grpId="0"/>
      <p:bldP spid="1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3"/>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dirty="0">
                    <a:solidFill>
                      <a:srgbClr val="F7821E"/>
                    </a:solidFill>
                    <a:latin typeface="#9Slide07 SVNZiclets" panose="02000603000000000000" pitchFamily="2" charset="0"/>
                    <a:ea typeface="字魂131号-酷乐潮玩体" panose="00000500000000000000" pitchFamily="2" charset="-122"/>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08879" y="263411"/>
            <a:ext cx="9574242" cy="1391728"/>
          </a:xfrm>
          <a:prstGeom prst="rect">
            <a:avLst/>
          </a:prstGeom>
          <a:noFill/>
        </p:spPr>
        <p:txBody>
          <a:bodyPr wrap="square" rtlCol="0">
            <a:spAutoFit/>
          </a:bodyPr>
          <a:lstStyle/>
          <a:p>
            <a:pPr algn="ctr">
              <a:lnSpc>
                <a:spcPct val="150000"/>
              </a:lnSpc>
            </a:pPr>
            <a:r>
              <a:rPr lang="en-US" sz="3000" b="1" dirty="0" err="1">
                <a:solidFill>
                  <a:srgbClr val="0070C0"/>
                </a:solidFill>
                <a:latin typeface="Arial" panose="020B0604020202020204" pitchFamily="34" charset="0"/>
                <a:cs typeface="Arial" panose="020B0604020202020204" pitchFamily="34" charset="0"/>
              </a:rPr>
              <a:t>Giới</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thiệu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về</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tiết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mục</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của</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một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nhân</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vật</a:t>
            </a:r>
            <a:r>
              <a:rPr lang="en-US" sz="3000" b="1" dirty="0">
                <a:solidFill>
                  <a:srgbClr val="0070C0"/>
                </a:solidFill>
                <a:latin typeface="Arial" panose="020B0604020202020204" pitchFamily="34" charset="0"/>
                <a:cs typeface="Arial" panose="020B0604020202020204" pitchFamily="34" charset="0"/>
              </a:rPr>
              <a:t> </a:t>
            </a:r>
            <a:endParaRPr lang="vi-VN" sz="3000" b="1" dirty="0">
              <a:solidFill>
                <a:srgbClr val="0070C0"/>
              </a:solidFill>
              <a:latin typeface="Arial" panose="020B0604020202020204" pitchFamily="34" charset="0"/>
              <a:cs typeface="Arial" panose="020B0604020202020204" pitchFamily="34" charset="0"/>
            </a:endParaRPr>
          </a:p>
          <a:p>
            <a:pPr algn="ctr">
              <a:lnSpc>
                <a:spcPct val="150000"/>
              </a:lnSpc>
            </a:pPr>
            <a:r>
              <a:rPr lang="en-US" sz="3000" b="1" dirty="0" err="1">
                <a:solidFill>
                  <a:srgbClr val="0070C0"/>
                </a:solidFill>
                <a:latin typeface="Arial" panose="020B0604020202020204" pitchFamily="34" charset="0"/>
                <a:cs typeface="Arial" panose="020B0604020202020204" pitchFamily="34" charset="0"/>
              </a:rPr>
              <a:t>em</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yêu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thích</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trong</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câu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chuyện</a:t>
            </a:r>
            <a:r>
              <a:rPr lang="en-US" sz="3000" b="1" dirty="0">
                <a:solidFill>
                  <a:srgbClr val="0070C0"/>
                </a:solidFill>
                <a:latin typeface="Arial" panose="020B0604020202020204" pitchFamily="34" charset="0"/>
                <a:cs typeface="Arial" panose="020B0604020202020204" pitchFamily="34" charset="0"/>
              </a:rPr>
              <a:t>.</a:t>
            </a:r>
            <a:r>
              <a:rPr lang="en-US" dirty="0">
                <a:solidFill>
                  <a:srgbClr val="0070C0"/>
                </a:solidFill>
              </a:rPr>
              <a:t> </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97660" y="1945825"/>
            <a:ext cx="7797707" cy="923330"/>
          </a:xfrm>
          <a:prstGeom prst="rect">
            <a:avLst/>
          </a:prstGeom>
        </p:spPr>
        <p:txBody>
          <a:bodyPr wrap="square">
            <a:spAutoFit/>
          </a:bodyPr>
          <a:lstStyle/>
          <a:p>
            <a:r>
              <a:rPr lang="vi-VN" sz="2600" b="1" dirty="0">
                <a:solidFill>
                  <a:schemeClr val="bg1"/>
                </a:solidFill>
                <a:latin typeface="Arial" panose="020B0604020202020204" pitchFamily="34" charset="0"/>
                <a:cs typeface="Arial" panose="020B0604020202020204" pitchFamily="34" charset="0"/>
              </a:rPr>
              <a:t>    </a:t>
            </a:r>
            <a:br>
              <a:rPr lang="vi-VN" b="1"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16108082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3"/>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3</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2035276" y="224892"/>
            <a:ext cx="8121448" cy="1477328"/>
          </a:xfrm>
          <a:prstGeom prst="rect">
            <a:avLst/>
          </a:prstGeom>
          <a:noFill/>
        </p:spPr>
        <p:txBody>
          <a:bodyPr wrap="square" rtlCol="0">
            <a:spAutoFit/>
          </a:bodyPr>
          <a:lstStyle/>
          <a:p>
            <a:pPr algn="ctr">
              <a:lnSpc>
                <a:spcPct val="150000"/>
              </a:lnSpc>
            </a:pPr>
            <a:r>
              <a:rPr lang="en-US" sz="3000" b="1" dirty="0" err="1">
                <a:latin typeface="Arial" panose="020B0604020202020204" pitchFamily="34" charset="0"/>
                <a:cs typeface="Arial" panose="020B0604020202020204" pitchFamily="34" charset="0"/>
              </a:rPr>
              <a:t>Vì</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sao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thầy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anh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rất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xúc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động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xem</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học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trò</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biểu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diễn</a:t>
            </a:r>
            <a:r>
              <a:rPr lang="en-US" sz="3000" b="1"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26232384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4608"/>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6"/>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4</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568462" y="-98522"/>
            <a:ext cx="9574242" cy="1391728"/>
          </a:xfrm>
          <a:prstGeom prst="rect">
            <a:avLst/>
          </a:prstGeom>
          <a:noFill/>
        </p:spPr>
        <p:txBody>
          <a:bodyPr wrap="square" rtlCol="0">
            <a:spAutoFit/>
          </a:bodyPr>
          <a:lstStyle/>
          <a:p>
            <a:pPr algn="ctr">
              <a:lnSpc>
                <a:spcPct val="150000"/>
              </a:lnSpc>
            </a:pPr>
            <a:r>
              <a:rPr lang="en-US" sz="3000" b="1" dirty="0" err="1">
                <a:solidFill>
                  <a:srgbClr val="C00000"/>
                </a:solidFill>
                <a:latin typeface="Arial" panose="020B0604020202020204" pitchFamily="34" charset="0"/>
                <a:cs typeface="Arial" panose="020B0604020202020204" pitchFamily="34" charset="0"/>
              </a:rPr>
              <a:t>Tác</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giả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muốn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nói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với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chúng</a:t>
            </a:r>
            <a:r>
              <a:rPr lang="en-US" sz="3000" b="1" dirty="0">
                <a:solidFill>
                  <a:srgbClr val="C00000"/>
                </a:solidFill>
                <a:latin typeface="Arial" panose="020B0604020202020204" pitchFamily="34" charset="0"/>
                <a:cs typeface="Arial" panose="020B0604020202020204" pitchFamily="34" charset="0"/>
              </a:rPr>
              <a:t> ta </a:t>
            </a:r>
            <a:r>
              <a:rPr lang="en-US" sz="3000" b="1" dirty="0" err="1">
                <a:solidFill>
                  <a:srgbClr val="C00000"/>
                </a:solidFill>
                <a:latin typeface="Arial" panose="020B0604020202020204" pitchFamily="34" charset="0"/>
                <a:cs typeface="Arial" panose="020B0604020202020204" pitchFamily="34" charset="0"/>
              </a:rPr>
              <a:t>điều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gì</a:t>
            </a:r>
            <a:r>
              <a:rPr lang="en-US" sz="3000" b="1" dirty="0">
                <a:solidFill>
                  <a:srgbClr val="C00000"/>
                </a:solidFill>
                <a:latin typeface="Arial" panose="020B0604020202020204" pitchFamily="34" charset="0"/>
                <a:cs typeface="Arial" panose="020B0604020202020204" pitchFamily="34" charset="0"/>
              </a:rPr>
              <a:t> qua </a:t>
            </a:r>
            <a:r>
              <a:rPr lang="en-US" sz="3000" b="1" dirty="0" err="1">
                <a:solidFill>
                  <a:srgbClr val="C00000"/>
                </a:solidFill>
                <a:latin typeface="Arial" panose="020B0604020202020204" pitchFamily="34" charset="0"/>
                <a:cs typeface="Arial" panose="020B0604020202020204" pitchFamily="34" charset="0"/>
              </a:rPr>
              <a:t>câu</a:t>
            </a:r>
            <a:r>
              <a:rPr lang="vi-VN"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chuyện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trên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Tìm</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câu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lời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đúng</a:t>
            </a:r>
            <a:r>
              <a:rPr lang="en-US" sz="3000" b="1" dirty="0">
                <a:solidFill>
                  <a:srgbClr val="C00000"/>
                </a:solidFill>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07" y="5128266"/>
            <a:ext cx="13266916" cy="2077660"/>
          </a:xfrm>
          <a:prstGeom prst="rect">
            <a:avLst/>
          </a:prstGeom>
        </p:spPr>
      </p:pic>
      <p:grpSp>
        <p:nvGrpSpPr>
          <p:cNvPr id="16" name="Group 15">
            <a:extLst>
              <a:ext uri="{FF2B5EF4-FFF2-40B4-BE49-F238E27FC236}">
                <a16:creationId xmlns:a16="http://schemas.microsoft.com/office/drawing/2014/main" id="{DA2422B9-6810-4289-A18F-1D6D90A2BBEE}"/>
              </a:ext>
            </a:extLst>
          </p:cNvPr>
          <p:cNvGrpSpPr/>
          <p:nvPr/>
        </p:nvGrpSpPr>
        <p:grpSpPr>
          <a:xfrm>
            <a:off x="530847" y="4765752"/>
            <a:ext cx="8285230" cy="858538"/>
            <a:chOff x="5917611" y="3914754"/>
            <a:chExt cx="5749137" cy="858538"/>
          </a:xfrm>
        </p:grpSpPr>
        <p:sp>
          <p:nvSpPr>
            <p:cNvPr id="17" name="Snip Diagonal Corner Rectangle 5">
              <a:extLst>
                <a:ext uri="{FF2B5EF4-FFF2-40B4-BE49-F238E27FC236}">
                  <a16:creationId xmlns:a16="http://schemas.microsoft.com/office/drawing/2014/main" id="{FF22CCEE-A5EF-4358-90DF-ABF83F8786A0}"/>
                </a:ext>
              </a:extLst>
            </p:cNvPr>
            <p:cNvSpPr/>
            <p:nvPr/>
          </p:nvSpPr>
          <p:spPr>
            <a:xfrm>
              <a:off x="6732424" y="3969139"/>
              <a:ext cx="4934324" cy="804153"/>
            </a:xfrm>
            <a:custGeom>
              <a:avLst/>
              <a:gdLst>
                <a:gd name="connsiteX0" fmla="*/ 0 w 4934324"/>
                <a:gd name="connsiteY0" fmla="*/ 0 h 804153"/>
                <a:gd name="connsiteX1" fmla="*/ 4800296 w 4934324"/>
                <a:gd name="connsiteY1" fmla="*/ 0 h 804153"/>
                <a:gd name="connsiteX2" fmla="*/ 4934324 w 4934324"/>
                <a:gd name="connsiteY2" fmla="*/ 134028 h 804153"/>
                <a:gd name="connsiteX3" fmla="*/ 4934324 w 4934324"/>
                <a:gd name="connsiteY3" fmla="*/ 804153 h 804153"/>
                <a:gd name="connsiteX4" fmla="*/ 4934324 w 4934324"/>
                <a:gd name="connsiteY4" fmla="*/ 804153 h 804153"/>
                <a:gd name="connsiteX5" fmla="*/ 134028 w 4934324"/>
                <a:gd name="connsiteY5" fmla="*/ 804153 h 804153"/>
                <a:gd name="connsiteX6" fmla="*/ 0 w 4934324"/>
                <a:gd name="connsiteY6" fmla="*/ 670125 h 804153"/>
                <a:gd name="connsiteX7" fmla="*/ 0 w 493432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324" h="804153" fill="none" extrusionOk="0">
                  <a:moveTo>
                    <a:pt x="0" y="0"/>
                  </a:moveTo>
                  <a:cubicBezTo>
                    <a:pt x="2199784" y="13096"/>
                    <a:pt x="3547767" y="-29434"/>
                    <a:pt x="4800296" y="0"/>
                  </a:cubicBezTo>
                  <a:cubicBezTo>
                    <a:pt x="4821086" y="33792"/>
                    <a:pt x="4909011" y="131971"/>
                    <a:pt x="4934324" y="134028"/>
                  </a:cubicBezTo>
                  <a:cubicBezTo>
                    <a:pt x="4993280" y="400761"/>
                    <a:pt x="4925258" y="484502"/>
                    <a:pt x="4934324" y="804153"/>
                  </a:cubicBezTo>
                  <a:lnTo>
                    <a:pt x="4934324" y="804153"/>
                  </a:lnTo>
                  <a:cubicBezTo>
                    <a:pt x="2841417" y="969440"/>
                    <a:pt x="1186698" y="960914"/>
                    <a:pt x="134028" y="804153"/>
                  </a:cubicBezTo>
                  <a:cubicBezTo>
                    <a:pt x="108889" y="759349"/>
                    <a:pt x="22555" y="678190"/>
                    <a:pt x="0" y="670125"/>
                  </a:cubicBezTo>
                  <a:cubicBezTo>
                    <a:pt x="-12112" y="473605"/>
                    <a:pt x="-19628" y="72824"/>
                    <a:pt x="0" y="0"/>
                  </a:cubicBezTo>
                  <a:close/>
                </a:path>
                <a:path w="4934324" h="804153" stroke="0" extrusionOk="0">
                  <a:moveTo>
                    <a:pt x="0" y="0"/>
                  </a:moveTo>
                  <a:cubicBezTo>
                    <a:pt x="1733524" y="12344"/>
                    <a:pt x="3669139" y="155067"/>
                    <a:pt x="4800296" y="0"/>
                  </a:cubicBezTo>
                  <a:cubicBezTo>
                    <a:pt x="4865382" y="59849"/>
                    <a:pt x="4893655" y="96500"/>
                    <a:pt x="4934324" y="134028"/>
                  </a:cubicBezTo>
                  <a:cubicBezTo>
                    <a:pt x="4979065" y="426059"/>
                    <a:pt x="4954769" y="556059"/>
                    <a:pt x="4934324" y="804153"/>
                  </a:cubicBezTo>
                  <a:lnTo>
                    <a:pt x="4934324" y="804153"/>
                  </a:lnTo>
                  <a:cubicBezTo>
                    <a:pt x="4287852" y="781273"/>
                    <a:pt x="1089980" y="896692"/>
                    <a:pt x="134028" y="804153"/>
                  </a:cubicBezTo>
                  <a:cubicBezTo>
                    <a:pt x="109110" y="755824"/>
                    <a:pt x="16784" y="682953"/>
                    <a:pt x="0" y="670125"/>
                  </a:cubicBezTo>
                  <a:cubicBezTo>
                    <a:pt x="13332" y="428282"/>
                    <a:pt x="23758" y="318115"/>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sd="4027667423">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Muốn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hát</a:t>
              </a:r>
              <a:r>
                <a:rPr lang="en-US" sz="2400" b="1" dirty="0">
                  <a:solidFill>
                    <a:schemeClr val="tx1"/>
                  </a:solidFill>
                  <a:latin typeface="Arial" panose="020B0604020202020204" pitchFamily="34" charset="0"/>
                  <a:cs typeface="Arial" panose="020B0604020202020204" pitchFamily="34" charset="0"/>
                </a:rPr>
                <a:t> hay, </a:t>
              </a:r>
              <a:r>
                <a:rPr lang="en-US" sz="2400" b="1" dirty="0" err="1">
                  <a:solidFill>
                    <a:schemeClr val="tx1"/>
                  </a:solidFill>
                  <a:latin typeface="Arial" panose="020B0604020202020204" pitchFamily="34" charset="0"/>
                  <a:cs typeface="Arial" panose="020B0604020202020204" pitchFamily="34" charset="0"/>
                </a:rPr>
                <a:t>đàn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giỏi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chăm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chỉ</a:t>
              </a:r>
              <a:r>
                <a:rPr lang="en-US" sz="2400" b="1" dirty="0">
                  <a:solidFill>
                    <a:schemeClr val="tx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46F85EC-8916-4F32-9CB2-C33C8A9584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822" b="20635" l="58508" r="70672"/>
                      </a14:imgEffect>
                    </a14:imgLayer>
                  </a14:imgProps>
                </a:ext>
              </a:extLst>
            </a:blip>
            <a:srcRect l="56987" t="5095" r="27807" b="77638"/>
            <a:stretch/>
          </p:blipFill>
          <p:spPr>
            <a:xfrm>
              <a:off x="5917611" y="3914754"/>
              <a:ext cx="986391" cy="858538"/>
            </a:xfrm>
            <a:prstGeom prst="rect">
              <a:avLst/>
            </a:prstGeom>
          </p:spPr>
        </p:pic>
      </p:grpSp>
      <p:grpSp>
        <p:nvGrpSpPr>
          <p:cNvPr id="19" name="Group 18">
            <a:extLst>
              <a:ext uri="{FF2B5EF4-FFF2-40B4-BE49-F238E27FC236}">
                <a16:creationId xmlns:a16="http://schemas.microsoft.com/office/drawing/2014/main" id="{43C4074B-C83B-4AB6-91F3-9C4F9E64DD81}"/>
              </a:ext>
            </a:extLst>
          </p:cNvPr>
          <p:cNvGrpSpPr/>
          <p:nvPr/>
        </p:nvGrpSpPr>
        <p:grpSpPr>
          <a:xfrm>
            <a:off x="1299310" y="3677650"/>
            <a:ext cx="8307680" cy="1098938"/>
            <a:chOff x="-224515" y="3871120"/>
            <a:chExt cx="5764715" cy="1098938"/>
          </a:xfrm>
        </p:grpSpPr>
        <p:sp>
          <p:nvSpPr>
            <p:cNvPr id="20" name="Snip Diagonal Corner Rectangle 4">
              <a:extLst>
                <a:ext uri="{FF2B5EF4-FFF2-40B4-BE49-F238E27FC236}">
                  <a16:creationId xmlns:a16="http://schemas.microsoft.com/office/drawing/2014/main" id="{85F46886-4DD0-400D-84E8-F04DD4A607F2}"/>
                </a:ext>
              </a:extLst>
            </p:cNvPr>
            <p:cNvSpPr/>
            <p:nvPr/>
          </p:nvSpPr>
          <p:spPr>
            <a:xfrm>
              <a:off x="560774" y="3943740"/>
              <a:ext cx="4979426" cy="804153"/>
            </a:xfrm>
            <a:custGeom>
              <a:avLst/>
              <a:gdLst>
                <a:gd name="connsiteX0" fmla="*/ 0 w 4979426"/>
                <a:gd name="connsiteY0" fmla="*/ 0 h 804153"/>
                <a:gd name="connsiteX1" fmla="*/ 4845398 w 4979426"/>
                <a:gd name="connsiteY1" fmla="*/ 0 h 804153"/>
                <a:gd name="connsiteX2" fmla="*/ 4979426 w 4979426"/>
                <a:gd name="connsiteY2" fmla="*/ 134028 h 804153"/>
                <a:gd name="connsiteX3" fmla="*/ 4979426 w 4979426"/>
                <a:gd name="connsiteY3" fmla="*/ 804153 h 804153"/>
                <a:gd name="connsiteX4" fmla="*/ 4979426 w 4979426"/>
                <a:gd name="connsiteY4" fmla="*/ 804153 h 804153"/>
                <a:gd name="connsiteX5" fmla="*/ 134028 w 4979426"/>
                <a:gd name="connsiteY5" fmla="*/ 804153 h 804153"/>
                <a:gd name="connsiteX6" fmla="*/ 0 w 4979426"/>
                <a:gd name="connsiteY6" fmla="*/ 670125 h 804153"/>
                <a:gd name="connsiteX7" fmla="*/ 0 w 4979426"/>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426" h="804153" fill="none" extrusionOk="0">
                  <a:moveTo>
                    <a:pt x="0" y="0"/>
                  </a:moveTo>
                  <a:cubicBezTo>
                    <a:pt x="2239189" y="75240"/>
                    <a:pt x="4271761" y="-82539"/>
                    <a:pt x="4845398" y="0"/>
                  </a:cubicBezTo>
                  <a:cubicBezTo>
                    <a:pt x="4901554" y="64018"/>
                    <a:pt x="4921394" y="74726"/>
                    <a:pt x="4979426" y="134028"/>
                  </a:cubicBezTo>
                  <a:cubicBezTo>
                    <a:pt x="4980923" y="275075"/>
                    <a:pt x="5033553" y="688762"/>
                    <a:pt x="4979426" y="804153"/>
                  </a:cubicBezTo>
                  <a:lnTo>
                    <a:pt x="4979426" y="804153"/>
                  </a:lnTo>
                  <a:cubicBezTo>
                    <a:pt x="2579741" y="839828"/>
                    <a:pt x="770948" y="738376"/>
                    <a:pt x="134028" y="804153"/>
                  </a:cubicBezTo>
                  <a:cubicBezTo>
                    <a:pt x="111296" y="761372"/>
                    <a:pt x="33429" y="712702"/>
                    <a:pt x="0" y="670125"/>
                  </a:cubicBezTo>
                  <a:cubicBezTo>
                    <a:pt x="-58434" y="426259"/>
                    <a:pt x="28233" y="102294"/>
                    <a:pt x="0" y="0"/>
                  </a:cubicBezTo>
                  <a:close/>
                </a:path>
                <a:path w="4979426" h="804153" stroke="0" extrusionOk="0">
                  <a:moveTo>
                    <a:pt x="0" y="0"/>
                  </a:moveTo>
                  <a:cubicBezTo>
                    <a:pt x="645607" y="-79517"/>
                    <a:pt x="4301417" y="-19842"/>
                    <a:pt x="4845398" y="0"/>
                  </a:cubicBezTo>
                  <a:cubicBezTo>
                    <a:pt x="4897692" y="33949"/>
                    <a:pt x="4910395" y="81350"/>
                    <a:pt x="4979426" y="134028"/>
                  </a:cubicBezTo>
                  <a:cubicBezTo>
                    <a:pt x="4962558" y="453041"/>
                    <a:pt x="4944799" y="603229"/>
                    <a:pt x="4979426" y="804153"/>
                  </a:cubicBezTo>
                  <a:lnTo>
                    <a:pt x="4979426" y="804153"/>
                  </a:lnTo>
                  <a:cubicBezTo>
                    <a:pt x="3621336" y="827522"/>
                    <a:pt x="898031" y="906030"/>
                    <a:pt x="134028" y="804153"/>
                  </a:cubicBezTo>
                  <a:cubicBezTo>
                    <a:pt x="91349" y="752234"/>
                    <a:pt x="29130" y="676549"/>
                    <a:pt x="0" y="670125"/>
                  </a:cubicBezTo>
                  <a:cubicBezTo>
                    <a:pt x="-30004" y="495923"/>
                    <a:pt x="-25214" y="138417"/>
                    <a:pt x="0" y="0"/>
                  </a:cubicBezTo>
                  <a:close/>
                </a:path>
              </a:pathLst>
            </a:custGeom>
            <a:solidFill>
              <a:schemeClr val="bg1">
                <a:alpha val="93000"/>
              </a:schemeClr>
            </a:solidFill>
            <a:ln w="50800" cmpd="sng">
              <a:solidFill>
                <a:srgbClr val="FA9DB0"/>
              </a:solidFill>
              <a:prstDash val="sysDash"/>
              <a:extLst>
                <a:ext uri="{C807C97D-BFC1-408E-A445-0C87EB9F89A2}">
                  <ask:lineSketchStyleProps xmlns:ask="http://schemas.microsoft.com/office/drawing/2018/sketchyshapes" sd="763009324">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endParaRPr>
            </a:p>
            <a:p>
              <a:endParaRPr lang="vi-VN" sz="2400" dirty="0">
                <a:solidFill>
                  <a:schemeClr val="tx1"/>
                </a:solidFill>
              </a:endParaRPr>
            </a:p>
            <a:p>
              <a:endParaRPr lang="vi-VN" sz="2400" dirty="0">
                <a:solidFill>
                  <a:schemeClr val="tx1"/>
                </a:solidFill>
              </a:endParaRPr>
            </a:p>
            <a:p>
              <a:r>
                <a:rPr lang="vi-VN" sz="2400" b="1" dirty="0">
                  <a:solidFill>
                    <a:schemeClr val="tx1"/>
                  </a:solidFill>
                </a:rPr>
                <a:t>    Mỗi người hãy tạo cho mình nét đẹp riêng.</a:t>
              </a:r>
            </a:p>
            <a:p>
              <a:br>
                <a:rPr lang="vi-VN" sz="2400" dirty="0">
                  <a:solidFill>
                    <a:schemeClr val="tx1"/>
                  </a:solidFill>
                </a:rPr>
              </a:br>
              <a:br>
                <a:rPr lang="vi-VN" sz="2400" dirty="0">
                  <a:solidFill>
                    <a:schemeClr val="tx1"/>
                  </a:solidFill>
                </a:rPr>
              </a:b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0612737-172E-4394-97A9-95D286E5829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354" b="20655" l="45187" r="57351"/>
                      </a14:imgEffect>
                    </a14:imgLayer>
                  </a14:imgProps>
                </a:ext>
              </a:extLst>
            </a:blip>
            <a:srcRect l="43666" t="1191" r="41128" b="77182"/>
            <a:stretch/>
          </p:blipFill>
          <p:spPr>
            <a:xfrm>
              <a:off x="-224515" y="3871120"/>
              <a:ext cx="891465" cy="1098938"/>
            </a:xfrm>
            <a:prstGeom prst="rect">
              <a:avLst/>
            </a:prstGeom>
          </p:spPr>
        </p:pic>
      </p:grpSp>
      <p:grpSp>
        <p:nvGrpSpPr>
          <p:cNvPr id="22" name="Group 21">
            <a:extLst>
              <a:ext uri="{FF2B5EF4-FFF2-40B4-BE49-F238E27FC236}">
                <a16:creationId xmlns:a16="http://schemas.microsoft.com/office/drawing/2014/main" id="{64766620-A971-4430-A136-B87153F480AB}"/>
              </a:ext>
            </a:extLst>
          </p:cNvPr>
          <p:cNvGrpSpPr/>
          <p:nvPr/>
        </p:nvGrpSpPr>
        <p:grpSpPr>
          <a:xfrm>
            <a:off x="1147843" y="2406973"/>
            <a:ext cx="8443436" cy="1022027"/>
            <a:chOff x="5882410" y="2545982"/>
            <a:chExt cx="5858916" cy="1022027"/>
          </a:xfrm>
        </p:grpSpPr>
        <p:sp>
          <p:nvSpPr>
            <p:cNvPr id="23" name="Snip Diagonal Corner Rectangle 3">
              <a:extLst>
                <a:ext uri="{FF2B5EF4-FFF2-40B4-BE49-F238E27FC236}">
                  <a16:creationId xmlns:a16="http://schemas.microsoft.com/office/drawing/2014/main" id="{8523E691-EF77-4A6F-B48F-9ED05118FB39}"/>
                </a:ext>
              </a:extLst>
            </p:cNvPr>
            <p:cNvSpPr/>
            <p:nvPr/>
          </p:nvSpPr>
          <p:spPr>
            <a:xfrm>
              <a:off x="6687322" y="2763856"/>
              <a:ext cx="5054004"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816809" y="9969"/>
                    <a:pt x="3709796" y="147239"/>
                    <a:pt x="4919976" y="0"/>
                  </a:cubicBezTo>
                  <a:cubicBezTo>
                    <a:pt x="4930053" y="26521"/>
                    <a:pt x="5004367" y="75417"/>
                    <a:pt x="5054004" y="134028"/>
                  </a:cubicBezTo>
                  <a:cubicBezTo>
                    <a:pt x="5046418" y="361744"/>
                    <a:pt x="5027545" y="579666"/>
                    <a:pt x="5054004" y="804153"/>
                  </a:cubicBezTo>
                  <a:lnTo>
                    <a:pt x="5054004" y="804153"/>
                  </a:lnTo>
                  <a:cubicBezTo>
                    <a:pt x="2596654" y="916450"/>
                    <a:pt x="1132076" y="643146"/>
                    <a:pt x="134028" y="804153"/>
                  </a:cubicBezTo>
                  <a:cubicBezTo>
                    <a:pt x="104542" y="752119"/>
                    <a:pt x="17902" y="689473"/>
                    <a:pt x="0" y="670125"/>
                  </a:cubicBezTo>
                  <a:cubicBezTo>
                    <a:pt x="7911" y="541222"/>
                    <a:pt x="-14712" y="232930"/>
                    <a:pt x="0" y="0"/>
                  </a:cubicBezTo>
                  <a:close/>
                </a:path>
                <a:path w="5054004" h="804153" stroke="0" extrusionOk="0">
                  <a:moveTo>
                    <a:pt x="0" y="0"/>
                  </a:moveTo>
                  <a:cubicBezTo>
                    <a:pt x="1467293" y="140996"/>
                    <a:pt x="3090509" y="-4395"/>
                    <a:pt x="4919976" y="0"/>
                  </a:cubicBezTo>
                  <a:cubicBezTo>
                    <a:pt x="4952966" y="28361"/>
                    <a:pt x="5027963" y="90190"/>
                    <a:pt x="5054004" y="134028"/>
                  </a:cubicBezTo>
                  <a:cubicBezTo>
                    <a:pt x="5070480" y="374767"/>
                    <a:pt x="5014618" y="653714"/>
                    <a:pt x="5054004" y="804153"/>
                  </a:cubicBezTo>
                  <a:lnTo>
                    <a:pt x="5054004" y="804153"/>
                  </a:lnTo>
                  <a:cubicBezTo>
                    <a:pt x="3997107" y="908201"/>
                    <a:pt x="1453670" y="766287"/>
                    <a:pt x="134028" y="804153"/>
                  </a:cubicBezTo>
                  <a:cubicBezTo>
                    <a:pt x="100446" y="764900"/>
                    <a:pt x="49412" y="719315"/>
                    <a:pt x="0" y="670125"/>
                  </a:cubicBezTo>
                  <a:cubicBezTo>
                    <a:pt x="-31288" y="472291"/>
                    <a:pt x="45730" y="205863"/>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sd="3897290515">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chemeClr val="tx1"/>
                  </a:solidFill>
                </a:rPr>
                <a:t>T</a:t>
              </a:r>
              <a:r>
                <a:rPr lang="en-US" sz="2400" b="1" dirty="0" err="1">
                  <a:solidFill>
                    <a:schemeClr val="tx1"/>
                  </a:solidFill>
                  <a:latin typeface="Arial" panose="020B0604020202020204" pitchFamily="34" charset="0"/>
                  <a:cs typeface="Arial" panose="020B0604020202020204" pitchFamily="34" charset="0"/>
                </a:rPr>
                <a:t>hế</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của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màu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vẻ</a:t>
              </a:r>
              <a:r>
                <a:rPr lang="en-US" sz="2400" dirty="0">
                  <a:solidFill>
                    <a:schemeClr val="tx1"/>
                  </a:solidFill>
                </a:rPr>
                <a:t>. </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EC331B9-8FF6-4B11-8E7E-6C58204ED2BE}"/>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163" b="19464" l="31364" r="43528"/>
                      </a14:imgEffect>
                    </a14:imgLayer>
                  </a14:imgProps>
                </a:ext>
              </a:extLst>
            </a:blip>
            <a:srcRect l="29843" r="54951" b="78373"/>
            <a:stretch/>
          </p:blipFill>
          <p:spPr>
            <a:xfrm>
              <a:off x="5882410" y="2545982"/>
              <a:ext cx="891465" cy="971805"/>
            </a:xfrm>
            <a:prstGeom prst="rect">
              <a:avLst/>
            </a:prstGeom>
          </p:spPr>
        </p:pic>
      </p:grpSp>
      <p:grpSp>
        <p:nvGrpSpPr>
          <p:cNvPr id="25" name="Group 24">
            <a:extLst>
              <a:ext uri="{FF2B5EF4-FFF2-40B4-BE49-F238E27FC236}">
                <a16:creationId xmlns:a16="http://schemas.microsoft.com/office/drawing/2014/main" id="{298DB3E3-04C5-4590-8EC0-517A13ACF52D}"/>
              </a:ext>
            </a:extLst>
          </p:cNvPr>
          <p:cNvGrpSpPr/>
          <p:nvPr/>
        </p:nvGrpSpPr>
        <p:grpSpPr>
          <a:xfrm>
            <a:off x="511652" y="1439888"/>
            <a:ext cx="9079627" cy="1010454"/>
            <a:chOff x="-511380" y="2525751"/>
            <a:chExt cx="6300370" cy="1010454"/>
          </a:xfrm>
        </p:grpSpPr>
        <p:sp>
          <p:nvSpPr>
            <p:cNvPr id="26" name="Snip Diagonal Corner Rectangle 2">
              <a:extLst>
                <a:ext uri="{FF2B5EF4-FFF2-40B4-BE49-F238E27FC236}">
                  <a16:creationId xmlns:a16="http://schemas.microsoft.com/office/drawing/2014/main" id="{0683F072-1B50-4692-95F2-BA41A5102B7D}"/>
                </a:ext>
              </a:extLst>
            </p:cNvPr>
            <p:cNvSpPr/>
            <p:nvPr/>
          </p:nvSpPr>
          <p:spPr>
            <a:xfrm>
              <a:off x="523485" y="2732052"/>
              <a:ext cx="5265505" cy="804153"/>
            </a:xfrm>
            <a:custGeom>
              <a:avLst/>
              <a:gdLst>
                <a:gd name="connsiteX0" fmla="*/ 0 w 5265505"/>
                <a:gd name="connsiteY0" fmla="*/ 0 h 804153"/>
                <a:gd name="connsiteX1" fmla="*/ 5131477 w 5265505"/>
                <a:gd name="connsiteY1" fmla="*/ 0 h 804153"/>
                <a:gd name="connsiteX2" fmla="*/ 5265505 w 5265505"/>
                <a:gd name="connsiteY2" fmla="*/ 134028 h 804153"/>
                <a:gd name="connsiteX3" fmla="*/ 5265505 w 5265505"/>
                <a:gd name="connsiteY3" fmla="*/ 804153 h 804153"/>
                <a:gd name="connsiteX4" fmla="*/ 5265505 w 5265505"/>
                <a:gd name="connsiteY4" fmla="*/ 804153 h 804153"/>
                <a:gd name="connsiteX5" fmla="*/ 134028 w 5265505"/>
                <a:gd name="connsiteY5" fmla="*/ 804153 h 804153"/>
                <a:gd name="connsiteX6" fmla="*/ 0 w 5265505"/>
                <a:gd name="connsiteY6" fmla="*/ 670125 h 804153"/>
                <a:gd name="connsiteX7" fmla="*/ 0 w 5265505"/>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5505" h="804153" fill="none" extrusionOk="0">
                  <a:moveTo>
                    <a:pt x="0" y="0"/>
                  </a:moveTo>
                  <a:cubicBezTo>
                    <a:pt x="1867511" y="-163733"/>
                    <a:pt x="4176815" y="8092"/>
                    <a:pt x="5131477" y="0"/>
                  </a:cubicBezTo>
                  <a:cubicBezTo>
                    <a:pt x="5178348" y="41345"/>
                    <a:pt x="5212180" y="73630"/>
                    <a:pt x="5265505" y="134028"/>
                  </a:cubicBezTo>
                  <a:cubicBezTo>
                    <a:pt x="5238000" y="368849"/>
                    <a:pt x="5226139" y="623435"/>
                    <a:pt x="5265505" y="804153"/>
                  </a:cubicBezTo>
                  <a:lnTo>
                    <a:pt x="5265505" y="804153"/>
                  </a:lnTo>
                  <a:cubicBezTo>
                    <a:pt x="3189878" y="803328"/>
                    <a:pt x="2209555" y="848860"/>
                    <a:pt x="134028" y="804153"/>
                  </a:cubicBezTo>
                  <a:cubicBezTo>
                    <a:pt x="112346" y="778813"/>
                    <a:pt x="51742" y="717933"/>
                    <a:pt x="0" y="670125"/>
                  </a:cubicBezTo>
                  <a:cubicBezTo>
                    <a:pt x="-10818" y="403095"/>
                    <a:pt x="5560" y="294789"/>
                    <a:pt x="0" y="0"/>
                  </a:cubicBezTo>
                  <a:close/>
                </a:path>
                <a:path w="5265505" h="804153" stroke="0" extrusionOk="0">
                  <a:moveTo>
                    <a:pt x="0" y="0"/>
                  </a:moveTo>
                  <a:cubicBezTo>
                    <a:pt x="2252987" y="51761"/>
                    <a:pt x="3387453" y="-6647"/>
                    <a:pt x="5131477" y="0"/>
                  </a:cubicBezTo>
                  <a:cubicBezTo>
                    <a:pt x="5162868" y="49602"/>
                    <a:pt x="5219307" y="94691"/>
                    <a:pt x="5265505" y="134028"/>
                  </a:cubicBezTo>
                  <a:cubicBezTo>
                    <a:pt x="5304079" y="288740"/>
                    <a:pt x="5321637" y="573457"/>
                    <a:pt x="5265505" y="804153"/>
                  </a:cubicBezTo>
                  <a:lnTo>
                    <a:pt x="5265505" y="804153"/>
                  </a:lnTo>
                  <a:cubicBezTo>
                    <a:pt x="3195714" y="770936"/>
                    <a:pt x="675646" y="681229"/>
                    <a:pt x="134028" y="804153"/>
                  </a:cubicBezTo>
                  <a:cubicBezTo>
                    <a:pt x="76680" y="769220"/>
                    <a:pt x="35999" y="705812"/>
                    <a:pt x="0" y="670125"/>
                  </a:cubicBezTo>
                  <a:cubicBezTo>
                    <a:pt x="-1653" y="348987"/>
                    <a:pt x="-33895" y="326224"/>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sd="3726150081">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kêu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hót</a:t>
              </a:r>
              <a:r>
                <a:rPr lang="en-US" sz="2400" b="1" dirty="0">
                  <a:solidFill>
                    <a:schemeClr val="tx1"/>
                  </a:solidFill>
                  <a:latin typeface="Arial" panose="020B0604020202020204" pitchFamily="34" charset="0"/>
                  <a:cs typeface="Arial" panose="020B0604020202020204" pitchFamily="34" charset="0"/>
                </a:rPr>
                <a:t> </a:t>
              </a:r>
              <a:endParaRPr lang="vi-VN" sz="2400" b="1" dirty="0">
                <a:solidFill>
                  <a:schemeClr val="tx1"/>
                </a:solidFill>
                <a:latin typeface="Arial" panose="020B0604020202020204" pitchFamily="34" charset="0"/>
                <a:cs typeface="Arial" panose="020B0604020202020204" pitchFamily="34" charset="0"/>
              </a:endParaRPr>
            </a:p>
            <a:p>
              <a:pPr lvl="0" algn="ctr">
                <a:defRPr/>
              </a:pPr>
              <a:r>
                <a:rPr lang="en-US" sz="2400" b="1" dirty="0" err="1">
                  <a:solidFill>
                    <a:schemeClr val="tx1"/>
                  </a:solidFill>
                  <a:latin typeface="Arial" panose="020B0604020202020204" pitchFamily="34" charset="0"/>
                  <a:cs typeface="Arial" panose="020B0604020202020204" pitchFamily="34" charset="0"/>
                </a:rPr>
                <a:t>rất</a:t>
              </a:r>
              <a:r>
                <a:rPr lang="en-US" sz="2400" b="1" dirty="0">
                  <a:solidFill>
                    <a:schemeClr val="tx1"/>
                  </a:solidFill>
                  <a:latin typeface="Arial" panose="020B0604020202020204" pitchFamily="34" charset="0"/>
                  <a:cs typeface="Arial" panose="020B0604020202020204" pitchFamily="34" charset="0"/>
                </a:rPr>
                <a:t> hay.</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013FDD46-A88F-4CA4-8772-9BE1EC3B6D41}"/>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2150" b="19450" l="2950" r="27650">
                          <a14:foregroundMark x1="27650" y1="18050" x2="27650" y2="18050"/>
                        </a14:backgroundRemoval>
                      </a14:imgEffect>
                    </a14:imgLayer>
                  </a14:imgProps>
                </a:ext>
              </a:extLst>
            </a:blip>
            <a:srcRect r="70171" b="78373"/>
            <a:stretch/>
          </p:blipFill>
          <p:spPr>
            <a:xfrm>
              <a:off x="-511380" y="2525751"/>
              <a:ext cx="1185869" cy="919186"/>
            </a:xfrm>
            <a:prstGeom prst="rect">
              <a:avLst/>
            </a:prstGeom>
          </p:spPr>
        </p:pic>
      </p:grpSp>
      <p:pic>
        <p:nvPicPr>
          <p:cNvPr id="29" name="Picture 28">
            <a:extLst>
              <a:ext uri="{FF2B5EF4-FFF2-40B4-BE49-F238E27FC236}">
                <a16:creationId xmlns:a16="http://schemas.microsoft.com/office/drawing/2014/main" id="{3AC886BD-394C-4C41-BF2E-E8B241C4BC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46515" y="3780678"/>
            <a:ext cx="1154344" cy="861550"/>
          </a:xfrm>
          <a:prstGeom prst="rect">
            <a:avLst/>
          </a:prstGeom>
        </p:spPr>
      </p:pic>
      <p:pic>
        <p:nvPicPr>
          <p:cNvPr id="30" name="Picture 29">
            <a:extLst>
              <a:ext uri="{FF2B5EF4-FFF2-40B4-BE49-F238E27FC236}">
                <a16:creationId xmlns:a16="http://schemas.microsoft.com/office/drawing/2014/main" id="{64A749A6-D974-4637-ABE3-B91FA985A9E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37574" y="1726748"/>
            <a:ext cx="728696" cy="723838"/>
          </a:xfrm>
          <a:prstGeom prst="rect">
            <a:avLst/>
          </a:prstGeom>
        </p:spPr>
      </p:pic>
      <p:pic>
        <p:nvPicPr>
          <p:cNvPr id="31" name="Picture 30">
            <a:extLst>
              <a:ext uri="{FF2B5EF4-FFF2-40B4-BE49-F238E27FC236}">
                <a16:creationId xmlns:a16="http://schemas.microsoft.com/office/drawing/2014/main" id="{DBD72ED4-ABD3-4554-BD7F-95126537C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6990" y="2705162"/>
            <a:ext cx="728696" cy="723838"/>
          </a:xfrm>
          <a:prstGeom prst="rect">
            <a:avLst/>
          </a:prstGeom>
        </p:spPr>
      </p:pic>
      <p:pic>
        <p:nvPicPr>
          <p:cNvPr id="32" name="Am-thanh-tra-loi-sai-www_nhacchuongvui_com">
            <a:hlinkClick r:id="" action="ppaction://media"/>
            <a:extLst>
              <a:ext uri="{FF2B5EF4-FFF2-40B4-BE49-F238E27FC236}">
                <a16:creationId xmlns:a16="http://schemas.microsoft.com/office/drawing/2014/main" id="{83EC4EF8-8C79-4B98-88E2-897C2B95262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1483173"/>
            <a:ext cx="487363" cy="487363"/>
          </a:xfrm>
          <a:prstGeom prst="rect">
            <a:avLst/>
          </a:prstGeom>
        </p:spPr>
      </p:pic>
      <p:pic>
        <p:nvPicPr>
          <p:cNvPr id="33" name="Am-thanh-tra-loi-sai-www_nhacchuongvui_com">
            <a:hlinkClick r:id="" action="ppaction://media"/>
            <a:extLst>
              <a:ext uri="{FF2B5EF4-FFF2-40B4-BE49-F238E27FC236}">
                <a16:creationId xmlns:a16="http://schemas.microsoft.com/office/drawing/2014/main" id="{89F17C7F-165A-4A87-B86C-9DC5680E07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2114306"/>
            <a:ext cx="487363" cy="487363"/>
          </a:xfrm>
          <a:prstGeom prst="rect">
            <a:avLst/>
          </a:prstGeom>
        </p:spPr>
      </p:pic>
      <p:pic>
        <p:nvPicPr>
          <p:cNvPr id="34" name="Am-thanh-tra-loi-sai-www_nhacchuongvui_com">
            <a:hlinkClick r:id="" action="ppaction://media"/>
            <a:extLst>
              <a:ext uri="{FF2B5EF4-FFF2-40B4-BE49-F238E27FC236}">
                <a16:creationId xmlns:a16="http://schemas.microsoft.com/office/drawing/2014/main" id="{C7D14A83-F7E4-4F50-80F8-B296FE54EEF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99302" y="3481776"/>
            <a:ext cx="487363" cy="487363"/>
          </a:xfrm>
          <a:prstGeom prst="rect">
            <a:avLst/>
          </a:prstGeom>
        </p:spPr>
      </p:pic>
      <p:pic>
        <p:nvPicPr>
          <p:cNvPr id="35" name="Am-thanh-tra-loi-dung-www_nhacchuongvui_com">
            <a:hlinkClick r:id="" action="ppaction://media"/>
            <a:extLst>
              <a:ext uri="{FF2B5EF4-FFF2-40B4-BE49-F238E27FC236}">
                <a16:creationId xmlns:a16="http://schemas.microsoft.com/office/drawing/2014/main" id="{AFB97FC8-C33D-4B9A-A0F2-E794AB81D69E}"/>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9490" y="2798041"/>
            <a:ext cx="487363" cy="487363"/>
          </a:xfrm>
          <a:prstGeom prst="rect">
            <a:avLst/>
          </a:prstGeom>
        </p:spPr>
      </p:pic>
      <p:pic>
        <p:nvPicPr>
          <p:cNvPr id="37" name="Picture 36">
            <a:extLst>
              <a:ext uri="{FF2B5EF4-FFF2-40B4-BE49-F238E27FC236}">
                <a16:creationId xmlns:a16="http://schemas.microsoft.com/office/drawing/2014/main" id="{0375B63D-328C-4C2E-9A80-9FBAF2F859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991" y="4909899"/>
            <a:ext cx="728696" cy="723838"/>
          </a:xfrm>
          <a:prstGeom prst="rect">
            <a:avLst/>
          </a:prstGeom>
        </p:spPr>
      </p:pic>
      <p:pic>
        <p:nvPicPr>
          <p:cNvPr id="38" name="Picture 37"/>
          <p:cNvPicPr>
            <a:picLocks noChangeAspect="1"/>
          </p:cNvPicPr>
          <p:nvPr/>
        </p:nvPicPr>
        <p:blipFill>
          <a:blip r:embed="rId18" cstate="print">
            <a:extLst>
              <a:ext uri="{BEBA8EAE-BF5A-486C-A8C5-ECC9F3942E4B}">
                <a14:imgProps xmlns:a14="http://schemas.microsoft.com/office/drawing/2010/main">
                  <a14:imgLayer r:embed="rId19">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9085085" y="4400374"/>
            <a:ext cx="4251072" cy="2683813"/>
          </a:xfrm>
          <a:prstGeom prst="rect">
            <a:avLst/>
          </a:prstGeom>
        </p:spPr>
      </p:pic>
    </p:spTree>
    <p:extLst>
      <p:ext uri="{BB962C8B-B14F-4D97-AF65-F5344CB8AC3E}">
        <p14:creationId xmlns:p14="http://schemas.microsoft.com/office/powerpoint/2010/main" val="2407796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1" presetClass="mediacall" presetSubtype="0" fill="hold" nodeType="withEffect">
                                  <p:stCondLst>
                                    <p:cond delay="0"/>
                                  </p:stCondLst>
                                  <p:childTnLst>
                                    <p:cmd type="call" cmd="playFrom(0.0)">
                                      <p:cBhvr>
                                        <p:cTn id="39" dur="8150" fill="hold"/>
                                        <p:tgtEl>
                                          <p:spTgt spid="33"/>
                                        </p:tgtEl>
                                      </p:cBhvr>
                                    </p:cmd>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150" fill="hold"/>
                                        <p:tgtEl>
                                          <p:spTgt spid="34"/>
                                        </p:tgtEl>
                                      </p:cBhvr>
                                    </p:cmd>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8085" fill="hold"/>
                                        <p:tgtEl>
                                          <p:spTgt spid="35"/>
                                        </p:tgtEl>
                                      </p:cBhvr>
                                    </p:cmd>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150" fill="hold"/>
                                        <p:tgtEl>
                                          <p:spTgt spid="32"/>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32"/>
                </p:tgtEl>
              </p:cMediaNode>
            </p:audio>
            <p:audio>
              <p:cMediaNode vol="80000">
                <p:cTn id="62" fill="hold" display="0">
                  <p:stCondLst>
                    <p:cond delay="indefinite"/>
                  </p:stCondLst>
                  <p:endCondLst>
                    <p:cond evt="onStopAudio" delay="0">
                      <p:tgtEl>
                        <p:sldTgt/>
                      </p:tgtEl>
                    </p:cond>
                  </p:endCondLst>
                </p:cTn>
                <p:tgtEl>
                  <p:spTgt spid="33"/>
                </p:tgtEl>
              </p:cMediaNode>
            </p:audio>
            <p:audio>
              <p:cMediaNode vol="80000">
                <p:cTn id="63" fill="hold" display="0">
                  <p:stCondLst>
                    <p:cond delay="indefinite"/>
                  </p:stCondLst>
                  <p:endCondLst>
                    <p:cond evt="onStopAudio" delay="0">
                      <p:tgtEl>
                        <p:sldTgt/>
                      </p:tgtEl>
                    </p:cond>
                  </p:endCondLst>
                </p:cTn>
                <p:tgtEl>
                  <p:spTgt spid="34"/>
                </p:tgtEl>
              </p:cMediaNode>
            </p:audio>
            <p:audio>
              <p:cMediaNode vol="80000">
                <p:cTn id="64" fill="hold" display="0">
                  <p:stCondLst>
                    <p:cond delay="indefinite"/>
                  </p:stCondLst>
                  <p:endCondLst>
                    <p:cond evt="onStopAudio" delay="0">
                      <p:tgtEl>
                        <p:sldTgt/>
                      </p:tgtEl>
                    </p:cond>
                  </p:endCondLst>
                </p:cTn>
                <p:tgtEl>
                  <p:spTgt spid="35"/>
                </p:tgtEl>
              </p:cMediaNode>
            </p:audio>
          </p:childTnLst>
        </p:cTn>
      </p:par>
    </p:tnLst>
    <p:bldLst>
      <p:bldP spid="5"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589" y="843294"/>
            <a:ext cx="6716903" cy="4401205"/>
          </a:xfrm>
          <a:prstGeom prst="rect">
            <a:avLst/>
          </a:prstGeom>
        </p:spPr>
        <p:txBody>
          <a:bodyPr wrap="none">
            <a:spAutoFit/>
          </a:bodyPr>
          <a:lstStyle/>
          <a:p>
            <a:pPr lvl="0" algn="ctr">
              <a:defRPr/>
            </a:pPr>
            <a:r>
              <a:rPr lang="vi-VN" sz="14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Luyện đọc</a:t>
            </a:r>
          </a:p>
          <a:p>
            <a:pPr lvl="0" algn="ctr">
              <a:defRPr/>
            </a:pPr>
            <a:r>
              <a:rPr lang="vi-VN" sz="14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diễn cảm</a:t>
            </a:r>
            <a:endParaRPr lang="en-US" sz="14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41638889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4616" y="1424724"/>
            <a:ext cx="9805015" cy="4401205"/>
          </a:xfrm>
          <a:prstGeom prst="rect">
            <a:avLst/>
          </a:prstGeom>
          <a:solidFill>
            <a:schemeClr val="accent4">
              <a:lumMod val="40000"/>
              <a:lumOff val="60000"/>
            </a:schemeClr>
          </a:solidFill>
        </p:spPr>
        <p:txBody>
          <a:bodyPr wrap="square" rtlCol="0">
            <a:spAutoFit/>
          </a:bodyPr>
          <a:lstStyle/>
          <a:p>
            <a:pPr algn="just"/>
            <a:r>
              <a:rPr lang="vi-VN" sz="2800" dirty="0"/>
              <a:t>         Hôm nay là ngày thi tốt nghiệp của các học trò thầy  giáo vàng anh.</a:t>
            </a:r>
          </a:p>
          <a:p>
            <a:pPr algn="just"/>
            <a:r>
              <a:rPr lang="vi-VN" sz="2800" dirty="0"/>
              <a:t>        Ve sầu được thầy mời trình bày tác phẩm trước tiên. Mặc áo măng tô trong suốt, đôi mắt nâu </a:t>
            </a:r>
            <a:r>
              <a:rPr lang="vi-VN" sz="2800" dirty="0">
                <a:solidFill>
                  <a:srgbClr val="C00000"/>
                </a:solidFill>
              </a:rPr>
              <a:t>lấp lánh</a:t>
            </a:r>
            <a:r>
              <a:rPr lang="vi-VN" sz="2800" dirty="0"/>
              <a:t>, đầy vẻ tự tin, ve sầu biểu diễn bản nhạc “Mùa hè”. Gian phòng tràn ngập âm thanh sáng chói. Tiếng vi-ô-lông </a:t>
            </a:r>
            <a:r>
              <a:rPr lang="vi-VN" sz="2800" dirty="0">
                <a:solidFill>
                  <a:srgbClr val="C00000"/>
                </a:solidFill>
              </a:rPr>
              <a:t>réo rắt</a:t>
            </a:r>
            <a:r>
              <a:rPr lang="vi-VN" sz="2800" dirty="0"/>
              <a:t>, tiếng cla-ri-nét </a:t>
            </a:r>
            <a:r>
              <a:rPr lang="vi-VN" sz="2800" dirty="0">
                <a:solidFill>
                  <a:srgbClr val="C00000"/>
                </a:solidFill>
              </a:rPr>
              <a:t>trong sáng</a:t>
            </a:r>
            <a:r>
              <a:rPr lang="vi-VN" sz="2800" dirty="0"/>
              <a:t>, xen-lô </a:t>
            </a:r>
            <a:r>
              <a:rPr lang="vi-VN" sz="2800" dirty="0">
                <a:solidFill>
                  <a:srgbClr val="C00000"/>
                </a:solidFill>
              </a:rPr>
              <a:t>ấm áp</a:t>
            </a:r>
            <a:r>
              <a:rPr lang="vi-VN" sz="2800" dirty="0"/>
              <a:t>,... Tiếng nhạc gợi màu hoa phượng đỏ rực,</a:t>
            </a:r>
            <a:r>
              <a:rPr lang="vi-VN" sz="2800" dirty="0">
                <a:solidFill>
                  <a:srgbClr val="C00000"/>
                </a:solidFill>
              </a:rPr>
              <a:t>/</a:t>
            </a:r>
            <a:r>
              <a:rPr lang="vi-VN" sz="2800" dirty="0"/>
              <a:t> nắng sáng trắng,</a:t>
            </a:r>
            <a:r>
              <a:rPr lang="vi-VN" sz="2800" dirty="0">
                <a:solidFill>
                  <a:srgbClr val="C00000"/>
                </a:solidFill>
              </a:rPr>
              <a:t>/</a:t>
            </a:r>
            <a:r>
              <a:rPr lang="vi-VN" sz="2800" dirty="0"/>
              <a:t> bầu trời xanh mênh mông.</a:t>
            </a:r>
            <a:r>
              <a:rPr lang="vi-VN" sz="2800" dirty="0">
                <a:solidFill>
                  <a:srgbClr val="C00000"/>
                </a:solidFill>
              </a:rPr>
              <a:t>//</a:t>
            </a:r>
            <a:r>
              <a:rPr lang="vi-VN" sz="2800" dirty="0"/>
              <a:t> Bên hàng giậu, hoa mướp vàng và những cánh ong </a:t>
            </a:r>
            <a:r>
              <a:rPr lang="vi-VN" sz="2800" dirty="0">
                <a:solidFill>
                  <a:srgbClr val="C00000"/>
                </a:solidFill>
              </a:rPr>
              <a:t>rù rì</a:t>
            </a:r>
            <a:r>
              <a:rPr lang="vi-VN" sz="2800" dirty="0"/>
              <a:t>. Thầy giáo </a:t>
            </a:r>
            <a:r>
              <a:rPr lang="vi-VN" sz="2800" dirty="0">
                <a:solidFill>
                  <a:srgbClr val="C00000"/>
                </a:solidFill>
              </a:rPr>
              <a:t>xúc động</a:t>
            </a:r>
            <a:r>
              <a:rPr lang="vi-VN" sz="2800" dirty="0"/>
              <a:t>, cúi xuống ghi điểm.</a:t>
            </a:r>
          </a:p>
        </p:txBody>
      </p:sp>
      <p:sp>
        <p:nvSpPr>
          <p:cNvPr id="5" name="Rectangle 4"/>
          <p:cNvSpPr/>
          <p:nvPr/>
        </p:nvSpPr>
        <p:spPr>
          <a:xfrm>
            <a:off x="3524516" y="21678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88" y="5280853"/>
            <a:ext cx="12858751" cy="2077660"/>
          </a:xfrm>
          <a:prstGeom prst="rect">
            <a:avLst/>
          </a:prstGeom>
        </p:spPr>
      </p:pic>
    </p:spTree>
    <p:extLst>
      <p:ext uri="{BB962C8B-B14F-4D97-AF65-F5344CB8AC3E}">
        <p14:creationId xmlns:p14="http://schemas.microsoft.com/office/powerpoint/2010/main" val="34351542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0730" y="1406713"/>
            <a:ext cx="7500771" cy="2554545"/>
          </a:xfrm>
          <a:prstGeom prst="rect">
            <a:avLst/>
          </a:prstGeom>
        </p:spPr>
        <p:txBody>
          <a:bodyPr wrap="none">
            <a:spAutoFit/>
          </a:bodyPr>
          <a:lstStyle/>
          <a:p>
            <a:pPr lvl="0" algn="ctr">
              <a:defRPr/>
            </a:pPr>
            <a:r>
              <a:rPr lang="vi-VN" sz="16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Luyện tập</a:t>
            </a:r>
            <a:endParaRPr lang="en-US" sz="16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687263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7" name="矩形: 圆角 4"/>
          <p:cNvSpPr/>
          <p:nvPr/>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400" b="95900" l="1350" r="97000">
                        <a14:foregroundMark x1="41950" y1="13600" x2="44500" y2="21850"/>
                        <a14:foregroundMark x1="52150" y1="17600" x2="30900" y2="16450"/>
                        <a14:foregroundMark x1="21800" y1="21000" x2="20700" y2="33500"/>
                        <a14:foregroundMark x1="17550" y1="17000" x2="19000" y2="31750"/>
                        <a14:foregroundMark x1="28350" y1="22400" x2="14750" y2="29800"/>
                        <a14:foregroundMark x1="74850" y1="22400" x2="84500" y2="21300"/>
                        <a14:foregroundMark x1="67200" y1="15300" x2="64350" y2="25800"/>
                        <a14:foregroundMark x1="46500" y1="17850" x2="41400" y2="23550"/>
                        <a14:foregroundMark x1="39700" y1="13900" x2="39700" y2="28350"/>
                        <a14:foregroundMark x1="22400" y1="18450" x2="26350" y2="346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58640" y="3862117"/>
            <a:ext cx="2914657" cy="2914657"/>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08883" y="3488613"/>
            <a:ext cx="5489898" cy="3465916"/>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689" b="100000" l="0" r="100000"/>
                    </a14:imgEffect>
                  </a14:imgLayer>
                </a14:imgProps>
              </a:ext>
              <a:ext uri="{28A0092B-C50C-407E-A947-70E740481C1C}">
                <a14:useLocalDpi xmlns:a14="http://schemas.microsoft.com/office/drawing/2010/main" val="0"/>
              </a:ext>
            </a:extLst>
          </a:blip>
          <a:stretch>
            <a:fillRect/>
          </a:stretch>
        </p:blipFill>
        <p:spPr>
          <a:xfrm>
            <a:off x="3422736" y="4593257"/>
            <a:ext cx="3426583" cy="1930298"/>
          </a:xfrm>
          <a:prstGeom prst="rect">
            <a:avLst/>
          </a:prstGeom>
        </p:spPr>
      </p:pic>
      <p:pic>
        <p:nvPicPr>
          <p:cNvPr id="5" name="Picture 4"/>
          <p:cNvPicPr>
            <a:picLocks noChangeAspect="1"/>
          </p:cNvPicPr>
          <p:nvPr/>
        </p:nvPicPr>
        <p:blipFill>
          <a:blip r:embed="rId10"/>
          <a:stretch>
            <a:fillRect/>
          </a:stretch>
        </p:blipFill>
        <p:spPr>
          <a:xfrm>
            <a:off x="3216043" y="3224000"/>
            <a:ext cx="7736495" cy="816935"/>
          </a:xfrm>
          <a:prstGeom prst="rect">
            <a:avLst/>
          </a:prstGeom>
        </p:spPr>
      </p:pic>
      <p:pic>
        <p:nvPicPr>
          <p:cNvPr id="9" name="Picture 8"/>
          <p:cNvPicPr>
            <a:picLocks noChangeAspect="1"/>
          </p:cNvPicPr>
          <p:nvPr/>
        </p:nvPicPr>
        <p:blipFill>
          <a:blip r:embed="rId11"/>
          <a:stretch>
            <a:fillRect/>
          </a:stretch>
        </p:blipFill>
        <p:spPr>
          <a:xfrm>
            <a:off x="2327785" y="608658"/>
            <a:ext cx="8602202" cy="2865368"/>
          </a:xfrm>
          <a:prstGeom prst="rect">
            <a:avLst/>
          </a:prstGeom>
        </p:spPr>
      </p:pic>
    </p:spTree>
    <p:extLst>
      <p:ext uri="{BB962C8B-B14F-4D97-AF65-F5344CB8AC3E}">
        <p14:creationId xmlns:p14="http://schemas.microsoft.com/office/powerpoint/2010/main" val="138016825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9">
            <a:extLst>
              <a:ext uri="{FF2B5EF4-FFF2-40B4-BE49-F238E27FC236}">
                <a16:creationId xmlns:a16="http://schemas.microsoft.com/office/drawing/2014/main" id="{8899916F-CC00-4A9D-8D54-70C399745CDC}"/>
              </a:ext>
            </a:extLst>
          </p:cNvPr>
          <p:cNvPicPr>
            <a:picLocks noChangeAspect="1"/>
          </p:cNvPicPr>
          <p:nvPr/>
        </p:nvPicPr>
        <p:blipFill rotWithShape="1">
          <a:blip r:embed="rId2"/>
          <a:srcRect l="16136" r="17274" b="20236"/>
          <a:stretch/>
        </p:blipFill>
        <p:spPr>
          <a:xfrm>
            <a:off x="1333846" y="27708"/>
            <a:ext cx="9090314" cy="1794574"/>
          </a:xfrm>
          <a:prstGeom prst="rect">
            <a:avLst/>
          </a:prstGeom>
        </p:spPr>
      </p:pic>
      <p:sp>
        <p:nvSpPr>
          <p:cNvPr id="7" name="Rectangle 6"/>
          <p:cNvSpPr/>
          <p:nvPr/>
        </p:nvSpPr>
        <p:spPr>
          <a:xfrm>
            <a:off x="1823105" y="542332"/>
            <a:ext cx="8111795" cy="584775"/>
          </a:xfrm>
          <a:prstGeom prst="rect">
            <a:avLst/>
          </a:prstGeom>
        </p:spPr>
        <p:txBody>
          <a:bodyPr wrap="square">
            <a:spAutoFit/>
          </a:bodyPr>
          <a:lstStyle/>
          <a:p>
            <a:pPr algn="just"/>
            <a:r>
              <a:rPr lang="vi-VN" sz="3200" b="1" dirty="0">
                <a:solidFill>
                  <a:schemeClr val="bg1"/>
                </a:solidFill>
              </a:rPr>
              <a:t>1.Tìm danh từ trong các câu dưới đây:</a:t>
            </a:r>
          </a:p>
        </p:txBody>
      </p:sp>
      <p:grpSp>
        <p:nvGrpSpPr>
          <p:cNvPr id="9" name="Group 8">
            <a:extLst>
              <a:ext uri="{FF2B5EF4-FFF2-40B4-BE49-F238E27FC236}">
                <a16:creationId xmlns:a16="http://schemas.microsoft.com/office/drawing/2014/main" id="{013E386B-D22D-8F1E-AC4F-11BFC59E33CD}"/>
              </a:ext>
            </a:extLst>
          </p:cNvPr>
          <p:cNvGrpSpPr/>
          <p:nvPr/>
        </p:nvGrpSpPr>
        <p:grpSpPr>
          <a:xfrm>
            <a:off x="950276" y="1691842"/>
            <a:ext cx="7796560" cy="4914944"/>
            <a:chOff x="3911731" y="894056"/>
            <a:chExt cx="8406597" cy="5531461"/>
          </a:xfrm>
        </p:grpSpPr>
        <p:sp>
          <p:nvSpPr>
            <p:cNvPr id="10"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11" name="Group 10">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2" name="Flowchart: Terminator 11">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4" name="Heart 13">
            <a:extLst>
              <a:ext uri="{FF2B5EF4-FFF2-40B4-BE49-F238E27FC236}">
                <a16:creationId xmlns:a16="http://schemas.microsoft.com/office/drawing/2014/main" id="{5370C47D-934E-74B4-513C-B0D68650BE05}"/>
              </a:ext>
            </a:extLst>
          </p:cNvPr>
          <p:cNvSpPr/>
          <p:nvPr/>
        </p:nvSpPr>
        <p:spPr>
          <a:xfrm rot="20943956">
            <a:off x="936665" y="169306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Rectangle 14"/>
          <p:cNvSpPr/>
          <p:nvPr/>
        </p:nvSpPr>
        <p:spPr>
          <a:xfrm>
            <a:off x="1949618" y="2106014"/>
            <a:ext cx="6031540" cy="3693319"/>
          </a:xfrm>
          <a:prstGeom prst="rect">
            <a:avLst/>
          </a:prstGeom>
        </p:spPr>
        <p:txBody>
          <a:bodyPr wrap="square">
            <a:spAutoFit/>
          </a:bodyPr>
          <a:lstStyle/>
          <a:p>
            <a:pPr marL="342900" indent="-342900" algn="just">
              <a:buAutoNum type="alphaLcPeriod"/>
            </a:pPr>
            <a:r>
              <a:rPr lang="vi-VN" sz="2600" dirty="0">
                <a:solidFill>
                  <a:srgbClr val="002060"/>
                </a:solidFill>
              </a:rPr>
              <a:t>Sau ve sầu, gà trống đĩnh đạc bước lên, kiêu hãnh ngẩng đầu với cái mũ đỏ chói.</a:t>
            </a:r>
          </a:p>
          <a:p>
            <a:pPr algn="just"/>
            <a:r>
              <a:rPr lang="vi-VN" sz="2600" dirty="0">
                <a:solidFill>
                  <a:srgbClr val="002060"/>
                </a:solidFill>
              </a:rPr>
              <a:t> b. Dế bước ra khoẻ khoắn và trang nhã trong chiếc áo nâu ông.</a:t>
            </a:r>
          </a:p>
          <a:p>
            <a:endParaRPr lang="vi-VN" sz="2600" dirty="0">
              <a:solidFill>
                <a:srgbClr val="002060"/>
              </a:solidFill>
            </a:endParaRPr>
          </a:p>
          <a:p>
            <a:r>
              <a:rPr lang="vi-VN" sz="2600" dirty="0">
                <a:solidFill>
                  <a:srgbClr val="002060"/>
                </a:solidFill>
              </a:rPr>
              <a:t>c. Trong tà áo dài tha thướt, hoạ mi trông thật dịu dàng, uyển chuyển.</a:t>
            </a:r>
          </a:p>
          <a:p>
            <a:pPr algn="just"/>
            <a:r>
              <a:rPr lang="vi-VN" sz="2600" dirty="0">
                <a:solidFill>
                  <a:srgbClr val="002060"/>
                </a:solidFill>
              </a:rPr>
              <a:t>   		</a:t>
            </a:r>
            <a:endParaRPr lang="vi-VN" dirty="0">
              <a:solidFill>
                <a:srgbClr val="000000"/>
              </a:solidFill>
              <a:latin typeface="OpenSans"/>
            </a:endParaRPr>
          </a:p>
        </p:txBody>
      </p:sp>
      <p:sp>
        <p:nvSpPr>
          <p:cNvPr id="3" name="TextBox 2"/>
          <p:cNvSpPr txBox="1"/>
          <p:nvPr/>
        </p:nvSpPr>
        <p:spPr>
          <a:xfrm>
            <a:off x="3002610" y="2111333"/>
            <a:ext cx="1173019"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ve</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sầu</a:t>
            </a:r>
            <a:endParaRPr lang="en-US" sz="2600"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4238614" y="2106014"/>
            <a:ext cx="1746549" cy="492443"/>
          </a:xfrm>
          <a:prstGeom prst="rect">
            <a:avLst/>
          </a:prstGeom>
          <a:noFill/>
        </p:spPr>
        <p:txBody>
          <a:bodyPr wrap="square" rtlCol="0">
            <a:spAutoFit/>
          </a:bodyPr>
          <a:lstStyle/>
          <a:p>
            <a:r>
              <a:rPr lang="vi-VN" sz="2600" dirty="0">
                <a:solidFill>
                  <a:srgbClr val="FF0000"/>
                </a:solidFill>
              </a:rPr>
              <a:t>gà trống</a:t>
            </a:r>
            <a:endParaRPr lang="en-US" sz="2600" dirty="0">
              <a:solidFill>
                <a:srgbClr val="FF0000"/>
              </a:solidFill>
            </a:endParaRPr>
          </a:p>
        </p:txBody>
      </p:sp>
      <p:sp>
        <p:nvSpPr>
          <p:cNvPr id="17" name="TextBox 16"/>
          <p:cNvSpPr txBox="1"/>
          <p:nvPr/>
        </p:nvSpPr>
        <p:spPr>
          <a:xfrm>
            <a:off x="6813677" y="2500462"/>
            <a:ext cx="1173019" cy="492443"/>
          </a:xfrm>
          <a:prstGeom prst="rect">
            <a:avLst/>
          </a:prstGeom>
          <a:noFill/>
        </p:spPr>
        <p:txBody>
          <a:bodyPr wrap="square" rtlCol="0">
            <a:spAutoFit/>
          </a:bodyPr>
          <a:lstStyle/>
          <a:p>
            <a:r>
              <a:rPr lang="vi-VN" sz="2600" dirty="0">
                <a:solidFill>
                  <a:srgbClr val="FF0000"/>
                </a:solidFill>
              </a:rPr>
              <a:t>cái mũ</a:t>
            </a:r>
            <a:endParaRPr lang="en-US" sz="2600" dirty="0">
              <a:solidFill>
                <a:srgbClr val="FF0000"/>
              </a:solidFill>
            </a:endParaRPr>
          </a:p>
        </p:txBody>
      </p:sp>
      <p:sp>
        <p:nvSpPr>
          <p:cNvPr id="18" name="TextBox 17"/>
          <p:cNvSpPr txBox="1"/>
          <p:nvPr/>
        </p:nvSpPr>
        <p:spPr>
          <a:xfrm>
            <a:off x="2495720" y="3285822"/>
            <a:ext cx="1173019" cy="492443"/>
          </a:xfrm>
          <a:prstGeom prst="rect">
            <a:avLst/>
          </a:prstGeom>
          <a:noFill/>
        </p:spPr>
        <p:txBody>
          <a:bodyPr wrap="square" rtlCol="0">
            <a:spAutoFit/>
          </a:bodyPr>
          <a:lstStyle/>
          <a:p>
            <a:r>
              <a:rPr lang="vi-VN" sz="2600" dirty="0">
                <a:solidFill>
                  <a:srgbClr val="FF0000"/>
                </a:solidFill>
              </a:rPr>
              <a:t>D</a:t>
            </a:r>
            <a:r>
              <a:rPr lang="vi-VN" sz="2600">
                <a:solidFill>
                  <a:srgbClr val="FF0000"/>
                </a:solidFill>
              </a:rPr>
              <a:t>ế</a:t>
            </a:r>
            <a:endParaRPr lang="en-US" sz="2600" dirty="0">
              <a:solidFill>
                <a:srgbClr val="FF0000"/>
              </a:solidFill>
            </a:endParaRPr>
          </a:p>
        </p:txBody>
      </p:sp>
      <p:sp>
        <p:nvSpPr>
          <p:cNvPr id="20" name="TextBox 19"/>
          <p:cNvSpPr txBox="1"/>
          <p:nvPr/>
        </p:nvSpPr>
        <p:spPr>
          <a:xfrm>
            <a:off x="3441640" y="3689561"/>
            <a:ext cx="1630892"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chiếc</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endParaRPr lang="en-US" sz="2600"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3234630" y="4480299"/>
            <a:ext cx="1911927"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tà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dài</a:t>
            </a:r>
            <a:endParaRPr lang="en-US" sz="2600"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151822" y="4480299"/>
            <a:ext cx="1911927" cy="492443"/>
          </a:xfrm>
          <a:prstGeom prst="rect">
            <a:avLst/>
          </a:prstGeom>
          <a:noFill/>
        </p:spPr>
        <p:txBody>
          <a:bodyPr wrap="square" rtlCol="0">
            <a:spAutoFit/>
          </a:bodyPr>
          <a:lstStyle/>
          <a:p>
            <a:r>
              <a:rPr lang="vi-VN" sz="2600" dirty="0">
                <a:solidFill>
                  <a:srgbClr val="FF0000"/>
                </a:solidFill>
                <a:latin typeface="Arial" panose="020B0604020202020204" pitchFamily="34" charset="0"/>
                <a:cs typeface="Arial" panose="020B0604020202020204" pitchFamily="34" charset="0"/>
              </a:rPr>
              <a:t>họa mi</a:t>
            </a:r>
            <a:endParaRPr lang="en-US" sz="2600" dirty="0">
              <a:solidFill>
                <a:srgbClr val="FF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3133" t="10947" r="48564" b="5685"/>
          <a:stretch/>
        </p:blipFill>
        <p:spPr>
          <a:xfrm>
            <a:off x="8679179" y="1600443"/>
            <a:ext cx="2564138" cy="3956099"/>
          </a:xfrm>
          <a:prstGeom prst="rect">
            <a:avLst/>
          </a:prstGeom>
        </p:spPr>
      </p:pic>
    </p:spTree>
    <p:extLst>
      <p:ext uri="{BB962C8B-B14F-4D97-AF65-F5344CB8AC3E}">
        <p14:creationId xmlns:p14="http://schemas.microsoft.com/office/powerpoint/2010/main" val="285264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6789" y="2803572"/>
            <a:ext cx="5669435" cy="4351338"/>
          </a:xfrm>
        </p:spPr>
        <p:txBody>
          <a:bodyPr/>
          <a:lstStyle/>
          <a:p>
            <a:pPr marL="0" indent="0">
              <a:buNone/>
            </a:pPr>
            <a:endParaRPr lang="en-US" b="1" dirty="0">
              <a:solidFill>
                <a:srgbClr val="002060"/>
              </a:solidFill>
            </a:endParaRPr>
          </a:p>
        </p:txBody>
      </p:sp>
      <p:pic>
        <p:nvPicPr>
          <p:cNvPr id="5" name="图片 69">
            <a:extLst>
              <a:ext uri="{FF2B5EF4-FFF2-40B4-BE49-F238E27FC236}">
                <a16:creationId xmlns:a16="http://schemas.microsoft.com/office/drawing/2014/main" id="{8899916F-CC00-4A9D-8D54-70C399745CDC}"/>
              </a:ext>
            </a:extLst>
          </p:cNvPr>
          <p:cNvPicPr>
            <a:picLocks noChangeAspect="1"/>
          </p:cNvPicPr>
          <p:nvPr/>
        </p:nvPicPr>
        <p:blipFill rotWithShape="1">
          <a:blip r:embed="rId2"/>
          <a:srcRect l="16136" r="17274" b="20236"/>
          <a:stretch/>
        </p:blipFill>
        <p:spPr>
          <a:xfrm>
            <a:off x="1174086" y="0"/>
            <a:ext cx="8624432" cy="1872680"/>
          </a:xfrm>
          <a:prstGeom prst="rect">
            <a:avLst/>
          </a:prstGeom>
        </p:spPr>
      </p:pic>
      <p:sp>
        <p:nvSpPr>
          <p:cNvPr id="6" name="TextBox 5"/>
          <p:cNvSpPr txBox="1"/>
          <p:nvPr/>
        </p:nvSpPr>
        <p:spPr>
          <a:xfrm>
            <a:off x="1660260" y="484901"/>
            <a:ext cx="7652083" cy="1446550"/>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2.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 1 – 2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về</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nhân</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vật</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yêu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thích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bài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đọc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nhạc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Chỉ</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ra</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danh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từ</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em</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a:t>
            </a:r>
            <a:r>
              <a:rPr lang="en-US" dirty="0"/>
              <a:t> </a:t>
            </a:r>
            <a:br>
              <a:rPr lang="en-US" dirty="0"/>
            </a:br>
            <a:br>
              <a:rPr lang="en-US" dirty="0"/>
            </a:b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spTree>
    <p:extLst>
      <p:ext uri="{BB962C8B-B14F-4D97-AF65-F5344CB8AC3E}">
        <p14:creationId xmlns:p14="http://schemas.microsoft.com/office/powerpoint/2010/main" val="14177967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C291E5-3474-4D4C-ADB6-FC7089016E5A}"/>
              </a:ext>
            </a:extLst>
          </p:cNvPr>
          <p:cNvSpPr>
            <a:spLocks noGrp="1"/>
          </p:cNvSpPr>
          <p:nvPr>
            <p:ph type="title"/>
          </p:nvPr>
        </p:nvSpPr>
        <p:spPr>
          <a:xfrm>
            <a:off x="3053862" y="500062"/>
            <a:ext cx="10515600" cy="1325563"/>
          </a:xfrm>
        </p:spPr>
        <p:txBody>
          <a:bodyPr/>
          <a:lstStyle/>
          <a:p>
            <a:r>
              <a:rPr lang="en-US" sz="8000" b="1" dirty="0" err="1">
                <a:solidFill>
                  <a:srgbClr val="FF0000"/>
                </a:solidFill>
                <a:latin typeface="Verdana" panose="020B0604030504040204" pitchFamily="34" charset="0"/>
                <a:ea typeface="Verdana" panose="020B0604030504040204" pitchFamily="34" charset="0"/>
              </a:rPr>
              <a:t>Vận</a:t>
            </a:r>
            <a:r>
              <a:rPr lang="en-US" sz="8000" b="1" dirty="0">
                <a:solidFill>
                  <a:srgbClr val="FF0000"/>
                </a:solidFill>
                <a:latin typeface="Verdana" panose="020B0604030504040204" pitchFamily="34" charset="0"/>
                <a:ea typeface="Verdana" panose="020B0604030504040204" pitchFamily="34" charset="0"/>
              </a:rPr>
              <a:t> </a:t>
            </a:r>
            <a:r>
              <a:rPr lang="en-US" sz="8000" b="1" dirty="0" err="1">
                <a:solidFill>
                  <a:srgbClr val="FF0000"/>
                </a:solidFill>
                <a:latin typeface="Verdana" panose="020B0604030504040204" pitchFamily="34" charset="0"/>
                <a:ea typeface="Verdana" panose="020B0604030504040204" pitchFamily="34" charset="0"/>
              </a:rPr>
              <a:t>dụng</a:t>
            </a:r>
            <a:endParaRPr lang="vi-VN" sz="8000" b="1" dirty="0">
              <a:solidFill>
                <a:srgbClr val="FF0000"/>
              </a:solidFill>
              <a:latin typeface="Verdana" panose="020B0604030504040204" pitchFamily="34" charset="0"/>
              <a:ea typeface="Verdana" panose="020B0604030504040204" pitchFamily="34" charset="0"/>
            </a:endParaRPr>
          </a:p>
        </p:txBody>
      </p:sp>
      <p:sp>
        <p:nvSpPr>
          <p:cNvPr id="3" name="Hình chữ nhật 2">
            <a:extLst>
              <a:ext uri="{FF2B5EF4-FFF2-40B4-BE49-F238E27FC236}">
                <a16:creationId xmlns:a16="http://schemas.microsoft.com/office/drawing/2014/main" id="{D3C84F2F-1583-4167-86B2-63F2B34CEFCB}"/>
              </a:ext>
            </a:extLst>
          </p:cNvPr>
          <p:cNvSpPr/>
          <p:nvPr/>
        </p:nvSpPr>
        <p:spPr>
          <a:xfrm>
            <a:off x="1477108" y="2387753"/>
            <a:ext cx="9566031" cy="1041247"/>
          </a:xfrm>
          <a:prstGeom prst="rect">
            <a:avLst/>
          </a:prstGeom>
        </p:spPr>
        <p:txBody>
          <a:bodyPr wrap="square">
            <a:spAutoFit/>
          </a:bodyPr>
          <a:lstStyle/>
          <a:p>
            <a:pPr algn="just">
              <a:lnSpc>
                <a:spcPct val="115000"/>
              </a:lnSpc>
              <a:spcAft>
                <a:spcPts val="0"/>
              </a:spcAft>
            </a:pPr>
            <a:r>
              <a:rPr lang="nl-NL" sz="2800" dirty="0">
                <a:latin typeface="Arial" panose="020B0604020202020204" pitchFamily="34" charset="0"/>
                <a:ea typeface="Times New Roman" panose="02020603050405020304" pitchFamily="18" charset="0"/>
                <a:cs typeface="Arial" panose="020B0604020202020204" pitchFamily="34" charset="0"/>
              </a:rPr>
              <a:t>Tìm 1 danh từ và đặt câu với từ đó để nói về bạn bè trong lớp hoặc người thân trong gia đình em.</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74547800"/>
      </p:ext>
    </p:extLst>
  </p:cSld>
  <p:clrMapOvr>
    <a:masterClrMapping/>
  </p:clrMapOvr>
  <p:transition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43" y="2270087"/>
            <a:ext cx="4963424" cy="248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Connector 4"/>
          <p:cNvSpPr/>
          <p:nvPr/>
        </p:nvSpPr>
        <p:spPr>
          <a:xfrm>
            <a:off x="390846" y="2762098"/>
            <a:ext cx="3466645" cy="1300161"/>
          </a:xfrm>
          <a:prstGeom prst="flowChartConnector">
            <a:avLst/>
          </a:prstGeom>
          <a:solidFill>
            <a:srgbClr val="2C1E73"/>
          </a:solidFill>
          <a:ln w="76200" cap="flat" cmpd="sng" algn="ctr">
            <a:solidFill>
              <a:srgbClr val="4472C4">
                <a:lumMod val="60000"/>
                <a:lumOff val="4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a:t>
            </a:r>
            <a:r>
              <a:rPr kumimoji="0" lang="en-US" sz="3500" b="1" i="0" u="none" strike="noStrike" kern="0" cap="none" spc="0" normalizeH="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CẦU CẦN ĐẠT</a:t>
            </a:r>
            <a:endParaRPr kumimoji="0" lang="vi-VN" sz="3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Flowchart: Connector 5"/>
          <p:cNvSpPr/>
          <p:nvPr/>
        </p:nvSpPr>
        <p:spPr>
          <a:xfrm>
            <a:off x="3237838" y="2505456"/>
            <a:ext cx="203059" cy="242402"/>
          </a:xfrm>
          <a:prstGeom prst="flowChartConnector">
            <a:avLst/>
          </a:prstGeom>
          <a:solidFill>
            <a:srgbClr val="FF3754"/>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Freeform: Shape 11"/>
          <p:cNvSpPr/>
          <p:nvPr/>
        </p:nvSpPr>
        <p:spPr>
          <a:xfrm>
            <a:off x="3439084" y="1476756"/>
            <a:ext cx="649147" cy="1044192"/>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8" name="Group 7"/>
          <p:cNvGrpSpPr>
            <a:grpSpLocks/>
          </p:cNvGrpSpPr>
          <p:nvPr/>
        </p:nvGrpSpPr>
        <p:grpSpPr bwMode="auto">
          <a:xfrm>
            <a:off x="4232346" y="838581"/>
            <a:ext cx="6665744" cy="1249301"/>
            <a:chOff x="5862048" y="676275"/>
            <a:chExt cx="6539502" cy="1695450"/>
          </a:xfrm>
        </p:grpSpPr>
        <p:sp>
          <p:nvSpPr>
            <p:cNvPr id="9" name="Rectangle: Rounded Corners 13"/>
            <p:cNvSpPr/>
            <p:nvPr/>
          </p:nvSpPr>
          <p:spPr>
            <a:xfrm>
              <a:off x="5862048" y="676275"/>
              <a:ext cx="6539502" cy="1695450"/>
            </a:xfrm>
            <a:prstGeom prst="roundRect">
              <a:avLst>
                <a:gd name="adj" fmla="val 50000"/>
              </a:avLst>
            </a:prstGeom>
            <a:noFill/>
            <a:ln w="76200" cap="flat" cmpd="sng" algn="ctr">
              <a:solidFill>
                <a:srgbClr val="FE3653"/>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Connector 9"/>
            <p:cNvSpPr/>
            <p:nvPr/>
          </p:nvSpPr>
          <p:spPr>
            <a:xfrm>
              <a:off x="6091064" y="952524"/>
              <a:ext cx="746655" cy="997447"/>
            </a:xfrm>
            <a:prstGeom prst="flowChartConnector">
              <a:avLst/>
            </a:prstGeom>
            <a:solidFill>
              <a:srgbClr val="FE3653"/>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a:ea typeface="+mn-ea"/>
                  <a:cs typeface="+mn-cs"/>
                </a:rPr>
                <a:t>1</a:t>
              </a:r>
              <a:endParaRPr kumimoji="0" lang="vi-VN" sz="4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1" name="Flowchart: Connector 10"/>
          <p:cNvSpPr/>
          <p:nvPr/>
        </p:nvSpPr>
        <p:spPr>
          <a:xfrm>
            <a:off x="3579762" y="3303969"/>
            <a:ext cx="201460" cy="242402"/>
          </a:xfrm>
          <a:prstGeom prst="flowChartConnector">
            <a:avLst/>
          </a:prstGeom>
          <a:solidFill>
            <a:srgbClr val="FF9B00"/>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2" name="Straight Connector 11"/>
          <p:cNvCxnSpPr>
            <a:cxnSpLocks/>
          </p:cNvCxnSpPr>
          <p:nvPr/>
        </p:nvCxnSpPr>
        <p:spPr>
          <a:xfrm>
            <a:off x="3825944" y="3446844"/>
            <a:ext cx="751475" cy="0"/>
          </a:xfrm>
          <a:prstGeom prst="line">
            <a:avLst/>
          </a:prstGeom>
          <a:noFill/>
          <a:ln w="38100" cap="flat" cmpd="sng" algn="ctr">
            <a:solidFill>
              <a:sysClr val="windowText" lastClr="000000"/>
            </a:solidFill>
            <a:prstDash val="solid"/>
            <a:miter lim="800000"/>
          </a:ln>
          <a:effectLst/>
        </p:spPr>
      </p:cxnSp>
      <p:grpSp>
        <p:nvGrpSpPr>
          <p:cNvPr id="13" name="Group 12"/>
          <p:cNvGrpSpPr>
            <a:grpSpLocks/>
          </p:cNvGrpSpPr>
          <p:nvPr/>
        </p:nvGrpSpPr>
        <p:grpSpPr bwMode="auto">
          <a:xfrm>
            <a:off x="4744252" y="2616582"/>
            <a:ext cx="6246836" cy="1532104"/>
            <a:chOff x="5862048" y="676275"/>
            <a:chExt cx="6539502" cy="1695450"/>
          </a:xfrm>
        </p:grpSpPr>
        <p:sp>
          <p:nvSpPr>
            <p:cNvPr id="14" name="Rectangle: Rounded Corners 22"/>
            <p:cNvSpPr/>
            <p:nvPr/>
          </p:nvSpPr>
          <p:spPr>
            <a:xfrm>
              <a:off x="5862048" y="676275"/>
              <a:ext cx="6539502" cy="1695450"/>
            </a:xfrm>
            <a:prstGeom prst="roundRect">
              <a:avLst>
                <a:gd name="adj" fmla="val 50000"/>
              </a:avLst>
            </a:prstGeom>
            <a:noFill/>
            <a:ln w="76200" cap="flat" cmpd="sng" algn="ctr">
              <a:solidFill>
                <a:srgbClr val="FF9B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Connector 14"/>
            <p:cNvSpPr/>
            <p:nvPr/>
          </p:nvSpPr>
          <p:spPr>
            <a:xfrm>
              <a:off x="6066251" y="1068388"/>
              <a:ext cx="796725" cy="855662"/>
            </a:xfrm>
            <a:prstGeom prst="flowChartConnector">
              <a:avLst/>
            </a:prstGeom>
            <a:solidFill>
              <a:srgbClr val="FF9B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a:ea typeface="+mn-ea"/>
                  <a:cs typeface="+mn-cs"/>
                </a:rPr>
                <a:t>2</a:t>
              </a:r>
              <a:endParaRPr kumimoji="0" lang="vi-VN" sz="4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Flowchart: Connector 15"/>
          <p:cNvSpPr/>
          <p:nvPr/>
        </p:nvSpPr>
        <p:spPr>
          <a:xfrm>
            <a:off x="3247605" y="4496181"/>
            <a:ext cx="203058" cy="242402"/>
          </a:xfrm>
          <a:prstGeom prst="flowChartConnector">
            <a:avLst/>
          </a:prstGeom>
          <a:solidFill>
            <a:srgbClr val="01B59A"/>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reeform: Shape 27"/>
          <p:cNvSpPr/>
          <p:nvPr/>
        </p:nvSpPr>
        <p:spPr>
          <a:xfrm>
            <a:off x="3462530" y="4715256"/>
            <a:ext cx="1048867" cy="91366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7"/>
          <p:cNvGrpSpPr>
            <a:grpSpLocks/>
          </p:cNvGrpSpPr>
          <p:nvPr/>
        </p:nvGrpSpPr>
        <p:grpSpPr bwMode="auto">
          <a:xfrm>
            <a:off x="4744252" y="4800985"/>
            <a:ext cx="6246836" cy="1407791"/>
            <a:chOff x="5862048" y="676275"/>
            <a:chExt cx="6539502" cy="1695450"/>
          </a:xfrm>
        </p:grpSpPr>
        <p:sp>
          <p:nvSpPr>
            <p:cNvPr id="19" name="Rectangle: Rounded Corners 29"/>
            <p:cNvSpPr/>
            <p:nvPr/>
          </p:nvSpPr>
          <p:spPr>
            <a:xfrm>
              <a:off x="5862048" y="676275"/>
              <a:ext cx="6539502" cy="1695450"/>
            </a:xfrm>
            <a:prstGeom prst="roundRect">
              <a:avLst>
                <a:gd name="adj" fmla="val 50000"/>
              </a:avLst>
            </a:prstGeom>
            <a:noFill/>
            <a:ln w="76200" cap="flat" cmpd="sng" algn="ctr">
              <a:solidFill>
                <a:srgbClr val="01B59A"/>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Flowchart: Connector 19"/>
            <p:cNvSpPr/>
            <p:nvPr/>
          </p:nvSpPr>
          <p:spPr>
            <a:xfrm>
              <a:off x="6007667" y="1110182"/>
              <a:ext cx="796725" cy="827637"/>
            </a:xfrm>
            <a:prstGeom prst="flowChartConnector">
              <a:avLst/>
            </a:prstGeom>
            <a:solidFill>
              <a:srgbClr val="01B59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a:ea typeface="+mn-ea"/>
                  <a:cs typeface="+mn-cs"/>
                </a:rPr>
                <a:t>3</a:t>
              </a:r>
              <a:endParaRPr kumimoji="0" lang="vi-VN" sz="4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1" name="Rectangle 20"/>
          <p:cNvSpPr>
            <a:spLocks noChangeArrowheads="1"/>
          </p:cNvSpPr>
          <p:nvPr/>
        </p:nvSpPr>
        <p:spPr bwMode="auto">
          <a:xfrm>
            <a:off x="5463269" y="1037266"/>
            <a:ext cx="5658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l-NL" sz="2600" dirty="0">
                <a:solidFill>
                  <a:prstClr val="black"/>
                </a:solidFill>
                <a:latin typeface="Arial" pitchFamily="34" charset="0"/>
                <a:cs typeface="Arial" pitchFamily="34" charset="0"/>
              </a:rPr>
              <a:t>Đọc đúng các từ, câu, đoạn, dễ lẫn do ảnh hưởng của phương ngữ.</a:t>
            </a:r>
            <a:endParaRPr lang="en-US" sz="2600" dirty="0">
              <a:solidFill>
                <a:prstClr val="black"/>
              </a:solidFill>
              <a:latin typeface="Arial" pitchFamily="34" charset="0"/>
              <a:cs typeface="Arial" pitchFamily="34" charset="0"/>
            </a:endParaRPr>
          </a:p>
        </p:txBody>
      </p:sp>
      <p:sp>
        <p:nvSpPr>
          <p:cNvPr id="22" name="Rectangle 21"/>
          <p:cNvSpPr>
            <a:spLocks noChangeArrowheads="1"/>
          </p:cNvSpPr>
          <p:nvPr/>
        </p:nvSpPr>
        <p:spPr bwMode="auto">
          <a:xfrm>
            <a:off x="5977128" y="2812994"/>
            <a:ext cx="523794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l-NL" sz="2600" dirty="0">
                <a:solidFill>
                  <a:srgbClr val="000000"/>
                </a:solidFill>
                <a:latin typeface="Arial" pitchFamily="34" charset="0"/>
                <a:cs typeface="Arial" pitchFamily="34" charset="0"/>
              </a:rPr>
              <a:t>Đọc trôi chảy toàn bài, ngắt nghỉ đúng, nhấn giọng ở các từ gợi tả, gợi cảm.</a:t>
            </a:r>
            <a:endParaRPr lang="en-US" sz="2600" dirty="0">
              <a:solidFill>
                <a:srgbClr val="000000"/>
              </a:solidFill>
              <a:latin typeface="Arial" pitchFamily="34" charset="0"/>
              <a:cs typeface="Arial" pitchFamily="34" charset="0"/>
            </a:endParaRPr>
          </a:p>
        </p:txBody>
      </p:sp>
      <p:sp>
        <p:nvSpPr>
          <p:cNvPr id="23" name="Rectangle 22"/>
          <p:cNvSpPr>
            <a:spLocks noChangeArrowheads="1"/>
          </p:cNvSpPr>
          <p:nvPr/>
        </p:nvSpPr>
        <p:spPr bwMode="auto">
          <a:xfrm>
            <a:off x="5580150" y="5258658"/>
            <a:ext cx="53895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l-NL" sz="2600" dirty="0">
                <a:solidFill>
                  <a:prstClr val="black"/>
                </a:solidFill>
                <a:latin typeface="Arial" panose="020B0604020202020204" pitchFamily="34" charset="0"/>
                <a:cs typeface="Arial" panose="020B0604020202020204" pitchFamily="34" charset="0"/>
              </a:rPr>
              <a:t>Biết trân trọng bản thân và bạn bè</a:t>
            </a:r>
            <a:endParaRPr lang="en-US" sz="2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608494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8077" y="457782"/>
            <a:ext cx="827262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0" b="1" noProof="0" dirty="0" err="1">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Định</a:t>
            </a:r>
            <a:r>
              <a:rPr lang="en-US" sz="6800" b="1"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en-US" sz="6800" b="1" noProof="0" dirty="0" err="1">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hướng</a:t>
            </a:r>
            <a:r>
              <a:rPr lang="en-US" sz="6800" b="1"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en-US" sz="6800" b="1" noProof="0" dirty="0" err="1">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học</a:t>
            </a:r>
            <a:r>
              <a:rPr lang="en-US" sz="6800" b="1"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en-US" sz="6800" b="1" noProof="0" dirty="0" err="1">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tập</a:t>
            </a:r>
            <a:endParaRPr kumimoji="0" lang="en-US" sz="68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827" y="1660178"/>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grpSp>
        <p:nvGrpSpPr>
          <p:cNvPr id="7" name="Group 6">
            <a:extLst>
              <a:ext uri="{FF2B5EF4-FFF2-40B4-BE49-F238E27FC236}">
                <a16:creationId xmlns:a16="http://schemas.microsoft.com/office/drawing/2014/main" id="{013E386B-D22D-8F1E-AC4F-11BFC59E33CD}"/>
              </a:ext>
            </a:extLst>
          </p:cNvPr>
          <p:cNvGrpSpPr/>
          <p:nvPr/>
        </p:nvGrpSpPr>
        <p:grpSpPr>
          <a:xfrm>
            <a:off x="1912803" y="1816228"/>
            <a:ext cx="6808437" cy="3669430"/>
            <a:chOff x="3911731" y="894056"/>
            <a:chExt cx="8406597" cy="5531461"/>
          </a:xfrm>
        </p:grpSpPr>
        <p:sp>
          <p:nvSpPr>
            <p:cNvPr id="8"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9" name="Group 8">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0" name="Flowchart: Terminator 9">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2" name="Heart 11">
            <a:extLst>
              <a:ext uri="{FF2B5EF4-FFF2-40B4-BE49-F238E27FC236}">
                <a16:creationId xmlns:a16="http://schemas.microsoft.com/office/drawing/2014/main" id="{5370C47D-934E-74B4-513C-B0D68650BE05}"/>
              </a:ext>
            </a:extLst>
          </p:cNvPr>
          <p:cNvSpPr/>
          <p:nvPr/>
        </p:nvSpPr>
        <p:spPr>
          <a:xfrm rot="20943956">
            <a:off x="2010479" y="178128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3" name="Heart 12">
            <a:extLst>
              <a:ext uri="{FF2B5EF4-FFF2-40B4-BE49-F238E27FC236}">
                <a16:creationId xmlns:a16="http://schemas.microsoft.com/office/drawing/2014/main" id="{5370C47D-934E-74B4-513C-B0D68650BE05}"/>
              </a:ext>
            </a:extLst>
          </p:cNvPr>
          <p:cNvSpPr/>
          <p:nvPr/>
        </p:nvSpPr>
        <p:spPr>
          <a:xfrm rot="20943956">
            <a:off x="1857377" y="2069202"/>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4" name="Heart 13">
            <a:extLst>
              <a:ext uri="{FF2B5EF4-FFF2-40B4-BE49-F238E27FC236}">
                <a16:creationId xmlns:a16="http://schemas.microsoft.com/office/drawing/2014/main" id="{5370C47D-934E-74B4-513C-B0D68650BE05}"/>
              </a:ext>
            </a:extLst>
          </p:cNvPr>
          <p:cNvSpPr/>
          <p:nvPr/>
        </p:nvSpPr>
        <p:spPr>
          <a:xfrm rot="20943956">
            <a:off x="2409624" y="1813905"/>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Content Placeholder 2"/>
          <p:cNvSpPr>
            <a:spLocks noGrp="1"/>
          </p:cNvSpPr>
          <p:nvPr>
            <p:ph idx="1"/>
          </p:nvPr>
        </p:nvSpPr>
        <p:spPr>
          <a:xfrm>
            <a:off x="3009674" y="2911277"/>
            <a:ext cx="5669435" cy="4351338"/>
          </a:xfrm>
        </p:spPr>
        <p:txBody>
          <a:bodyPr/>
          <a:lstStyle/>
          <a:p>
            <a:pPr>
              <a:buFontTx/>
              <a:buChar char="-"/>
            </a:pPr>
            <a:r>
              <a:rPr lang="vi-VN" sz="3000" b="1" dirty="0">
                <a:solidFill>
                  <a:srgbClr val="002060"/>
                </a:solidFill>
              </a:rPr>
              <a:t>Đọc bài và trả lời câu hỏi.</a:t>
            </a:r>
          </a:p>
          <a:p>
            <a:pPr>
              <a:buFontTx/>
              <a:buChar char="-"/>
            </a:pPr>
            <a:r>
              <a:rPr lang="vi-VN" sz="3000" b="1" dirty="0">
                <a:solidFill>
                  <a:srgbClr val="002060"/>
                </a:solidFill>
              </a:rPr>
              <a:t>Tìm thêm các danh từ có trong bài.</a:t>
            </a:r>
            <a:br>
              <a:rPr lang="en-US" b="1" dirty="0">
                <a:solidFill>
                  <a:srgbClr val="002060"/>
                </a:solidFill>
              </a:rPr>
            </a:br>
            <a:endParaRPr lang="en-US" b="1" dirty="0">
              <a:solidFill>
                <a:srgbClr val="002060"/>
              </a:solidFill>
            </a:endParaRPr>
          </a:p>
        </p:txBody>
      </p:sp>
    </p:spTree>
    <p:extLst>
      <p:ext uri="{BB962C8B-B14F-4D97-AF65-F5344CB8AC3E}">
        <p14:creationId xmlns:p14="http://schemas.microsoft.com/office/powerpoint/2010/main" val="17197187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9780" y="1064675"/>
            <a:ext cx="6260047" cy="440120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các em</a:t>
            </a:r>
            <a:endParaRPr kumimoji="0" lang="en-US" sz="14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827" y="1660178"/>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7325750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43" y="2270087"/>
            <a:ext cx="4963424" cy="248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Connector 4"/>
          <p:cNvSpPr/>
          <p:nvPr/>
        </p:nvSpPr>
        <p:spPr>
          <a:xfrm>
            <a:off x="390846" y="2762098"/>
            <a:ext cx="3466645" cy="1300161"/>
          </a:xfrm>
          <a:prstGeom prst="flowChartConnector">
            <a:avLst/>
          </a:prstGeom>
          <a:solidFill>
            <a:srgbClr val="2C1E73"/>
          </a:solidFill>
          <a:ln w="76200" cap="flat" cmpd="sng" algn="ctr">
            <a:solidFill>
              <a:srgbClr val="4472C4">
                <a:lumMod val="60000"/>
                <a:lumOff val="4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a:t>
            </a:r>
            <a:r>
              <a:rPr kumimoji="0" lang="en-US" sz="3500" b="1" i="0" u="none" strike="noStrike" kern="0" cap="none" spc="0" normalizeH="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CẦU CẦN ĐẠT</a:t>
            </a:r>
            <a:endParaRPr kumimoji="0" lang="vi-VN" sz="3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Flowchart: Connector 5"/>
          <p:cNvSpPr/>
          <p:nvPr/>
        </p:nvSpPr>
        <p:spPr>
          <a:xfrm>
            <a:off x="3237838" y="2505456"/>
            <a:ext cx="203059" cy="242402"/>
          </a:xfrm>
          <a:prstGeom prst="flowChartConnector">
            <a:avLst/>
          </a:prstGeom>
          <a:solidFill>
            <a:srgbClr val="FF3754"/>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Freeform: Shape 11"/>
          <p:cNvSpPr/>
          <p:nvPr/>
        </p:nvSpPr>
        <p:spPr>
          <a:xfrm>
            <a:off x="3439084" y="1476756"/>
            <a:ext cx="649147" cy="1044192"/>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8" name="Group 7"/>
          <p:cNvGrpSpPr>
            <a:grpSpLocks/>
          </p:cNvGrpSpPr>
          <p:nvPr/>
        </p:nvGrpSpPr>
        <p:grpSpPr bwMode="auto">
          <a:xfrm>
            <a:off x="4232346" y="838581"/>
            <a:ext cx="6665744" cy="1249301"/>
            <a:chOff x="5862048" y="676275"/>
            <a:chExt cx="6539502" cy="1695450"/>
          </a:xfrm>
        </p:grpSpPr>
        <p:sp>
          <p:nvSpPr>
            <p:cNvPr id="9" name="Rectangle: Rounded Corners 13"/>
            <p:cNvSpPr/>
            <p:nvPr/>
          </p:nvSpPr>
          <p:spPr>
            <a:xfrm>
              <a:off x="5862048" y="676275"/>
              <a:ext cx="6539502" cy="1695450"/>
            </a:xfrm>
            <a:prstGeom prst="roundRect">
              <a:avLst>
                <a:gd name="adj" fmla="val 50000"/>
              </a:avLst>
            </a:prstGeom>
            <a:noFill/>
            <a:ln w="76200" cap="flat" cmpd="sng" algn="ctr">
              <a:solidFill>
                <a:srgbClr val="FE3653"/>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Connector 9"/>
            <p:cNvSpPr/>
            <p:nvPr/>
          </p:nvSpPr>
          <p:spPr>
            <a:xfrm>
              <a:off x="6091064" y="952524"/>
              <a:ext cx="746655" cy="997447"/>
            </a:xfrm>
            <a:prstGeom prst="flowChartConnector">
              <a:avLst/>
            </a:prstGeom>
            <a:solidFill>
              <a:srgbClr val="FE3653"/>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a:ea typeface="+mn-ea"/>
                  <a:cs typeface="+mn-cs"/>
                </a:rPr>
                <a:t>1</a:t>
              </a:r>
              <a:endParaRPr kumimoji="0" lang="vi-VN" sz="4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1" name="Flowchart: Connector 10"/>
          <p:cNvSpPr/>
          <p:nvPr/>
        </p:nvSpPr>
        <p:spPr>
          <a:xfrm>
            <a:off x="3579762" y="3303969"/>
            <a:ext cx="201460" cy="242402"/>
          </a:xfrm>
          <a:prstGeom prst="flowChartConnector">
            <a:avLst/>
          </a:prstGeom>
          <a:solidFill>
            <a:srgbClr val="FF9B00"/>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2" name="Straight Connector 11"/>
          <p:cNvCxnSpPr>
            <a:cxnSpLocks/>
          </p:cNvCxnSpPr>
          <p:nvPr/>
        </p:nvCxnSpPr>
        <p:spPr>
          <a:xfrm>
            <a:off x="3825944" y="3446844"/>
            <a:ext cx="751475" cy="0"/>
          </a:xfrm>
          <a:prstGeom prst="line">
            <a:avLst/>
          </a:prstGeom>
          <a:noFill/>
          <a:ln w="38100" cap="flat" cmpd="sng" algn="ctr">
            <a:solidFill>
              <a:sysClr val="windowText" lastClr="000000"/>
            </a:solidFill>
            <a:prstDash val="solid"/>
            <a:miter lim="800000"/>
          </a:ln>
          <a:effectLst/>
        </p:spPr>
      </p:cxnSp>
      <p:grpSp>
        <p:nvGrpSpPr>
          <p:cNvPr id="13" name="Group 12"/>
          <p:cNvGrpSpPr>
            <a:grpSpLocks/>
          </p:cNvGrpSpPr>
          <p:nvPr/>
        </p:nvGrpSpPr>
        <p:grpSpPr bwMode="auto">
          <a:xfrm>
            <a:off x="4744252" y="2616582"/>
            <a:ext cx="6246836" cy="1532104"/>
            <a:chOff x="5862048" y="676275"/>
            <a:chExt cx="6539502" cy="1695450"/>
          </a:xfrm>
        </p:grpSpPr>
        <p:sp>
          <p:nvSpPr>
            <p:cNvPr id="14" name="Rectangle: Rounded Corners 22"/>
            <p:cNvSpPr/>
            <p:nvPr/>
          </p:nvSpPr>
          <p:spPr>
            <a:xfrm>
              <a:off x="5862048" y="676275"/>
              <a:ext cx="6539502" cy="1695450"/>
            </a:xfrm>
            <a:prstGeom prst="roundRect">
              <a:avLst>
                <a:gd name="adj" fmla="val 50000"/>
              </a:avLst>
            </a:prstGeom>
            <a:noFill/>
            <a:ln w="76200" cap="flat" cmpd="sng" algn="ctr">
              <a:solidFill>
                <a:srgbClr val="FF9B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Connector 14"/>
            <p:cNvSpPr/>
            <p:nvPr/>
          </p:nvSpPr>
          <p:spPr>
            <a:xfrm>
              <a:off x="6066251" y="1068388"/>
              <a:ext cx="796725" cy="855662"/>
            </a:xfrm>
            <a:prstGeom prst="flowChartConnector">
              <a:avLst/>
            </a:prstGeom>
            <a:solidFill>
              <a:srgbClr val="FF9B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a:ea typeface="+mn-ea"/>
                  <a:cs typeface="+mn-cs"/>
                </a:rPr>
                <a:t>2</a:t>
              </a:r>
              <a:endParaRPr kumimoji="0" lang="vi-VN" sz="4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Flowchart: Connector 15"/>
          <p:cNvSpPr/>
          <p:nvPr/>
        </p:nvSpPr>
        <p:spPr>
          <a:xfrm>
            <a:off x="3247605" y="4496181"/>
            <a:ext cx="203058" cy="242402"/>
          </a:xfrm>
          <a:prstGeom prst="flowChartConnector">
            <a:avLst/>
          </a:prstGeom>
          <a:solidFill>
            <a:srgbClr val="01B59A"/>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reeform: Shape 27"/>
          <p:cNvSpPr/>
          <p:nvPr/>
        </p:nvSpPr>
        <p:spPr>
          <a:xfrm>
            <a:off x="3462530" y="4715256"/>
            <a:ext cx="1048867" cy="91366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7"/>
          <p:cNvGrpSpPr>
            <a:grpSpLocks/>
          </p:cNvGrpSpPr>
          <p:nvPr/>
        </p:nvGrpSpPr>
        <p:grpSpPr bwMode="auto">
          <a:xfrm>
            <a:off x="4744252" y="4800985"/>
            <a:ext cx="6246836" cy="1407791"/>
            <a:chOff x="5862048" y="676275"/>
            <a:chExt cx="6539502" cy="1695450"/>
          </a:xfrm>
        </p:grpSpPr>
        <p:sp>
          <p:nvSpPr>
            <p:cNvPr id="19" name="Rectangle: Rounded Corners 29"/>
            <p:cNvSpPr/>
            <p:nvPr/>
          </p:nvSpPr>
          <p:spPr>
            <a:xfrm>
              <a:off x="5862048" y="676275"/>
              <a:ext cx="6539502" cy="1695450"/>
            </a:xfrm>
            <a:prstGeom prst="roundRect">
              <a:avLst>
                <a:gd name="adj" fmla="val 50000"/>
              </a:avLst>
            </a:prstGeom>
            <a:noFill/>
            <a:ln w="76200" cap="flat" cmpd="sng" algn="ctr">
              <a:solidFill>
                <a:srgbClr val="01B59A"/>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Flowchart: Connector 19"/>
            <p:cNvSpPr/>
            <p:nvPr/>
          </p:nvSpPr>
          <p:spPr>
            <a:xfrm>
              <a:off x="6007667" y="1110182"/>
              <a:ext cx="796725" cy="827637"/>
            </a:xfrm>
            <a:prstGeom prst="flowChartConnector">
              <a:avLst/>
            </a:prstGeom>
            <a:solidFill>
              <a:srgbClr val="01B59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a:ea typeface="+mn-ea"/>
                  <a:cs typeface="+mn-cs"/>
                </a:rPr>
                <a:t>3</a:t>
              </a:r>
              <a:endParaRPr kumimoji="0" lang="vi-VN" sz="4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1" name="Rectangle 20"/>
          <p:cNvSpPr>
            <a:spLocks noChangeArrowheads="1"/>
          </p:cNvSpPr>
          <p:nvPr/>
        </p:nvSpPr>
        <p:spPr bwMode="auto">
          <a:xfrm>
            <a:off x="5463269" y="1037266"/>
            <a:ext cx="5658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l-NL" sz="2600" dirty="0">
                <a:solidFill>
                  <a:prstClr val="black"/>
                </a:solidFill>
                <a:latin typeface="Arial" pitchFamily="34" charset="0"/>
                <a:cs typeface="Arial" pitchFamily="34" charset="0"/>
              </a:rPr>
              <a:t>Đọc đúng các từ, câu, đoạn, dễ lẫn do ảnh hưởng của phương ngữ.</a:t>
            </a:r>
            <a:endParaRPr lang="en-US" sz="2600" dirty="0">
              <a:solidFill>
                <a:prstClr val="black"/>
              </a:solidFill>
              <a:latin typeface="Arial" pitchFamily="34" charset="0"/>
              <a:cs typeface="Arial" pitchFamily="34" charset="0"/>
            </a:endParaRPr>
          </a:p>
        </p:txBody>
      </p:sp>
      <p:sp>
        <p:nvSpPr>
          <p:cNvPr id="22" name="Rectangle 21"/>
          <p:cNvSpPr>
            <a:spLocks noChangeArrowheads="1"/>
          </p:cNvSpPr>
          <p:nvPr/>
        </p:nvSpPr>
        <p:spPr bwMode="auto">
          <a:xfrm>
            <a:off x="5977128" y="2812994"/>
            <a:ext cx="523794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l-NL" sz="2600" dirty="0">
                <a:solidFill>
                  <a:srgbClr val="000000"/>
                </a:solidFill>
                <a:latin typeface="Arial" pitchFamily="34" charset="0"/>
                <a:cs typeface="Arial" pitchFamily="34" charset="0"/>
              </a:rPr>
              <a:t>Đọc trôi chảy toàn bài, ngắt nghỉ đúng, nhấn giọng ở các từ gợi tả, gợi cảm.</a:t>
            </a:r>
            <a:endParaRPr lang="en-US" sz="2600" dirty="0">
              <a:solidFill>
                <a:srgbClr val="000000"/>
              </a:solidFill>
              <a:latin typeface="Arial" pitchFamily="34" charset="0"/>
              <a:cs typeface="Arial" pitchFamily="34" charset="0"/>
            </a:endParaRPr>
          </a:p>
        </p:txBody>
      </p:sp>
      <p:sp>
        <p:nvSpPr>
          <p:cNvPr id="23" name="Rectangle 22"/>
          <p:cNvSpPr>
            <a:spLocks noChangeArrowheads="1"/>
          </p:cNvSpPr>
          <p:nvPr/>
        </p:nvSpPr>
        <p:spPr bwMode="auto">
          <a:xfrm>
            <a:off x="5580150" y="5258658"/>
            <a:ext cx="53895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nl-NL" sz="2600" dirty="0">
                <a:solidFill>
                  <a:prstClr val="black"/>
                </a:solidFill>
                <a:latin typeface="Arial" panose="020B0604020202020204" pitchFamily="34" charset="0"/>
                <a:cs typeface="Arial" panose="020B0604020202020204" pitchFamily="34" charset="0"/>
              </a:rPr>
              <a:t>Biết trân trọng bản thân và bạn bè</a:t>
            </a:r>
            <a:endParaRPr lang="en-US" sz="2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5938014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5818" y="630293"/>
            <a:ext cx="8584401" cy="2862322"/>
          </a:xfrm>
          <a:prstGeom prst="rect">
            <a:avLst/>
          </a:prstGeom>
        </p:spPr>
        <p:txBody>
          <a:bodyPr wrap="none">
            <a:spAutoFit/>
          </a:bodyPr>
          <a:lstStyle/>
          <a:p>
            <a:pPr lvl="0">
              <a:defRPr/>
            </a:pPr>
            <a:r>
              <a:rPr lang="vi-VN" sz="1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a:t>
            </a:r>
            <a:endParaRPr lang="en-US" sz="1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836131"/>
            <a:ext cx="2643547" cy="32471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10908427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073" y="1915427"/>
            <a:ext cx="3770635" cy="4631647"/>
          </a:xfrm>
          <a:prstGeom prst="rect">
            <a:avLst/>
          </a:prstGeom>
        </p:spPr>
      </p:pic>
      <p:sp>
        <p:nvSpPr>
          <p:cNvPr id="6" name="TextBox 5"/>
          <p:cNvSpPr txBox="1"/>
          <p:nvPr/>
        </p:nvSpPr>
        <p:spPr>
          <a:xfrm>
            <a:off x="649597" y="383880"/>
            <a:ext cx="9621240" cy="1323439"/>
          </a:xfrm>
          <a:prstGeom prst="rect">
            <a:avLst/>
          </a:prstGeom>
          <a:noFill/>
        </p:spPr>
        <p:txBody>
          <a:bodyPr wrap="square" rtlCol="0">
            <a:spAutoFit/>
          </a:bodyPr>
          <a:lstStyle/>
          <a:p>
            <a:pPr algn="ctr"/>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r>
              <a:rPr lang="vi-VN" sz="80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spTree>
    <p:extLst>
      <p:ext uri="{BB962C8B-B14F-4D97-AF65-F5344CB8AC3E}">
        <p14:creationId xmlns:p14="http://schemas.microsoft.com/office/powerpoint/2010/main" val="40863444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783" y="36944"/>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36802" y="4378283"/>
            <a:ext cx="9615053" cy="2954655"/>
          </a:xfrm>
          <a:prstGeom prst="rect">
            <a:avLst/>
          </a:prstGeom>
          <a:solidFill>
            <a:schemeClr val="accent6">
              <a:lumMod val="20000"/>
              <a:lumOff val="80000"/>
            </a:schemeClr>
          </a:solidFill>
        </p:spPr>
        <p:txBody>
          <a:bodyPr wrap="square" rtlCol="0">
            <a:spAutoFit/>
          </a:bodyPr>
          <a:lstStyle/>
          <a:p>
            <a:pPr algn="just"/>
            <a:r>
              <a:rPr lang="vi-VN" sz="2500" dirty="0"/>
              <a:t>      Sau ve sầu, gà trống đĩnh đạc bước lên, kiêu hãnh ngẩng đầu với cái mũ đỏ chói. Gà mở đầu khúc nhạc “Bình minh” bằng tiết tấu nhanh, khoẻ, đầy hứng khởi: Tờ-réc...Tờ-re-te-te-te...Phần cuối bản nhạc là niềm mãn nguyện khi thấy mặt trời lên rực rỡ.Tiết tấu trở nên vui nhộn khi gà sử dụng bộ gõ: Cục – cục!...</a:t>
            </a:r>
          </a:p>
          <a:p>
            <a:pPr algn="just"/>
            <a:r>
              <a:rPr lang="vi-VN" sz="2500" dirty="0"/>
              <a:t>Cục – cục!.... Cục – cục!...</a:t>
            </a:r>
          </a:p>
          <a:p>
            <a:br>
              <a:rPr lang="vi-VN" dirty="0"/>
            </a:br>
            <a:endParaRPr lang="en-US" dirty="0"/>
          </a:p>
        </p:txBody>
      </p:sp>
      <p:sp>
        <p:nvSpPr>
          <p:cNvPr id="7" name="TextBox 6"/>
          <p:cNvSpPr txBox="1"/>
          <p:nvPr/>
        </p:nvSpPr>
        <p:spPr>
          <a:xfrm>
            <a:off x="147783" y="823464"/>
            <a:ext cx="9805015" cy="3554819"/>
          </a:xfrm>
          <a:prstGeom prst="rect">
            <a:avLst/>
          </a:prstGeom>
          <a:solidFill>
            <a:schemeClr val="accent4">
              <a:lumMod val="40000"/>
              <a:lumOff val="60000"/>
            </a:schemeClr>
          </a:solidFill>
        </p:spPr>
        <p:txBody>
          <a:bodyPr wrap="square" rtlCol="0">
            <a:spAutoFit/>
          </a:bodyPr>
          <a:lstStyle/>
          <a:p>
            <a:pPr algn="just"/>
            <a:r>
              <a:rPr lang="vi-VN" sz="2200" dirty="0"/>
              <a:t>         </a:t>
            </a:r>
            <a:r>
              <a:rPr lang="vi-VN" sz="2500" dirty="0"/>
              <a:t>Hôm nay là ngày thi tốt nghiệp của các học trò thầy  giáo vàng anh.</a:t>
            </a:r>
          </a:p>
          <a:p>
            <a:pPr algn="just"/>
            <a:r>
              <a:rPr lang="vi-VN" sz="2500" dirty="0"/>
              <a:t>        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97" y="1674424"/>
            <a:ext cx="1895457" cy="17851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9" y="4746256"/>
            <a:ext cx="2119521" cy="1987652"/>
          </a:xfrm>
          <a:prstGeom prst="rect">
            <a:avLst/>
          </a:prstGeom>
        </p:spPr>
      </p:pic>
      <p:sp>
        <p:nvSpPr>
          <p:cNvPr id="10" name="Rectangle 9"/>
          <p:cNvSpPr/>
          <p:nvPr/>
        </p:nvSpPr>
        <p:spPr>
          <a:xfrm>
            <a:off x="3469487" y="-24230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14117549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964" y="65809"/>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58516" y="1955863"/>
            <a:ext cx="9439520" cy="2015936"/>
          </a:xfrm>
          <a:prstGeom prst="rect">
            <a:avLst/>
          </a:prstGeom>
          <a:solidFill>
            <a:schemeClr val="accent1">
              <a:lumMod val="40000"/>
              <a:lumOff val="60000"/>
            </a:schemeClr>
          </a:solidFill>
        </p:spPr>
        <p:txBody>
          <a:bodyPr wrap="square">
            <a:spAutoFit/>
          </a:bodyPr>
          <a:lstStyle/>
          <a:p>
            <a:r>
              <a:rPr lang="vi-VN" sz="2500" dirty="0"/>
              <a:t>       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endParaRPr lang="en-US" sz="2500" dirty="0"/>
          </a:p>
        </p:txBody>
      </p:sp>
      <p:sp>
        <p:nvSpPr>
          <p:cNvPr id="6" name="TextBox 5"/>
          <p:cNvSpPr txBox="1"/>
          <p:nvPr/>
        </p:nvSpPr>
        <p:spPr>
          <a:xfrm>
            <a:off x="634511" y="234868"/>
            <a:ext cx="8970745" cy="1631216"/>
          </a:xfrm>
          <a:prstGeom prst="rect">
            <a:avLst/>
          </a:prstGeom>
          <a:solidFill>
            <a:schemeClr val="accent2">
              <a:lumMod val="20000"/>
              <a:lumOff val="80000"/>
            </a:schemeClr>
          </a:solidFill>
        </p:spPr>
        <p:txBody>
          <a:bodyPr wrap="square" rtlCol="0">
            <a:spAutoFit/>
          </a:bodyPr>
          <a:lstStyle/>
          <a:p>
            <a:r>
              <a:rPr lang="vi-VN" sz="2500" dirty="0"/>
              <a:t>      Đến lượt dế mèn. Dế bước ra khoẻ khoắn và trang nhã trong chiếc áo nâu óng. Bản nhạc "Mùa thu” gợi hình ảnh những chiếc lá khô xoay tròn, rơi rơi trong nắng. Tiếng gió xào xạc thầm thì với lá... Đôi mắt thấy vàng anh nhoà đi.</a:t>
            </a:r>
            <a:endParaRPr lang="en-US" sz="25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431" y="94343"/>
            <a:ext cx="1835244" cy="1771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283" t="11740" r="-5386" b="4505"/>
          <a:stretch/>
        </p:blipFill>
        <p:spPr>
          <a:xfrm>
            <a:off x="434109" y="2006609"/>
            <a:ext cx="2205312" cy="1872299"/>
          </a:xfrm>
          <a:prstGeom prst="rect">
            <a:avLst/>
          </a:prstGeom>
        </p:spPr>
      </p:pic>
      <p:sp>
        <p:nvSpPr>
          <p:cNvPr id="9" name="TextBox 8"/>
          <p:cNvSpPr txBox="1"/>
          <p:nvPr/>
        </p:nvSpPr>
        <p:spPr>
          <a:xfrm>
            <a:off x="807764" y="4061579"/>
            <a:ext cx="10724539" cy="2400657"/>
          </a:xfrm>
          <a:prstGeom prst="rect">
            <a:avLst/>
          </a:prstGeom>
          <a:solidFill>
            <a:schemeClr val="accent4">
              <a:lumMod val="20000"/>
              <a:lumOff val="80000"/>
            </a:schemeClr>
          </a:solidFill>
        </p:spPr>
        <p:txBody>
          <a:bodyPr wrap="square" rtlCol="0">
            <a:spAutoFit/>
          </a:bodyPr>
          <a:lstStyle/>
          <a:p>
            <a:r>
              <a:rPr lang="vi-VN" sz="2500" dirty="0"/>
              <a:t>     Thầy vàng anh đứng dậy, vẻ nghiêm trang. Các học trò im lặng, hồi hộp.</a:t>
            </a:r>
          </a:p>
          <a:p>
            <a:r>
              <a:rPr lang="vi-VN" sz="2500" dirty="0"/>
              <a:t>-Thầy rất vui vì sự thành công của các em. Các em đã tạo dựng cho mình một phong cách độc đáo, không ai bắt chước ai. Cảm ơn các em đã cho thầy niềm vui này. </a:t>
            </a:r>
          </a:p>
          <a:p>
            <a:r>
              <a:rPr lang="vi-VN" sz="2500" dirty="0"/>
              <a:t>                                                                      (Theo Nguyễn Phan </a:t>
            </a:r>
            <a:r>
              <a:rPr lang="vi-VN" sz="2500"/>
              <a:t>Hách)</a:t>
            </a:r>
            <a:endParaRPr lang="en-US" sz="2500" dirty="0"/>
          </a:p>
        </p:txBody>
      </p:sp>
    </p:spTree>
    <p:extLst>
      <p:ext uri="{BB962C8B-B14F-4D97-AF65-F5344CB8AC3E}">
        <p14:creationId xmlns:p14="http://schemas.microsoft.com/office/powerpoint/2010/main" val="24719120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7696" y="192394"/>
            <a:ext cx="6269666" cy="1323439"/>
          </a:xfrm>
          <a:prstGeom prst="rect">
            <a:avLst/>
          </a:prstGeom>
        </p:spPr>
        <p:txBody>
          <a:bodyPr wrap="none">
            <a:spAutoFit/>
          </a:bodyPr>
          <a:lstStyle/>
          <a:p>
            <a:pPr lvl="0" algn="ctr">
              <a:defRPr/>
            </a:pPr>
            <a:r>
              <a:rPr lang="vi-VN"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từ khó</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
        <p:nvSpPr>
          <p:cNvPr id="7" name="Rectangle: Rounded Corners 15">
            <a:extLst>
              <a:ext uri="{FF2B5EF4-FFF2-40B4-BE49-F238E27FC236}">
                <a16:creationId xmlns:a16="http://schemas.microsoft.com/office/drawing/2014/main" id="{32C5B9DE-6B1A-4F57-8F72-A3FDD11E32B3}"/>
              </a:ext>
            </a:extLst>
          </p:cNvPr>
          <p:cNvSpPr/>
          <p:nvPr/>
        </p:nvSpPr>
        <p:spPr>
          <a:xfrm>
            <a:off x="1167608" y="166030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5E15FC05-8D4F-4E34-A67B-5D7B3D632AB8}"/>
              </a:ext>
            </a:extLst>
          </p:cNvPr>
          <p:cNvSpPr txBox="1"/>
          <p:nvPr/>
        </p:nvSpPr>
        <p:spPr>
          <a:xfrm>
            <a:off x="1167608" y="1780412"/>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Lấp lánh</a:t>
            </a:r>
          </a:p>
        </p:txBody>
      </p:sp>
      <p:sp>
        <p:nvSpPr>
          <p:cNvPr id="9" name="Rectangle: Rounded Corners 15">
            <a:extLst>
              <a:ext uri="{FF2B5EF4-FFF2-40B4-BE49-F238E27FC236}">
                <a16:creationId xmlns:a16="http://schemas.microsoft.com/office/drawing/2014/main" id="{32C5B9DE-6B1A-4F57-8F72-A3FDD11E32B3}"/>
              </a:ext>
            </a:extLst>
          </p:cNvPr>
          <p:cNvSpPr/>
          <p:nvPr/>
        </p:nvSpPr>
        <p:spPr>
          <a:xfrm>
            <a:off x="1177603" y="304578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5E15FC05-8D4F-4E34-A67B-5D7B3D632AB8}"/>
              </a:ext>
            </a:extLst>
          </p:cNvPr>
          <p:cNvSpPr txBox="1"/>
          <p:nvPr/>
        </p:nvSpPr>
        <p:spPr>
          <a:xfrm>
            <a:off x="1177603" y="3165889"/>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mãn nguyện</a:t>
            </a:r>
          </a:p>
        </p:txBody>
      </p:sp>
      <p:sp>
        <p:nvSpPr>
          <p:cNvPr id="11" name="Rectangle: Rounded Corners 15">
            <a:extLst>
              <a:ext uri="{FF2B5EF4-FFF2-40B4-BE49-F238E27FC236}">
                <a16:creationId xmlns:a16="http://schemas.microsoft.com/office/drawing/2014/main" id="{32C5B9DE-6B1A-4F57-8F72-A3FDD11E32B3}"/>
              </a:ext>
            </a:extLst>
          </p:cNvPr>
          <p:cNvSpPr/>
          <p:nvPr/>
        </p:nvSpPr>
        <p:spPr>
          <a:xfrm>
            <a:off x="1177603" y="431114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5E15FC05-8D4F-4E34-A67B-5D7B3D632AB8}"/>
              </a:ext>
            </a:extLst>
          </p:cNvPr>
          <p:cNvSpPr txBox="1"/>
          <p:nvPr/>
        </p:nvSpPr>
        <p:spPr>
          <a:xfrm>
            <a:off x="1177603" y="4431257"/>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vi-ô-lông</a:t>
            </a:r>
            <a:r>
              <a:rPr lang="vi-VN" sz="3600" dirty="0">
                <a:ln>
                  <a:solidFill>
                    <a:schemeClr val="tx1"/>
                  </a:solidFill>
                </a:ln>
                <a:solidFill>
                  <a:schemeClr val="bg1"/>
                </a:solidFill>
              </a:rPr>
              <a:t> </a:t>
            </a:r>
            <a:endParaRPr lang="vi-VN" sz="3600" b="1" dirty="0">
              <a:ln>
                <a:solidFill>
                  <a:schemeClr val="tx1"/>
                </a:solidFill>
              </a:ln>
              <a:solidFill>
                <a:schemeClr val="bg1"/>
              </a:solidFill>
            </a:endParaRPr>
          </a:p>
        </p:txBody>
      </p:sp>
      <p:sp>
        <p:nvSpPr>
          <p:cNvPr id="13" name="Rectangle: Rounded Corners 15">
            <a:extLst>
              <a:ext uri="{FF2B5EF4-FFF2-40B4-BE49-F238E27FC236}">
                <a16:creationId xmlns:a16="http://schemas.microsoft.com/office/drawing/2014/main" id="{32C5B9DE-6B1A-4F57-8F72-A3FDD11E32B3}"/>
              </a:ext>
            </a:extLst>
          </p:cNvPr>
          <p:cNvSpPr/>
          <p:nvPr/>
        </p:nvSpPr>
        <p:spPr>
          <a:xfrm>
            <a:off x="4525785" y="1633092"/>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5E15FC05-8D4F-4E34-A67B-5D7B3D632AB8}"/>
              </a:ext>
            </a:extLst>
          </p:cNvPr>
          <p:cNvSpPr txBox="1"/>
          <p:nvPr/>
        </p:nvSpPr>
        <p:spPr>
          <a:xfrm>
            <a:off x="4525785" y="1753201"/>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cla-ri-nét</a:t>
            </a:r>
          </a:p>
        </p:txBody>
      </p:sp>
      <p:sp>
        <p:nvSpPr>
          <p:cNvPr id="15" name="Rectangle: Rounded Corners 15">
            <a:extLst>
              <a:ext uri="{FF2B5EF4-FFF2-40B4-BE49-F238E27FC236}">
                <a16:creationId xmlns:a16="http://schemas.microsoft.com/office/drawing/2014/main" id="{32C5B9DE-6B1A-4F57-8F72-A3FDD11E32B3}"/>
              </a:ext>
            </a:extLst>
          </p:cNvPr>
          <p:cNvSpPr/>
          <p:nvPr/>
        </p:nvSpPr>
        <p:spPr>
          <a:xfrm>
            <a:off x="4610479" y="2924377"/>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5E15FC05-8D4F-4E34-A67B-5D7B3D632AB8}"/>
              </a:ext>
            </a:extLst>
          </p:cNvPr>
          <p:cNvSpPr txBox="1"/>
          <p:nvPr/>
        </p:nvSpPr>
        <p:spPr>
          <a:xfrm>
            <a:off x="4610479" y="3044486"/>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xen-lô</a:t>
            </a:r>
          </a:p>
        </p:txBody>
      </p:sp>
      <p:sp>
        <p:nvSpPr>
          <p:cNvPr id="17" name="Rectangle: Rounded Corners 15">
            <a:extLst>
              <a:ext uri="{FF2B5EF4-FFF2-40B4-BE49-F238E27FC236}">
                <a16:creationId xmlns:a16="http://schemas.microsoft.com/office/drawing/2014/main" id="{32C5B9DE-6B1A-4F57-8F72-A3FDD11E32B3}"/>
              </a:ext>
            </a:extLst>
          </p:cNvPr>
          <p:cNvSpPr/>
          <p:nvPr/>
        </p:nvSpPr>
        <p:spPr>
          <a:xfrm>
            <a:off x="4610479" y="430302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5E15FC05-8D4F-4E34-A67B-5D7B3D632AB8}"/>
              </a:ext>
            </a:extLst>
          </p:cNvPr>
          <p:cNvSpPr txBox="1"/>
          <p:nvPr/>
        </p:nvSpPr>
        <p:spPr>
          <a:xfrm>
            <a:off x="4610479" y="4397921"/>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tờ-réc</a:t>
            </a:r>
          </a:p>
        </p:txBody>
      </p:sp>
    </p:spTree>
    <p:extLst>
      <p:ext uri="{BB962C8B-B14F-4D97-AF65-F5344CB8AC3E}">
        <p14:creationId xmlns:p14="http://schemas.microsoft.com/office/powerpoint/2010/main" val="35888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33036" y="185423"/>
            <a:ext cx="2818400" cy="1323439"/>
          </a:xfrm>
          <a:prstGeom prst="rect">
            <a:avLst/>
          </a:prstGeom>
        </p:spPr>
        <p:txBody>
          <a:bodyPr wrap="none">
            <a:spAutoFit/>
          </a:bodyPr>
          <a:lstStyle/>
          <a:p>
            <a:pPr lvl="0" algn="ctr">
              <a:defRPr/>
            </a:pPr>
            <a:r>
              <a:rPr lang="vi-VN" sz="8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Từ ngữ</a:t>
            </a:r>
            <a:endParaRPr lang="en-US" sz="8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Rounded Corners 15">
            <a:extLst>
              <a:ext uri="{FF2B5EF4-FFF2-40B4-BE49-F238E27FC236}">
                <a16:creationId xmlns:a16="http://schemas.microsoft.com/office/drawing/2014/main" id="{32C5B9DE-6B1A-4F57-8F72-A3FDD11E32B3}"/>
              </a:ext>
            </a:extLst>
          </p:cNvPr>
          <p:cNvSpPr/>
          <p:nvPr/>
        </p:nvSpPr>
        <p:spPr>
          <a:xfrm>
            <a:off x="1197680" y="5372812"/>
            <a:ext cx="2967919" cy="766440"/>
          </a:xfrm>
          <a:custGeom>
            <a:avLst/>
            <a:gdLst>
              <a:gd name="connsiteX0" fmla="*/ 0 w 2967919"/>
              <a:gd name="connsiteY0" fmla="*/ 127743 h 766440"/>
              <a:gd name="connsiteX1" fmla="*/ 127743 w 2967919"/>
              <a:gd name="connsiteY1" fmla="*/ 0 h 766440"/>
              <a:gd name="connsiteX2" fmla="*/ 615981 w 2967919"/>
              <a:gd name="connsiteY2" fmla="*/ 0 h 766440"/>
              <a:gd name="connsiteX3" fmla="*/ 1158468 w 2967919"/>
              <a:gd name="connsiteY3" fmla="*/ 0 h 766440"/>
              <a:gd name="connsiteX4" fmla="*/ 1646705 w 2967919"/>
              <a:gd name="connsiteY4" fmla="*/ 0 h 766440"/>
              <a:gd name="connsiteX5" fmla="*/ 2189192 w 2967919"/>
              <a:gd name="connsiteY5" fmla="*/ 0 h 766440"/>
              <a:gd name="connsiteX6" fmla="*/ 2840176 w 2967919"/>
              <a:gd name="connsiteY6" fmla="*/ 0 h 766440"/>
              <a:gd name="connsiteX7" fmla="*/ 2967919 w 2967919"/>
              <a:gd name="connsiteY7" fmla="*/ 127743 h 766440"/>
              <a:gd name="connsiteX8" fmla="*/ 2967919 w 2967919"/>
              <a:gd name="connsiteY8" fmla="*/ 638697 h 766440"/>
              <a:gd name="connsiteX9" fmla="*/ 2840176 w 2967919"/>
              <a:gd name="connsiteY9" fmla="*/ 766440 h 766440"/>
              <a:gd name="connsiteX10" fmla="*/ 2324814 w 2967919"/>
              <a:gd name="connsiteY10" fmla="*/ 766440 h 766440"/>
              <a:gd name="connsiteX11" fmla="*/ 1863700 w 2967919"/>
              <a:gd name="connsiteY11" fmla="*/ 766440 h 766440"/>
              <a:gd name="connsiteX12" fmla="*/ 1294089 w 2967919"/>
              <a:gd name="connsiteY12" fmla="*/ 766440 h 766440"/>
              <a:gd name="connsiteX13" fmla="*/ 805851 w 2967919"/>
              <a:gd name="connsiteY13" fmla="*/ 766440 h 766440"/>
              <a:gd name="connsiteX14" fmla="*/ 127743 w 2967919"/>
              <a:gd name="connsiteY14" fmla="*/ 766440 h 766440"/>
              <a:gd name="connsiteX15" fmla="*/ 0 w 2967919"/>
              <a:gd name="connsiteY15" fmla="*/ 638697 h 766440"/>
              <a:gd name="connsiteX16" fmla="*/ 0 w 2967919"/>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919" h="766440" fill="none" extrusionOk="0">
                <a:moveTo>
                  <a:pt x="0" y="127743"/>
                </a:moveTo>
                <a:cubicBezTo>
                  <a:pt x="-1180" y="59301"/>
                  <a:pt x="66419" y="6856"/>
                  <a:pt x="127743" y="0"/>
                </a:cubicBezTo>
                <a:cubicBezTo>
                  <a:pt x="256225" y="-1731"/>
                  <a:pt x="509082" y="3943"/>
                  <a:pt x="615981" y="0"/>
                </a:cubicBezTo>
                <a:cubicBezTo>
                  <a:pt x="722880" y="-3943"/>
                  <a:pt x="971043" y="31401"/>
                  <a:pt x="1158468" y="0"/>
                </a:cubicBezTo>
                <a:cubicBezTo>
                  <a:pt x="1345893" y="-31401"/>
                  <a:pt x="1522485" y="45344"/>
                  <a:pt x="1646705" y="0"/>
                </a:cubicBezTo>
                <a:cubicBezTo>
                  <a:pt x="1770925" y="-45344"/>
                  <a:pt x="2050270" y="42362"/>
                  <a:pt x="2189192" y="0"/>
                </a:cubicBezTo>
                <a:cubicBezTo>
                  <a:pt x="2328114" y="-42362"/>
                  <a:pt x="2642111" y="32582"/>
                  <a:pt x="2840176" y="0"/>
                </a:cubicBezTo>
                <a:cubicBezTo>
                  <a:pt x="2915818" y="-15659"/>
                  <a:pt x="2974957" y="64802"/>
                  <a:pt x="2967919" y="127743"/>
                </a:cubicBezTo>
                <a:cubicBezTo>
                  <a:pt x="2989055" y="365693"/>
                  <a:pt x="2948804" y="411579"/>
                  <a:pt x="2967919" y="638697"/>
                </a:cubicBezTo>
                <a:cubicBezTo>
                  <a:pt x="2967244" y="695236"/>
                  <a:pt x="2916862" y="770305"/>
                  <a:pt x="2840176" y="766440"/>
                </a:cubicBezTo>
                <a:cubicBezTo>
                  <a:pt x="2612524" y="771216"/>
                  <a:pt x="2513638" y="762840"/>
                  <a:pt x="2324814" y="766440"/>
                </a:cubicBezTo>
                <a:cubicBezTo>
                  <a:pt x="2135990" y="770040"/>
                  <a:pt x="1999397" y="717254"/>
                  <a:pt x="1863700" y="766440"/>
                </a:cubicBezTo>
                <a:cubicBezTo>
                  <a:pt x="1728003" y="815626"/>
                  <a:pt x="1527764" y="755783"/>
                  <a:pt x="1294089" y="766440"/>
                </a:cubicBezTo>
                <a:cubicBezTo>
                  <a:pt x="1060414" y="777097"/>
                  <a:pt x="911177" y="742691"/>
                  <a:pt x="805851" y="766440"/>
                </a:cubicBezTo>
                <a:cubicBezTo>
                  <a:pt x="700525" y="790189"/>
                  <a:pt x="410579" y="708721"/>
                  <a:pt x="127743" y="766440"/>
                </a:cubicBezTo>
                <a:cubicBezTo>
                  <a:pt x="60295" y="752899"/>
                  <a:pt x="-4089" y="709116"/>
                  <a:pt x="0" y="638697"/>
                </a:cubicBezTo>
                <a:cubicBezTo>
                  <a:pt x="-38739" y="526325"/>
                  <a:pt x="56461" y="380017"/>
                  <a:pt x="0" y="127743"/>
                </a:cubicBezTo>
                <a:close/>
              </a:path>
              <a:path w="2967919" h="766440" stroke="0" extrusionOk="0">
                <a:moveTo>
                  <a:pt x="0" y="127743"/>
                </a:moveTo>
                <a:cubicBezTo>
                  <a:pt x="-7919" y="52307"/>
                  <a:pt x="55687" y="565"/>
                  <a:pt x="127743" y="0"/>
                </a:cubicBezTo>
                <a:cubicBezTo>
                  <a:pt x="303856" y="-22997"/>
                  <a:pt x="435150" y="37573"/>
                  <a:pt x="724478" y="0"/>
                </a:cubicBezTo>
                <a:cubicBezTo>
                  <a:pt x="1013806" y="-37573"/>
                  <a:pt x="1018396" y="44147"/>
                  <a:pt x="1239841" y="0"/>
                </a:cubicBezTo>
                <a:cubicBezTo>
                  <a:pt x="1461286" y="-44147"/>
                  <a:pt x="1627781" y="38766"/>
                  <a:pt x="1728078" y="0"/>
                </a:cubicBezTo>
                <a:cubicBezTo>
                  <a:pt x="1828375" y="-38766"/>
                  <a:pt x="2156152" y="28154"/>
                  <a:pt x="2297689" y="0"/>
                </a:cubicBezTo>
                <a:cubicBezTo>
                  <a:pt x="2439226" y="-28154"/>
                  <a:pt x="2629289" y="49967"/>
                  <a:pt x="2840176" y="0"/>
                </a:cubicBezTo>
                <a:cubicBezTo>
                  <a:pt x="2912244" y="-2469"/>
                  <a:pt x="2965451" y="59361"/>
                  <a:pt x="2967919" y="127743"/>
                </a:cubicBezTo>
                <a:cubicBezTo>
                  <a:pt x="2985857" y="272483"/>
                  <a:pt x="2953532" y="395882"/>
                  <a:pt x="2967919" y="638697"/>
                </a:cubicBezTo>
                <a:cubicBezTo>
                  <a:pt x="2973383" y="710562"/>
                  <a:pt x="2896407" y="764124"/>
                  <a:pt x="2840176" y="766440"/>
                </a:cubicBezTo>
                <a:cubicBezTo>
                  <a:pt x="2681613" y="826217"/>
                  <a:pt x="2481186" y="702646"/>
                  <a:pt x="2297689" y="766440"/>
                </a:cubicBezTo>
                <a:cubicBezTo>
                  <a:pt x="2114192" y="830234"/>
                  <a:pt x="2039588" y="709439"/>
                  <a:pt x="1782327" y="766440"/>
                </a:cubicBezTo>
                <a:cubicBezTo>
                  <a:pt x="1525066" y="823441"/>
                  <a:pt x="1305630" y="732199"/>
                  <a:pt x="1185592" y="766440"/>
                </a:cubicBezTo>
                <a:cubicBezTo>
                  <a:pt x="1065555" y="800681"/>
                  <a:pt x="797330" y="722306"/>
                  <a:pt x="588857" y="766440"/>
                </a:cubicBezTo>
                <a:cubicBezTo>
                  <a:pt x="380384" y="810574"/>
                  <a:pt x="346698" y="728707"/>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E15FC05-8D4F-4E34-A67B-5D7B3D632AB8}"/>
              </a:ext>
            </a:extLst>
          </p:cNvPr>
          <p:cNvSpPr txBox="1"/>
          <p:nvPr/>
        </p:nvSpPr>
        <p:spPr>
          <a:xfrm>
            <a:off x="1039056" y="5432866"/>
            <a:ext cx="2967919" cy="646331"/>
          </a:xfrm>
          <a:prstGeom prst="rect">
            <a:avLst/>
          </a:prstGeom>
          <a:noFill/>
        </p:spPr>
        <p:txBody>
          <a:bodyPr wrap="square" rtlCol="0">
            <a:spAutoFit/>
          </a:bodyPr>
          <a:lstStyle/>
          <a:p>
            <a:pPr algn="ctr"/>
            <a:r>
              <a:rPr lang="vi-VN" sz="3600" b="1" dirty="0">
                <a:solidFill>
                  <a:schemeClr val="accent1">
                    <a:lumMod val="50000"/>
                  </a:schemeClr>
                </a:solidFill>
              </a:rPr>
              <a:t>vi-ô-lông</a:t>
            </a:r>
            <a:r>
              <a:rPr lang="vi-VN" sz="3600" dirty="0"/>
              <a:t> </a:t>
            </a:r>
            <a:endParaRPr lang="vi-VN" sz="3600" b="1" dirty="0">
              <a:solidFill>
                <a:schemeClr val="accent5">
                  <a:lumMod val="50000"/>
                </a:schemeClr>
              </a:solidFill>
            </a:endParaRPr>
          </a:p>
        </p:txBody>
      </p:sp>
      <p:sp>
        <p:nvSpPr>
          <p:cNvPr id="10" name="Rectangle: Rounded Corners 15">
            <a:extLst>
              <a:ext uri="{FF2B5EF4-FFF2-40B4-BE49-F238E27FC236}">
                <a16:creationId xmlns:a16="http://schemas.microsoft.com/office/drawing/2014/main" id="{32C5B9DE-6B1A-4F57-8F72-A3FDD11E32B3}"/>
              </a:ext>
            </a:extLst>
          </p:cNvPr>
          <p:cNvSpPr/>
          <p:nvPr/>
        </p:nvSpPr>
        <p:spPr>
          <a:xfrm>
            <a:off x="4741313" y="574278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chemeClr val="accent3">
              <a:lumMod val="75000"/>
            </a:schemeClr>
          </a:solidFill>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5E15FC05-8D4F-4E34-A67B-5D7B3D632AB8}"/>
              </a:ext>
            </a:extLst>
          </p:cNvPr>
          <p:cNvSpPr txBox="1"/>
          <p:nvPr/>
        </p:nvSpPr>
        <p:spPr>
          <a:xfrm>
            <a:off x="4755776" y="5813004"/>
            <a:ext cx="2971042" cy="677108"/>
          </a:xfrm>
          <a:prstGeom prst="rect">
            <a:avLst/>
          </a:prstGeom>
          <a:noFill/>
        </p:spPr>
        <p:txBody>
          <a:bodyPr wrap="square" rtlCol="0">
            <a:spAutoFit/>
          </a:bodyPr>
          <a:lstStyle/>
          <a:p>
            <a:pPr algn="ctr"/>
            <a:r>
              <a:rPr lang="vi-VN" sz="3800" b="1" dirty="0">
                <a:solidFill>
                  <a:schemeClr val="bg1"/>
                </a:solidFill>
              </a:rPr>
              <a:t>cla-ri-nét</a:t>
            </a:r>
          </a:p>
        </p:txBody>
      </p:sp>
      <p:sp>
        <p:nvSpPr>
          <p:cNvPr id="12" name="Rectangle: Rounded Corners 15">
            <a:extLst>
              <a:ext uri="{FF2B5EF4-FFF2-40B4-BE49-F238E27FC236}">
                <a16:creationId xmlns:a16="http://schemas.microsoft.com/office/drawing/2014/main" id="{32C5B9DE-6B1A-4F57-8F72-A3FDD11E32B3}"/>
              </a:ext>
            </a:extLst>
          </p:cNvPr>
          <p:cNvSpPr/>
          <p:nvPr/>
        </p:nvSpPr>
        <p:spPr>
          <a:xfrm>
            <a:off x="8051161" y="529861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5E15FC05-8D4F-4E34-A67B-5D7B3D632AB8}"/>
              </a:ext>
            </a:extLst>
          </p:cNvPr>
          <p:cNvSpPr txBox="1"/>
          <p:nvPr/>
        </p:nvSpPr>
        <p:spPr>
          <a:xfrm>
            <a:off x="8154369" y="5314897"/>
            <a:ext cx="2971042" cy="677108"/>
          </a:xfrm>
          <a:prstGeom prst="rect">
            <a:avLst/>
          </a:prstGeom>
          <a:noFill/>
        </p:spPr>
        <p:txBody>
          <a:bodyPr wrap="square" rtlCol="0">
            <a:spAutoFit/>
          </a:bodyPr>
          <a:lstStyle/>
          <a:p>
            <a:pPr algn="ctr"/>
            <a:r>
              <a:rPr lang="vi-VN" sz="3800" b="1" dirty="0">
                <a:solidFill>
                  <a:srgbClr val="002060"/>
                </a:solidFill>
              </a:rPr>
              <a:t>xen-lô</a:t>
            </a:r>
          </a:p>
        </p:txBody>
      </p:sp>
      <p:sp>
        <p:nvSpPr>
          <p:cNvPr id="14" name="Rectangle: Rounded Corners 15">
            <a:extLst>
              <a:ext uri="{FF2B5EF4-FFF2-40B4-BE49-F238E27FC236}">
                <a16:creationId xmlns:a16="http://schemas.microsoft.com/office/drawing/2014/main" id="{32C5B9DE-6B1A-4F57-8F72-A3FDD11E32B3}"/>
              </a:ext>
            </a:extLst>
          </p:cNvPr>
          <p:cNvSpPr/>
          <p:nvPr/>
        </p:nvSpPr>
        <p:spPr>
          <a:xfrm>
            <a:off x="977738" y="1359689"/>
            <a:ext cx="6157874" cy="752552"/>
          </a:xfrm>
          <a:custGeom>
            <a:avLst/>
            <a:gdLst>
              <a:gd name="connsiteX0" fmla="*/ 0 w 6157874"/>
              <a:gd name="connsiteY0" fmla="*/ 125428 h 752552"/>
              <a:gd name="connsiteX1" fmla="*/ 125428 w 6157874"/>
              <a:gd name="connsiteY1" fmla="*/ 0 h 752552"/>
              <a:gd name="connsiteX2" fmla="*/ 657060 w 6157874"/>
              <a:gd name="connsiteY2" fmla="*/ 0 h 752552"/>
              <a:gd name="connsiteX3" fmla="*/ 1070551 w 6157874"/>
              <a:gd name="connsiteY3" fmla="*/ 0 h 752552"/>
              <a:gd name="connsiteX4" fmla="*/ 1720323 w 6157874"/>
              <a:gd name="connsiteY4" fmla="*/ 0 h 752552"/>
              <a:gd name="connsiteX5" fmla="*/ 2192884 w 6157874"/>
              <a:gd name="connsiteY5" fmla="*/ 0 h 752552"/>
              <a:gd name="connsiteX6" fmla="*/ 2606376 w 6157874"/>
              <a:gd name="connsiteY6" fmla="*/ 0 h 752552"/>
              <a:gd name="connsiteX7" fmla="*/ 3078937 w 6157874"/>
              <a:gd name="connsiteY7" fmla="*/ 0 h 752552"/>
              <a:gd name="connsiteX8" fmla="*/ 3728709 w 6157874"/>
              <a:gd name="connsiteY8" fmla="*/ 0 h 752552"/>
              <a:gd name="connsiteX9" fmla="*/ 4201270 w 6157874"/>
              <a:gd name="connsiteY9" fmla="*/ 0 h 752552"/>
              <a:gd name="connsiteX10" fmla="*/ 4614762 w 6157874"/>
              <a:gd name="connsiteY10" fmla="*/ 0 h 752552"/>
              <a:gd name="connsiteX11" fmla="*/ 5087323 w 6157874"/>
              <a:gd name="connsiteY11" fmla="*/ 0 h 752552"/>
              <a:gd name="connsiteX12" fmla="*/ 6032446 w 6157874"/>
              <a:gd name="connsiteY12" fmla="*/ 0 h 752552"/>
              <a:gd name="connsiteX13" fmla="*/ 6157874 w 6157874"/>
              <a:gd name="connsiteY13" fmla="*/ 125428 h 752552"/>
              <a:gd name="connsiteX14" fmla="*/ 6157874 w 6157874"/>
              <a:gd name="connsiteY14" fmla="*/ 627124 h 752552"/>
              <a:gd name="connsiteX15" fmla="*/ 6032446 w 6157874"/>
              <a:gd name="connsiteY15" fmla="*/ 752552 h 752552"/>
              <a:gd name="connsiteX16" fmla="*/ 5618955 w 6157874"/>
              <a:gd name="connsiteY16" fmla="*/ 752552 h 752552"/>
              <a:gd name="connsiteX17" fmla="*/ 5087323 w 6157874"/>
              <a:gd name="connsiteY17" fmla="*/ 752552 h 752552"/>
              <a:gd name="connsiteX18" fmla="*/ 4437551 w 6157874"/>
              <a:gd name="connsiteY18" fmla="*/ 752552 h 752552"/>
              <a:gd name="connsiteX19" fmla="*/ 3964990 w 6157874"/>
              <a:gd name="connsiteY19" fmla="*/ 752552 h 752552"/>
              <a:gd name="connsiteX20" fmla="*/ 3374288 w 6157874"/>
              <a:gd name="connsiteY20" fmla="*/ 752552 h 752552"/>
              <a:gd name="connsiteX21" fmla="*/ 2960797 w 6157874"/>
              <a:gd name="connsiteY21" fmla="*/ 752552 h 752552"/>
              <a:gd name="connsiteX22" fmla="*/ 2251954 w 6157874"/>
              <a:gd name="connsiteY22" fmla="*/ 752552 h 752552"/>
              <a:gd name="connsiteX23" fmla="*/ 1661253 w 6157874"/>
              <a:gd name="connsiteY23" fmla="*/ 752552 h 752552"/>
              <a:gd name="connsiteX24" fmla="*/ 952411 w 6157874"/>
              <a:gd name="connsiteY24" fmla="*/ 752552 h 752552"/>
              <a:gd name="connsiteX25" fmla="*/ 125428 w 6157874"/>
              <a:gd name="connsiteY25" fmla="*/ 752552 h 752552"/>
              <a:gd name="connsiteX26" fmla="*/ 0 w 6157874"/>
              <a:gd name="connsiteY26" fmla="*/ 627124 h 752552"/>
              <a:gd name="connsiteX27" fmla="*/ 0 w 6157874"/>
              <a:gd name="connsiteY27" fmla="*/ 125428 h 75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7874" h="752552" fill="none" extrusionOk="0">
                <a:moveTo>
                  <a:pt x="0" y="125428"/>
                </a:moveTo>
                <a:cubicBezTo>
                  <a:pt x="-237" y="51248"/>
                  <a:pt x="60873" y="2971"/>
                  <a:pt x="125428" y="0"/>
                </a:cubicBezTo>
                <a:cubicBezTo>
                  <a:pt x="310478" y="-14409"/>
                  <a:pt x="448401" y="27956"/>
                  <a:pt x="657060" y="0"/>
                </a:cubicBezTo>
                <a:cubicBezTo>
                  <a:pt x="865719" y="-27956"/>
                  <a:pt x="867155" y="48217"/>
                  <a:pt x="1070551" y="0"/>
                </a:cubicBezTo>
                <a:cubicBezTo>
                  <a:pt x="1273947" y="-48217"/>
                  <a:pt x="1465759" y="62786"/>
                  <a:pt x="1720323" y="0"/>
                </a:cubicBezTo>
                <a:cubicBezTo>
                  <a:pt x="1974887" y="-62786"/>
                  <a:pt x="2073143" y="12920"/>
                  <a:pt x="2192884" y="0"/>
                </a:cubicBezTo>
                <a:cubicBezTo>
                  <a:pt x="2312625" y="-12920"/>
                  <a:pt x="2433273" y="39293"/>
                  <a:pt x="2606376" y="0"/>
                </a:cubicBezTo>
                <a:cubicBezTo>
                  <a:pt x="2779479" y="-39293"/>
                  <a:pt x="2887714" y="6241"/>
                  <a:pt x="3078937" y="0"/>
                </a:cubicBezTo>
                <a:cubicBezTo>
                  <a:pt x="3270160" y="-6241"/>
                  <a:pt x="3456983" y="1531"/>
                  <a:pt x="3728709" y="0"/>
                </a:cubicBezTo>
                <a:cubicBezTo>
                  <a:pt x="4000435" y="-1531"/>
                  <a:pt x="3984718" y="47394"/>
                  <a:pt x="4201270" y="0"/>
                </a:cubicBezTo>
                <a:cubicBezTo>
                  <a:pt x="4417822" y="-47394"/>
                  <a:pt x="4495267" y="35314"/>
                  <a:pt x="4614762" y="0"/>
                </a:cubicBezTo>
                <a:cubicBezTo>
                  <a:pt x="4734257" y="-35314"/>
                  <a:pt x="4946889" y="11908"/>
                  <a:pt x="5087323" y="0"/>
                </a:cubicBezTo>
                <a:cubicBezTo>
                  <a:pt x="5227757" y="-11908"/>
                  <a:pt x="5708111" y="22905"/>
                  <a:pt x="6032446" y="0"/>
                </a:cubicBezTo>
                <a:cubicBezTo>
                  <a:pt x="6094358" y="882"/>
                  <a:pt x="6163003" y="61543"/>
                  <a:pt x="6157874" y="125428"/>
                </a:cubicBezTo>
                <a:cubicBezTo>
                  <a:pt x="6159781" y="289370"/>
                  <a:pt x="6157519" y="412742"/>
                  <a:pt x="6157874" y="627124"/>
                </a:cubicBezTo>
                <a:cubicBezTo>
                  <a:pt x="6149096" y="680716"/>
                  <a:pt x="6083506" y="761016"/>
                  <a:pt x="6032446" y="752552"/>
                </a:cubicBezTo>
                <a:cubicBezTo>
                  <a:pt x="5849974" y="800428"/>
                  <a:pt x="5819718" y="703708"/>
                  <a:pt x="5618955" y="752552"/>
                </a:cubicBezTo>
                <a:cubicBezTo>
                  <a:pt x="5418192" y="801396"/>
                  <a:pt x="5349410" y="746874"/>
                  <a:pt x="5087323" y="752552"/>
                </a:cubicBezTo>
                <a:cubicBezTo>
                  <a:pt x="4825236" y="758230"/>
                  <a:pt x="4715173" y="746943"/>
                  <a:pt x="4437551" y="752552"/>
                </a:cubicBezTo>
                <a:cubicBezTo>
                  <a:pt x="4159929" y="758161"/>
                  <a:pt x="4084295" y="703749"/>
                  <a:pt x="3964990" y="752552"/>
                </a:cubicBezTo>
                <a:cubicBezTo>
                  <a:pt x="3845685" y="801355"/>
                  <a:pt x="3541084" y="707731"/>
                  <a:pt x="3374288" y="752552"/>
                </a:cubicBezTo>
                <a:cubicBezTo>
                  <a:pt x="3207492" y="797373"/>
                  <a:pt x="3165259" y="726034"/>
                  <a:pt x="2960797" y="752552"/>
                </a:cubicBezTo>
                <a:cubicBezTo>
                  <a:pt x="2756335" y="779070"/>
                  <a:pt x="2476449" y="740886"/>
                  <a:pt x="2251954" y="752552"/>
                </a:cubicBezTo>
                <a:cubicBezTo>
                  <a:pt x="2027459" y="764218"/>
                  <a:pt x="1891639" y="752473"/>
                  <a:pt x="1661253" y="752552"/>
                </a:cubicBezTo>
                <a:cubicBezTo>
                  <a:pt x="1430867" y="752631"/>
                  <a:pt x="1245863" y="667960"/>
                  <a:pt x="952411" y="752552"/>
                </a:cubicBezTo>
                <a:cubicBezTo>
                  <a:pt x="658959" y="837144"/>
                  <a:pt x="332526" y="744586"/>
                  <a:pt x="125428" y="752552"/>
                </a:cubicBezTo>
                <a:cubicBezTo>
                  <a:pt x="53966" y="750206"/>
                  <a:pt x="9513" y="704056"/>
                  <a:pt x="0" y="627124"/>
                </a:cubicBezTo>
                <a:cubicBezTo>
                  <a:pt x="-28850" y="445330"/>
                  <a:pt x="17203" y="248128"/>
                  <a:pt x="0" y="125428"/>
                </a:cubicBezTo>
                <a:close/>
              </a:path>
              <a:path w="6157874" h="752552" stroke="0" extrusionOk="0">
                <a:moveTo>
                  <a:pt x="0" y="125428"/>
                </a:moveTo>
                <a:cubicBezTo>
                  <a:pt x="-7649" y="51438"/>
                  <a:pt x="53677" y="930"/>
                  <a:pt x="125428" y="0"/>
                </a:cubicBezTo>
                <a:cubicBezTo>
                  <a:pt x="277414" y="-68453"/>
                  <a:pt x="633454" y="58891"/>
                  <a:pt x="834270" y="0"/>
                </a:cubicBezTo>
                <a:cubicBezTo>
                  <a:pt x="1035086" y="-58891"/>
                  <a:pt x="1143595" y="18822"/>
                  <a:pt x="1365902" y="0"/>
                </a:cubicBezTo>
                <a:cubicBezTo>
                  <a:pt x="1588209" y="-18822"/>
                  <a:pt x="1659298" y="29307"/>
                  <a:pt x="1838463" y="0"/>
                </a:cubicBezTo>
                <a:cubicBezTo>
                  <a:pt x="2017628" y="-29307"/>
                  <a:pt x="2271645" y="13258"/>
                  <a:pt x="2488235" y="0"/>
                </a:cubicBezTo>
                <a:cubicBezTo>
                  <a:pt x="2704825" y="-13258"/>
                  <a:pt x="2859279" y="27461"/>
                  <a:pt x="3019867" y="0"/>
                </a:cubicBezTo>
                <a:cubicBezTo>
                  <a:pt x="3180455" y="-27461"/>
                  <a:pt x="3525530" y="78065"/>
                  <a:pt x="3728709" y="0"/>
                </a:cubicBezTo>
                <a:cubicBezTo>
                  <a:pt x="3931888" y="-78065"/>
                  <a:pt x="4099664" y="56443"/>
                  <a:pt x="4201270" y="0"/>
                </a:cubicBezTo>
                <a:cubicBezTo>
                  <a:pt x="4302876" y="-56443"/>
                  <a:pt x="4690658" y="78893"/>
                  <a:pt x="4910113" y="0"/>
                </a:cubicBezTo>
                <a:cubicBezTo>
                  <a:pt x="5129568" y="-78893"/>
                  <a:pt x="5232035" y="5756"/>
                  <a:pt x="5323604" y="0"/>
                </a:cubicBezTo>
                <a:cubicBezTo>
                  <a:pt x="5415173" y="-5756"/>
                  <a:pt x="5847381" y="14378"/>
                  <a:pt x="6032446" y="0"/>
                </a:cubicBezTo>
                <a:cubicBezTo>
                  <a:pt x="6107889" y="9186"/>
                  <a:pt x="6159218" y="70075"/>
                  <a:pt x="6157874" y="125428"/>
                </a:cubicBezTo>
                <a:cubicBezTo>
                  <a:pt x="6209696" y="367719"/>
                  <a:pt x="6108948" y="391317"/>
                  <a:pt x="6157874" y="627124"/>
                </a:cubicBezTo>
                <a:cubicBezTo>
                  <a:pt x="6160177" y="693537"/>
                  <a:pt x="6093305" y="749300"/>
                  <a:pt x="6032446" y="752552"/>
                </a:cubicBezTo>
                <a:cubicBezTo>
                  <a:pt x="5880104" y="781144"/>
                  <a:pt x="5699856" y="715853"/>
                  <a:pt x="5441744" y="752552"/>
                </a:cubicBezTo>
                <a:cubicBezTo>
                  <a:pt x="5183632" y="789251"/>
                  <a:pt x="4995980" y="733347"/>
                  <a:pt x="4732902" y="752552"/>
                </a:cubicBezTo>
                <a:cubicBezTo>
                  <a:pt x="4469824" y="771757"/>
                  <a:pt x="4337637" y="725162"/>
                  <a:pt x="4142200" y="752552"/>
                </a:cubicBezTo>
                <a:cubicBezTo>
                  <a:pt x="3946763" y="779942"/>
                  <a:pt x="3817786" y="739445"/>
                  <a:pt x="3728709" y="752552"/>
                </a:cubicBezTo>
                <a:cubicBezTo>
                  <a:pt x="3639632" y="765659"/>
                  <a:pt x="3380079" y="734435"/>
                  <a:pt x="3256148" y="752552"/>
                </a:cubicBezTo>
                <a:cubicBezTo>
                  <a:pt x="3132217" y="770669"/>
                  <a:pt x="2812466" y="672180"/>
                  <a:pt x="2547305" y="752552"/>
                </a:cubicBezTo>
                <a:cubicBezTo>
                  <a:pt x="2282144" y="832924"/>
                  <a:pt x="2186900" y="704619"/>
                  <a:pt x="1956604" y="752552"/>
                </a:cubicBezTo>
                <a:cubicBezTo>
                  <a:pt x="1726308" y="800485"/>
                  <a:pt x="1717079" y="712049"/>
                  <a:pt x="1484042" y="752552"/>
                </a:cubicBezTo>
                <a:cubicBezTo>
                  <a:pt x="1251005" y="793055"/>
                  <a:pt x="1105809" y="692008"/>
                  <a:pt x="893340" y="752552"/>
                </a:cubicBezTo>
                <a:cubicBezTo>
                  <a:pt x="680871" y="813096"/>
                  <a:pt x="329004" y="724305"/>
                  <a:pt x="125428" y="752552"/>
                </a:cubicBezTo>
                <a:cubicBezTo>
                  <a:pt x="57085" y="749695"/>
                  <a:pt x="10920" y="708203"/>
                  <a:pt x="0" y="627124"/>
                </a:cubicBezTo>
                <a:cubicBezTo>
                  <a:pt x="-51883" y="416521"/>
                  <a:pt x="39156" y="247973"/>
                  <a:pt x="0" y="125428"/>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a:p>
        </p:txBody>
      </p:sp>
      <p:sp>
        <p:nvSpPr>
          <p:cNvPr id="16" name="Rectangle 15"/>
          <p:cNvSpPr/>
          <p:nvPr/>
        </p:nvSpPr>
        <p:spPr>
          <a:xfrm>
            <a:off x="1039057" y="1458966"/>
            <a:ext cx="6104043" cy="553998"/>
          </a:xfrm>
          <a:prstGeom prst="rect">
            <a:avLst/>
          </a:prstGeom>
        </p:spPr>
        <p:txBody>
          <a:bodyPr wrap="none">
            <a:spAutoFit/>
          </a:bodyPr>
          <a:lstStyle/>
          <a:p>
            <a:r>
              <a:rPr lang="en-US" dirty="0">
                <a:solidFill>
                  <a:schemeClr val="bg1"/>
                </a:solidFill>
                <a:latin typeface="OpenSans"/>
              </a:rPr>
              <a:t> </a:t>
            </a:r>
            <a:r>
              <a:rPr lang="en-US" sz="3000" b="1" dirty="0" err="1">
                <a:solidFill>
                  <a:schemeClr val="bg1"/>
                </a:solidFill>
                <a:latin typeface="Arial" panose="020B0604020202020204" pitchFamily="34" charset="0"/>
                <a:cs typeface="Arial" panose="020B0604020202020204" pitchFamily="34" charset="0"/>
              </a:rPr>
              <a:t>Tiết</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tấu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nhịp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điệu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của</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âm</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nhạc</a:t>
            </a:r>
            <a:r>
              <a:rPr lang="en-US" sz="3000" b="1" dirty="0">
                <a:solidFill>
                  <a:schemeClr val="bg1"/>
                </a:solidFill>
                <a:latin typeface="Arial" panose="020B0604020202020204" pitchFamily="34" charset="0"/>
                <a:cs typeface="Arial" panose="020B0604020202020204" pitchFamily="34" charset="0"/>
              </a:rPr>
              <a:t>.</a:t>
            </a:r>
          </a:p>
        </p:txBody>
      </p:sp>
      <p:pic>
        <p:nvPicPr>
          <p:cNvPr id="1028" name="Picture 4" descr="Clarinet - Nhạc cụ đỉnh cao không thể thiếu trong âm nhạ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70070">
            <a:off x="4885913" y="3715870"/>
            <a:ext cx="2979541" cy="1287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O - Website Nhạc Cổ Đ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792" y="2757290"/>
            <a:ext cx="1493780" cy="22295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á đàn violin là bao nhiêu tiền - Cửa Hàng Bán Đàn Violin, Đàn Vi Ô Lông,  Đàn Vĩ Cầm, Đàn Violon, Giá R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640" y="3356476"/>
            <a:ext cx="3287047" cy="1856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5">
            <a:extLst>
              <a:ext uri="{FF2B5EF4-FFF2-40B4-BE49-F238E27FC236}">
                <a16:creationId xmlns:a16="http://schemas.microsoft.com/office/drawing/2014/main" id="{32C5B9DE-6B1A-4F57-8F72-A3FDD11E32B3}"/>
              </a:ext>
            </a:extLst>
          </p:cNvPr>
          <p:cNvSpPr/>
          <p:nvPr/>
        </p:nvSpPr>
        <p:spPr>
          <a:xfrm>
            <a:off x="1039056" y="2177551"/>
            <a:ext cx="6457379" cy="752552"/>
          </a:xfrm>
          <a:custGeom>
            <a:avLst/>
            <a:gdLst>
              <a:gd name="connsiteX0" fmla="*/ 0 w 6457379"/>
              <a:gd name="connsiteY0" fmla="*/ 125428 h 752552"/>
              <a:gd name="connsiteX1" fmla="*/ 125428 w 6457379"/>
              <a:gd name="connsiteY1" fmla="*/ 0 h 752552"/>
              <a:gd name="connsiteX2" fmla="*/ 751723 w 6457379"/>
              <a:gd name="connsiteY2" fmla="*/ 0 h 752552"/>
              <a:gd name="connsiteX3" fmla="*/ 1129756 w 6457379"/>
              <a:gd name="connsiteY3" fmla="*/ 0 h 752552"/>
              <a:gd name="connsiteX4" fmla="*/ 1569855 w 6457379"/>
              <a:gd name="connsiteY4" fmla="*/ 0 h 752552"/>
              <a:gd name="connsiteX5" fmla="*/ 2196150 w 6457379"/>
              <a:gd name="connsiteY5" fmla="*/ 0 h 752552"/>
              <a:gd name="connsiteX6" fmla="*/ 2636249 w 6457379"/>
              <a:gd name="connsiteY6" fmla="*/ 0 h 752552"/>
              <a:gd name="connsiteX7" fmla="*/ 3014282 w 6457379"/>
              <a:gd name="connsiteY7" fmla="*/ 0 h 752552"/>
              <a:gd name="connsiteX8" fmla="*/ 3454381 w 6457379"/>
              <a:gd name="connsiteY8" fmla="*/ 0 h 752552"/>
              <a:gd name="connsiteX9" fmla="*/ 3956545 w 6457379"/>
              <a:gd name="connsiteY9" fmla="*/ 0 h 752552"/>
              <a:gd name="connsiteX10" fmla="*/ 4520775 w 6457379"/>
              <a:gd name="connsiteY10" fmla="*/ 0 h 752552"/>
              <a:gd name="connsiteX11" fmla="*/ 4960874 w 6457379"/>
              <a:gd name="connsiteY11" fmla="*/ 0 h 752552"/>
              <a:gd name="connsiteX12" fmla="*/ 5649233 w 6457379"/>
              <a:gd name="connsiteY12" fmla="*/ 0 h 752552"/>
              <a:gd name="connsiteX13" fmla="*/ 6331951 w 6457379"/>
              <a:gd name="connsiteY13" fmla="*/ 0 h 752552"/>
              <a:gd name="connsiteX14" fmla="*/ 6457379 w 6457379"/>
              <a:gd name="connsiteY14" fmla="*/ 125428 h 752552"/>
              <a:gd name="connsiteX15" fmla="*/ 6457379 w 6457379"/>
              <a:gd name="connsiteY15" fmla="*/ 627124 h 752552"/>
              <a:gd name="connsiteX16" fmla="*/ 6331951 w 6457379"/>
              <a:gd name="connsiteY16" fmla="*/ 752552 h 752552"/>
              <a:gd name="connsiteX17" fmla="*/ 5829787 w 6457379"/>
              <a:gd name="connsiteY17" fmla="*/ 752552 h 752552"/>
              <a:gd name="connsiteX18" fmla="*/ 5451753 w 6457379"/>
              <a:gd name="connsiteY18" fmla="*/ 752552 h 752552"/>
              <a:gd name="connsiteX19" fmla="*/ 4763393 w 6457379"/>
              <a:gd name="connsiteY19" fmla="*/ 752552 h 752552"/>
              <a:gd name="connsiteX20" fmla="*/ 4199164 w 6457379"/>
              <a:gd name="connsiteY20" fmla="*/ 752552 h 752552"/>
              <a:gd name="connsiteX21" fmla="*/ 3510804 w 6457379"/>
              <a:gd name="connsiteY21" fmla="*/ 752552 h 752552"/>
              <a:gd name="connsiteX22" fmla="*/ 3008640 w 6457379"/>
              <a:gd name="connsiteY22" fmla="*/ 752552 h 752552"/>
              <a:gd name="connsiteX23" fmla="*/ 2568541 w 6457379"/>
              <a:gd name="connsiteY23" fmla="*/ 752552 h 752552"/>
              <a:gd name="connsiteX24" fmla="*/ 2004312 w 6457379"/>
              <a:gd name="connsiteY24" fmla="*/ 752552 h 752552"/>
              <a:gd name="connsiteX25" fmla="*/ 1378017 w 6457379"/>
              <a:gd name="connsiteY25" fmla="*/ 752552 h 752552"/>
              <a:gd name="connsiteX26" fmla="*/ 689657 w 6457379"/>
              <a:gd name="connsiteY26" fmla="*/ 752552 h 752552"/>
              <a:gd name="connsiteX27" fmla="*/ 125428 w 6457379"/>
              <a:gd name="connsiteY27" fmla="*/ 752552 h 752552"/>
              <a:gd name="connsiteX28" fmla="*/ 0 w 6457379"/>
              <a:gd name="connsiteY28" fmla="*/ 627124 h 752552"/>
              <a:gd name="connsiteX29" fmla="*/ 0 w 6457379"/>
              <a:gd name="connsiteY29" fmla="*/ 125428 h 75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57379" h="752552" fill="none" extrusionOk="0">
                <a:moveTo>
                  <a:pt x="0" y="125428"/>
                </a:moveTo>
                <a:cubicBezTo>
                  <a:pt x="-11810" y="68111"/>
                  <a:pt x="49500" y="14243"/>
                  <a:pt x="125428" y="0"/>
                </a:cubicBezTo>
                <a:cubicBezTo>
                  <a:pt x="321782" y="-16615"/>
                  <a:pt x="598737" y="67389"/>
                  <a:pt x="751723" y="0"/>
                </a:cubicBezTo>
                <a:cubicBezTo>
                  <a:pt x="904709" y="-67389"/>
                  <a:pt x="994245" y="37520"/>
                  <a:pt x="1129756" y="0"/>
                </a:cubicBezTo>
                <a:cubicBezTo>
                  <a:pt x="1265267" y="-37520"/>
                  <a:pt x="1353073" y="29979"/>
                  <a:pt x="1569855" y="0"/>
                </a:cubicBezTo>
                <a:cubicBezTo>
                  <a:pt x="1786637" y="-29979"/>
                  <a:pt x="1967850" y="42944"/>
                  <a:pt x="2196150" y="0"/>
                </a:cubicBezTo>
                <a:cubicBezTo>
                  <a:pt x="2424450" y="-42944"/>
                  <a:pt x="2500951" y="14649"/>
                  <a:pt x="2636249" y="0"/>
                </a:cubicBezTo>
                <a:cubicBezTo>
                  <a:pt x="2771547" y="-14649"/>
                  <a:pt x="2918863" y="22970"/>
                  <a:pt x="3014282" y="0"/>
                </a:cubicBezTo>
                <a:cubicBezTo>
                  <a:pt x="3109701" y="-22970"/>
                  <a:pt x="3340655" y="22017"/>
                  <a:pt x="3454381" y="0"/>
                </a:cubicBezTo>
                <a:cubicBezTo>
                  <a:pt x="3568107" y="-22017"/>
                  <a:pt x="3821406" y="55976"/>
                  <a:pt x="3956545" y="0"/>
                </a:cubicBezTo>
                <a:cubicBezTo>
                  <a:pt x="4091684" y="-55976"/>
                  <a:pt x="4318640" y="35483"/>
                  <a:pt x="4520775" y="0"/>
                </a:cubicBezTo>
                <a:cubicBezTo>
                  <a:pt x="4722910" y="-35483"/>
                  <a:pt x="4780979" y="1466"/>
                  <a:pt x="4960874" y="0"/>
                </a:cubicBezTo>
                <a:cubicBezTo>
                  <a:pt x="5140769" y="-1466"/>
                  <a:pt x="5501339" y="55231"/>
                  <a:pt x="5649233" y="0"/>
                </a:cubicBezTo>
                <a:cubicBezTo>
                  <a:pt x="5797127" y="-55231"/>
                  <a:pt x="6166120" y="58216"/>
                  <a:pt x="6331951" y="0"/>
                </a:cubicBezTo>
                <a:cubicBezTo>
                  <a:pt x="6401937" y="2508"/>
                  <a:pt x="6473823" y="63079"/>
                  <a:pt x="6457379" y="125428"/>
                </a:cubicBezTo>
                <a:cubicBezTo>
                  <a:pt x="6472607" y="321359"/>
                  <a:pt x="6431883" y="377227"/>
                  <a:pt x="6457379" y="627124"/>
                </a:cubicBezTo>
                <a:cubicBezTo>
                  <a:pt x="6460157" y="696872"/>
                  <a:pt x="6388820" y="757090"/>
                  <a:pt x="6331951" y="752552"/>
                </a:cubicBezTo>
                <a:cubicBezTo>
                  <a:pt x="6127411" y="777348"/>
                  <a:pt x="6018593" y="722844"/>
                  <a:pt x="5829787" y="752552"/>
                </a:cubicBezTo>
                <a:cubicBezTo>
                  <a:pt x="5640981" y="782260"/>
                  <a:pt x="5628634" y="726900"/>
                  <a:pt x="5451753" y="752552"/>
                </a:cubicBezTo>
                <a:cubicBezTo>
                  <a:pt x="5274872" y="778204"/>
                  <a:pt x="5084634" y="704695"/>
                  <a:pt x="4763393" y="752552"/>
                </a:cubicBezTo>
                <a:cubicBezTo>
                  <a:pt x="4442152" y="800409"/>
                  <a:pt x="4391989" y="736357"/>
                  <a:pt x="4199164" y="752552"/>
                </a:cubicBezTo>
                <a:cubicBezTo>
                  <a:pt x="4006339" y="768747"/>
                  <a:pt x="3772234" y="741088"/>
                  <a:pt x="3510804" y="752552"/>
                </a:cubicBezTo>
                <a:cubicBezTo>
                  <a:pt x="3249374" y="764016"/>
                  <a:pt x="3181862" y="722425"/>
                  <a:pt x="3008640" y="752552"/>
                </a:cubicBezTo>
                <a:cubicBezTo>
                  <a:pt x="2835418" y="782679"/>
                  <a:pt x="2668635" y="738166"/>
                  <a:pt x="2568541" y="752552"/>
                </a:cubicBezTo>
                <a:cubicBezTo>
                  <a:pt x="2468447" y="766938"/>
                  <a:pt x="2266940" y="729253"/>
                  <a:pt x="2004312" y="752552"/>
                </a:cubicBezTo>
                <a:cubicBezTo>
                  <a:pt x="1741684" y="775851"/>
                  <a:pt x="1521265" y="694538"/>
                  <a:pt x="1378017" y="752552"/>
                </a:cubicBezTo>
                <a:cubicBezTo>
                  <a:pt x="1234769" y="810566"/>
                  <a:pt x="969285" y="710580"/>
                  <a:pt x="689657" y="752552"/>
                </a:cubicBezTo>
                <a:cubicBezTo>
                  <a:pt x="410029" y="794524"/>
                  <a:pt x="390875" y="743310"/>
                  <a:pt x="125428" y="752552"/>
                </a:cubicBezTo>
                <a:cubicBezTo>
                  <a:pt x="61069" y="762106"/>
                  <a:pt x="10434" y="693458"/>
                  <a:pt x="0" y="627124"/>
                </a:cubicBezTo>
                <a:cubicBezTo>
                  <a:pt x="-8463" y="515936"/>
                  <a:pt x="45256" y="358330"/>
                  <a:pt x="0" y="125428"/>
                </a:cubicBezTo>
                <a:close/>
              </a:path>
              <a:path w="6457379" h="752552" stroke="0" extrusionOk="0">
                <a:moveTo>
                  <a:pt x="0" y="125428"/>
                </a:moveTo>
                <a:cubicBezTo>
                  <a:pt x="-7649" y="51438"/>
                  <a:pt x="53677" y="930"/>
                  <a:pt x="125428" y="0"/>
                </a:cubicBezTo>
                <a:cubicBezTo>
                  <a:pt x="337446" y="-10457"/>
                  <a:pt x="540009" y="8352"/>
                  <a:pt x="813788" y="0"/>
                </a:cubicBezTo>
                <a:cubicBezTo>
                  <a:pt x="1087567" y="-8352"/>
                  <a:pt x="1123034" y="56499"/>
                  <a:pt x="1315952" y="0"/>
                </a:cubicBezTo>
                <a:cubicBezTo>
                  <a:pt x="1508870" y="-56499"/>
                  <a:pt x="1663358" y="40735"/>
                  <a:pt x="1756051" y="0"/>
                </a:cubicBezTo>
                <a:cubicBezTo>
                  <a:pt x="1848744" y="-40735"/>
                  <a:pt x="2109025" y="29777"/>
                  <a:pt x="2382345" y="0"/>
                </a:cubicBezTo>
                <a:cubicBezTo>
                  <a:pt x="2655665" y="-29777"/>
                  <a:pt x="2748103" y="33573"/>
                  <a:pt x="2884510" y="0"/>
                </a:cubicBezTo>
                <a:cubicBezTo>
                  <a:pt x="3020918" y="-33573"/>
                  <a:pt x="3261405" y="19141"/>
                  <a:pt x="3572869" y="0"/>
                </a:cubicBezTo>
                <a:cubicBezTo>
                  <a:pt x="3884333" y="-19141"/>
                  <a:pt x="3838492" y="31181"/>
                  <a:pt x="4012968" y="0"/>
                </a:cubicBezTo>
                <a:cubicBezTo>
                  <a:pt x="4187444" y="-31181"/>
                  <a:pt x="4530487" y="58371"/>
                  <a:pt x="4701328" y="0"/>
                </a:cubicBezTo>
                <a:cubicBezTo>
                  <a:pt x="4872169" y="-58371"/>
                  <a:pt x="4945536" y="41652"/>
                  <a:pt x="5079362" y="0"/>
                </a:cubicBezTo>
                <a:cubicBezTo>
                  <a:pt x="5213188" y="-41652"/>
                  <a:pt x="5484579" y="30132"/>
                  <a:pt x="5643591" y="0"/>
                </a:cubicBezTo>
                <a:cubicBezTo>
                  <a:pt x="5802603" y="-30132"/>
                  <a:pt x="6105664" y="46375"/>
                  <a:pt x="6331951" y="0"/>
                </a:cubicBezTo>
                <a:cubicBezTo>
                  <a:pt x="6409044" y="-7728"/>
                  <a:pt x="6471977" y="46743"/>
                  <a:pt x="6457379" y="125428"/>
                </a:cubicBezTo>
                <a:cubicBezTo>
                  <a:pt x="6469698" y="296700"/>
                  <a:pt x="6433156" y="479740"/>
                  <a:pt x="6457379" y="627124"/>
                </a:cubicBezTo>
                <a:cubicBezTo>
                  <a:pt x="6443032" y="698752"/>
                  <a:pt x="6393171" y="746996"/>
                  <a:pt x="6331951" y="752552"/>
                </a:cubicBezTo>
                <a:cubicBezTo>
                  <a:pt x="6101224" y="782008"/>
                  <a:pt x="5943210" y="709676"/>
                  <a:pt x="5705656" y="752552"/>
                </a:cubicBezTo>
                <a:cubicBezTo>
                  <a:pt x="5468103" y="795428"/>
                  <a:pt x="5327684" y="752390"/>
                  <a:pt x="5141427" y="752552"/>
                </a:cubicBezTo>
                <a:cubicBezTo>
                  <a:pt x="4955170" y="752714"/>
                  <a:pt x="4935828" y="737096"/>
                  <a:pt x="4763393" y="752552"/>
                </a:cubicBezTo>
                <a:cubicBezTo>
                  <a:pt x="4590958" y="768008"/>
                  <a:pt x="4474946" y="721797"/>
                  <a:pt x="4323294" y="752552"/>
                </a:cubicBezTo>
                <a:cubicBezTo>
                  <a:pt x="4171642" y="783307"/>
                  <a:pt x="3941595" y="727179"/>
                  <a:pt x="3634935" y="752552"/>
                </a:cubicBezTo>
                <a:cubicBezTo>
                  <a:pt x="3328275" y="777925"/>
                  <a:pt x="3228518" y="747920"/>
                  <a:pt x="3070705" y="752552"/>
                </a:cubicBezTo>
                <a:cubicBezTo>
                  <a:pt x="2912892" y="757184"/>
                  <a:pt x="2838422" y="737886"/>
                  <a:pt x="2630606" y="752552"/>
                </a:cubicBezTo>
                <a:cubicBezTo>
                  <a:pt x="2422790" y="767218"/>
                  <a:pt x="2248891" y="715018"/>
                  <a:pt x="2066377" y="752552"/>
                </a:cubicBezTo>
                <a:cubicBezTo>
                  <a:pt x="1883863" y="790086"/>
                  <a:pt x="1820871" y="751157"/>
                  <a:pt x="1688343" y="752552"/>
                </a:cubicBezTo>
                <a:cubicBezTo>
                  <a:pt x="1555815" y="753947"/>
                  <a:pt x="1387117" y="718448"/>
                  <a:pt x="1310310" y="752552"/>
                </a:cubicBezTo>
                <a:cubicBezTo>
                  <a:pt x="1233503" y="786656"/>
                  <a:pt x="1014418" y="724641"/>
                  <a:pt x="746080" y="752552"/>
                </a:cubicBezTo>
                <a:cubicBezTo>
                  <a:pt x="477742" y="780463"/>
                  <a:pt x="369149" y="726291"/>
                  <a:pt x="125428" y="752552"/>
                </a:cubicBezTo>
                <a:cubicBezTo>
                  <a:pt x="55919" y="747644"/>
                  <a:pt x="4717" y="699367"/>
                  <a:pt x="0" y="627124"/>
                </a:cubicBezTo>
                <a:cubicBezTo>
                  <a:pt x="-12727" y="424601"/>
                  <a:pt x="42450" y="336029"/>
                  <a:pt x="0" y="125428"/>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17" name="Rectangle 16"/>
          <p:cNvSpPr/>
          <p:nvPr/>
        </p:nvSpPr>
        <p:spPr>
          <a:xfrm>
            <a:off x="1062474" y="2274419"/>
            <a:ext cx="6360074" cy="861774"/>
          </a:xfrm>
          <a:prstGeom prst="rect">
            <a:avLst/>
          </a:prstGeom>
        </p:spPr>
        <p:txBody>
          <a:bodyPr wrap="none">
            <a:spAutoFit/>
          </a:bodyPr>
          <a:lstStyle/>
          <a:p>
            <a:r>
              <a:rPr lang="en-US" dirty="0">
                <a:solidFill>
                  <a:srgbClr val="000000"/>
                </a:solidFill>
                <a:latin typeface="OpenSans"/>
              </a:rPr>
              <a:t> </a:t>
            </a:r>
            <a:r>
              <a:rPr lang="vi-VN" sz="2500" b="1" dirty="0">
                <a:solidFill>
                  <a:schemeClr val="accent1">
                    <a:lumMod val="50000"/>
                  </a:schemeClr>
                </a:solidFill>
              </a:rPr>
              <a:t>Vi-ô-lông, </a:t>
            </a:r>
            <a:r>
              <a:rPr lang="vi-VN" sz="2500" b="1" dirty="0">
                <a:solidFill>
                  <a:srgbClr val="002060"/>
                </a:solidFill>
              </a:rPr>
              <a:t>cla-ri-nét, xen-lô:  tên nhạc cụ</a:t>
            </a:r>
          </a:p>
          <a:p>
            <a:endParaRPr lang="vi-VN" sz="2500" b="1" dirty="0">
              <a:solidFill>
                <a:schemeClr val="accent5">
                  <a:lumMod val="50000"/>
                </a:schemeClr>
              </a:solidFill>
            </a:endParaRPr>
          </a:p>
        </p:txBody>
      </p:sp>
    </p:spTree>
    <p:extLst>
      <p:ext uri="{BB962C8B-B14F-4D97-AF65-F5344CB8AC3E}">
        <p14:creationId xmlns:p14="http://schemas.microsoft.com/office/powerpoint/2010/main" val="4266846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wipe(down)">
                                      <p:cBhvr>
                                        <p:cTn id="45" dur="500"/>
                                        <p:tgtEl>
                                          <p:spTgt spid="10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6" grpId="0"/>
      <p:bldP spid="15" grpId="0" animBg="1"/>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568</TotalTime>
  <Words>1314</Words>
  <Application>Microsoft Office PowerPoint</Application>
  <PresentationFormat>Widescreen</PresentationFormat>
  <Paragraphs>114</Paragraphs>
  <Slides>25</Slides>
  <Notes>5</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OpenSans</vt:lpstr>
      <vt:lpstr>Verdana</vt:lpstr>
      <vt:lpstr>#9Slide05 SVNMotion Picture</vt:lpstr>
      <vt:lpstr>UTM French Vanilla</vt:lpstr>
      <vt:lpstr>等线</vt:lpstr>
      <vt:lpstr>等线 Light</vt:lpstr>
      <vt:lpstr>#9Slide07 SVNZiclets</vt:lpstr>
      <vt:lpstr>UTM Futura Extra</vt:lpstr>
      <vt:lpstr>Arial</vt:lpstr>
      <vt:lpstr>Calibri</vt:lpstr>
      <vt:lpstr>UVF Candlescript Pro</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ASUS</dc:creator>
  <cp:keywords>MĂNG NON TEAM</cp:keywords>
  <dc:description>9Slide.vn</dc:description>
  <cp:lastModifiedBy>Hanh</cp:lastModifiedBy>
  <cp:revision>17</cp:revision>
  <dcterms:created xsi:type="dcterms:W3CDTF">2023-06-18T05:21:45Z</dcterms:created>
  <dcterms:modified xsi:type="dcterms:W3CDTF">2024-08-07T16:23:40Z</dcterms:modified>
  <cp:category>9Slide.vn</cp:category>
  <cp:version>MT50</cp:version>
</cp:coreProperties>
</file>