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1" r:id="rId2"/>
  </p:sldMasterIdLst>
  <p:sldIdLst>
    <p:sldId id="301" r:id="rId3"/>
    <p:sldId id="304" r:id="rId4"/>
    <p:sldId id="7307" r:id="rId5"/>
    <p:sldId id="7305" r:id="rId6"/>
    <p:sldId id="7309" r:id="rId7"/>
    <p:sldId id="7310" r:id="rId8"/>
    <p:sldId id="7308" r:id="rId9"/>
    <p:sldId id="309" r:id="rId10"/>
    <p:sldId id="310" r:id="rId11"/>
    <p:sldId id="307" r:id="rId12"/>
    <p:sldId id="7304" r:id="rId13"/>
  </p:sldIdLst>
  <p:sldSz cx="12192000" cy="6858000"/>
  <p:notesSz cx="6858000" cy="9144000"/>
  <p:embeddedFontLst>
    <p:embeddedFont>
      <p:font typeface="标小智龙珠体" panose="020B0604020202020204" charset="-122"/>
      <p:regular r:id="rId14"/>
    </p:embeddedFont>
    <p:embeddedFont>
      <p:font typeface="#9Slide03 AllRoundGothic" panose="020B0604020202020204" charset="0"/>
      <p:regular r:id="rId15"/>
    </p:embeddedFont>
    <p:embeddedFont>
      <p:font typeface="#9Slide03 AmpleSoft Bold" panose="020B0604020202020204" charset="0"/>
      <p:regular r:id="rId16"/>
    </p:embeddedFont>
    <p:embeddedFont>
      <p:font typeface="#9Slide03 SVNEvery Movie Every " panose="02000500000000000000" charset="0"/>
      <p:regular r:id="rId17"/>
    </p:embeddedFont>
    <p:embeddedFont>
      <p:font typeface="#9Slide07 HoneyCream" panose="020B0604020202020204" charset="0"/>
      <p:regular r:id="rId18"/>
    </p:embeddedFon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
      <p:font typeface="SVN-Newton" panose="02040603050506020204" pitchFamily="18" charset="0"/>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E3D"/>
    <a:srgbClr val="FFE00A"/>
    <a:srgbClr val="FEDD78"/>
    <a:srgbClr val="22C0C1"/>
    <a:srgbClr val="F4CD08"/>
    <a:srgbClr val="8FC9D5"/>
    <a:srgbClr val="6F9ABA"/>
    <a:srgbClr val="8EC6BD"/>
    <a:srgbClr val="98DBC9"/>
    <a:srgbClr val="E0C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670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99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888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536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48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16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335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67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94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51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534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801" userDrawn="1">
          <p15:clr>
            <a:srgbClr val="FBAE40"/>
          </p15:clr>
        </p15:guide>
        <p15:guide id="4" pos="68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7" name="矩形 36">
            <a:extLst>
              <a:ext uri="{FF2B5EF4-FFF2-40B4-BE49-F238E27FC236}">
                <a16:creationId xmlns:a16="http://schemas.microsoft.com/office/drawing/2014/main" id="{9AB0C6C5-F1FE-EFF6-2905-B4E5B1494A53}"/>
              </a:ext>
            </a:extLst>
          </p:cNvPr>
          <p:cNvSpPr/>
          <p:nvPr userDrawn="1"/>
        </p:nvSpPr>
        <p:spPr>
          <a:xfrm>
            <a:off x="739868" y="537527"/>
            <a:ext cx="1723549" cy="461665"/>
          </a:xfrm>
          <a:prstGeom prst="rect">
            <a:avLst/>
          </a:prstGeom>
        </p:spPr>
        <p:txBody>
          <a:bodyPr wrap="none">
            <a:spAutoFit/>
          </a:bodyPr>
          <a:lstStyle/>
          <a:p>
            <a:r>
              <a:rPr lang="zh-CN" altLang="en-US" sz="2400" dirty="0">
                <a:solidFill>
                  <a:schemeClr val="tx1"/>
                </a:solidFill>
                <a:latin typeface="标小智龙珠体" panose="02020500000000000000" pitchFamily="18" charset="-122"/>
                <a:ea typeface="标小智龙珠体" panose="02020500000000000000" pitchFamily="18" charset="-122"/>
                <a:cs typeface="阿里巴巴普惠体" panose="00020600040101010101" pitchFamily="18" charset="-122"/>
              </a:rPr>
              <a:t>动物植物篇</a:t>
            </a:r>
          </a:p>
        </p:txBody>
      </p:sp>
    </p:spTree>
    <p:extLst>
      <p:ext uri="{BB962C8B-B14F-4D97-AF65-F5344CB8AC3E}">
        <p14:creationId xmlns:p14="http://schemas.microsoft.com/office/powerpoint/2010/main" val="380041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68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7" name="矩形 36">
            <a:extLst>
              <a:ext uri="{FF2B5EF4-FFF2-40B4-BE49-F238E27FC236}">
                <a16:creationId xmlns:a16="http://schemas.microsoft.com/office/drawing/2014/main" id="{9AB0C6C5-F1FE-EFF6-2905-B4E5B1494A53}"/>
              </a:ext>
            </a:extLst>
          </p:cNvPr>
          <p:cNvSpPr/>
          <p:nvPr userDrawn="1"/>
        </p:nvSpPr>
        <p:spPr>
          <a:xfrm>
            <a:off x="739868" y="537527"/>
            <a:ext cx="1723549" cy="461665"/>
          </a:xfrm>
          <a:prstGeom prst="rect">
            <a:avLst/>
          </a:prstGeom>
        </p:spPr>
        <p:txBody>
          <a:bodyPr wrap="none">
            <a:spAutoFit/>
          </a:bodyPr>
          <a:lstStyle/>
          <a:p>
            <a:r>
              <a:rPr lang="zh-CN" altLang="en-US" sz="2400" dirty="0">
                <a:solidFill>
                  <a:schemeClr val="tx1"/>
                </a:solidFill>
                <a:latin typeface="标小智龙珠体" panose="02020500000000000000" pitchFamily="18" charset="-122"/>
                <a:ea typeface="标小智龙珠体" panose="02020500000000000000" pitchFamily="18" charset="-122"/>
                <a:cs typeface="阿里巴巴普惠体" panose="00020600040101010101" pitchFamily="18" charset="-122"/>
              </a:rPr>
              <a:t>人体综合篇</a:t>
            </a:r>
          </a:p>
        </p:txBody>
      </p:sp>
    </p:spTree>
    <p:extLst>
      <p:ext uri="{BB962C8B-B14F-4D97-AF65-F5344CB8AC3E}">
        <p14:creationId xmlns:p14="http://schemas.microsoft.com/office/powerpoint/2010/main" val="85643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68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15.xml"/><Relationship Id="rId16"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170C0168-E646-9E60-CE7C-5D44D7A5BA6D}"/>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6">
            <a:extLst>
              <a:ext uri="{FF2B5EF4-FFF2-40B4-BE49-F238E27FC236}">
                <a16:creationId xmlns:a16="http://schemas.microsoft.com/office/drawing/2014/main" id="{E1A2EBF5-6088-BD14-5CAC-59327E4056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0" name="Picture 6">
            <a:extLst>
              <a:ext uri="{FF2B5EF4-FFF2-40B4-BE49-F238E27FC236}">
                <a16:creationId xmlns:a16="http://schemas.microsoft.com/office/drawing/2014/main" id="{B7FBC557-3C93-E9BA-2F5F-CC8584B0AD3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1" name="Picture 6">
            <a:extLst>
              <a:ext uri="{FF2B5EF4-FFF2-40B4-BE49-F238E27FC236}">
                <a16:creationId xmlns:a16="http://schemas.microsoft.com/office/drawing/2014/main" id="{E62F3F48-F693-551F-0D26-5C0EFADE383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2" name="Picture 6">
            <a:extLst>
              <a:ext uri="{FF2B5EF4-FFF2-40B4-BE49-F238E27FC236}">
                <a16:creationId xmlns:a16="http://schemas.microsoft.com/office/drawing/2014/main" id="{8474630D-26A8-EDA5-993F-08CCBD8EB7E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3" name="Picture 6">
            <a:extLst>
              <a:ext uri="{FF2B5EF4-FFF2-40B4-BE49-F238E27FC236}">
                <a16:creationId xmlns:a16="http://schemas.microsoft.com/office/drawing/2014/main" id="{F1F849DA-B7CC-A8EB-8018-776032346CF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4" name="Picture 6">
            <a:extLst>
              <a:ext uri="{FF2B5EF4-FFF2-40B4-BE49-F238E27FC236}">
                <a16:creationId xmlns:a16="http://schemas.microsoft.com/office/drawing/2014/main" id="{0E579E47-190C-F34B-DF95-B3DF5EAB565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5" name="Picture 6">
            <a:extLst>
              <a:ext uri="{FF2B5EF4-FFF2-40B4-BE49-F238E27FC236}">
                <a16:creationId xmlns:a16="http://schemas.microsoft.com/office/drawing/2014/main" id="{E6B8248B-AA6D-20F1-8191-CB779BE7FE8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6" name="Picture 6">
            <a:extLst>
              <a:ext uri="{FF2B5EF4-FFF2-40B4-BE49-F238E27FC236}">
                <a16:creationId xmlns:a16="http://schemas.microsoft.com/office/drawing/2014/main" id="{44F8BC84-4591-67B2-9807-2074D22D92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7" name="Hình ảnh 31">
            <a:extLst>
              <a:ext uri="{FF2B5EF4-FFF2-40B4-BE49-F238E27FC236}">
                <a16:creationId xmlns:a16="http://schemas.microsoft.com/office/drawing/2014/main" id="{1C47168E-DDF8-6305-3936-96BEE9D99816}"/>
              </a:ext>
            </a:extLst>
          </p:cNvPr>
          <p:cNvPicPr>
            <a:picLocks noChangeAspect="1"/>
          </p:cNvPicPr>
          <p:nvPr userDrawn="1"/>
        </p:nvPicPr>
        <p:blipFill>
          <a:blip r:embed="rId17"/>
          <a:stretch>
            <a:fillRect/>
          </a:stretch>
        </p:blipFill>
        <p:spPr>
          <a:xfrm>
            <a:off x="-2009726" y="-243220"/>
            <a:ext cx="1804572" cy="2542252"/>
          </a:xfrm>
          <a:prstGeom prst="rect">
            <a:avLst/>
          </a:prstGeom>
        </p:spPr>
      </p:pic>
      <p:pic>
        <p:nvPicPr>
          <p:cNvPr id="18" name="Hình ảnh 32">
            <a:extLst>
              <a:ext uri="{FF2B5EF4-FFF2-40B4-BE49-F238E27FC236}">
                <a16:creationId xmlns:a16="http://schemas.microsoft.com/office/drawing/2014/main" id="{DA8056EC-6F1E-DFA6-4964-2DA74AA09A6E}"/>
              </a:ext>
            </a:extLst>
          </p:cNvPr>
          <p:cNvPicPr>
            <a:picLocks noChangeAspect="1"/>
          </p:cNvPicPr>
          <p:nvPr userDrawn="1"/>
        </p:nvPicPr>
        <p:blipFill>
          <a:blip r:embed="rId17"/>
          <a:stretch>
            <a:fillRect/>
          </a:stretch>
        </p:blipFill>
        <p:spPr>
          <a:xfrm>
            <a:off x="1365348" y="7879793"/>
            <a:ext cx="1804572" cy="25422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标小智龙珠体" panose="020205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标小智龙珠体" panose="020205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标小智龙珠体" panose="020205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标小智龙珠体" panose="020205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标小智龙珠体" panose="020205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标小智龙珠体" panose="020205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8632018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271"/>
          <a:stretch/>
        </p:blipFill>
        <p:spPr>
          <a:xfrm>
            <a:off x="-2" y="1052286"/>
            <a:ext cx="3136902" cy="5805714"/>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055098" y="4572000"/>
            <a:ext cx="3136902" cy="2286000"/>
          </a:xfrm>
          <a:prstGeom prst="rect">
            <a:avLst/>
          </a:prstGeom>
        </p:spPr>
      </p:pic>
      <p:pic>
        <p:nvPicPr>
          <p:cNvPr id="22" name="图片 21">
            <a:extLst>
              <a:ext uri="{FF2B5EF4-FFF2-40B4-BE49-F238E27FC236}">
                <a16:creationId xmlns:a16="http://schemas.microsoft.com/office/drawing/2014/main" id="{757631FC-BA6C-F69B-F546-A30CCCA75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109201" y="752021"/>
            <a:ext cx="2082800" cy="3067957"/>
          </a:xfrm>
          <a:prstGeom prst="rect">
            <a:avLst/>
          </a:prstGeom>
        </p:spPr>
      </p:pic>
      <p:pic>
        <p:nvPicPr>
          <p:cNvPr id="23" name="图片 22">
            <a:extLst>
              <a:ext uri="{FF2B5EF4-FFF2-40B4-BE49-F238E27FC236}">
                <a16:creationId xmlns:a16="http://schemas.microsoft.com/office/drawing/2014/main" id="{C4511D11-8842-5247-0BB9-52FAE1411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t="36578" r="27605" b="-188"/>
          <a:stretch/>
        </p:blipFill>
        <p:spPr>
          <a:xfrm>
            <a:off x="2902866" y="3810766"/>
            <a:ext cx="5778501" cy="3692979"/>
          </a:xfrm>
          <a:prstGeom prst="rect">
            <a:avLst/>
          </a:prstGeom>
        </p:spPr>
      </p:pic>
      <p:sp>
        <p:nvSpPr>
          <p:cNvPr id="27" name="文本框 26">
            <a:extLst>
              <a:ext uri="{FF2B5EF4-FFF2-40B4-BE49-F238E27FC236}">
                <a16:creationId xmlns:a16="http://schemas.microsoft.com/office/drawing/2014/main" id="{69965B6B-D39D-5861-5D90-A078D2A3CC8E}"/>
              </a:ext>
            </a:extLst>
          </p:cNvPr>
          <p:cNvSpPr txBox="1"/>
          <p:nvPr/>
        </p:nvSpPr>
        <p:spPr>
          <a:xfrm>
            <a:off x="4646574" y="-574289"/>
            <a:ext cx="4676140" cy="369570"/>
          </a:xfrm>
          <a:prstGeom prst="rect">
            <a:avLst/>
          </a:prstGeom>
          <a:noFill/>
        </p:spPr>
        <p:txBody>
          <a:bodyPr wrap="square" rtlCol="0">
            <a:noAutofit/>
          </a:bodyPr>
          <a:lstStyle/>
          <a:p>
            <a:endParaRPr lang="zh-CN" altLang="en-US"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sp>
        <p:nvSpPr>
          <p:cNvPr id="3" name="矩形: 圆角 19">
            <a:extLst>
              <a:ext uri="{FF2B5EF4-FFF2-40B4-BE49-F238E27FC236}">
                <a16:creationId xmlns:a16="http://schemas.microsoft.com/office/drawing/2014/main" id="{53C9839C-9FA9-0AAD-E559-B09DF0C594F2}"/>
              </a:ext>
            </a:extLst>
          </p:cNvPr>
          <p:cNvSpPr/>
          <p:nvPr/>
        </p:nvSpPr>
        <p:spPr>
          <a:xfrm>
            <a:off x="3806943" y="421866"/>
            <a:ext cx="3284737" cy="757057"/>
          </a:xfrm>
          <a:prstGeom prst="roundRect">
            <a:avLst>
              <a:gd name="adj" fmla="val 50000"/>
            </a:avLst>
          </a:prstGeom>
          <a:solidFill>
            <a:schemeClr val="accent4">
              <a:lumMod val="40000"/>
              <a:lumOff val="60000"/>
            </a:schemeClr>
          </a:soli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spc="300" noProof="0" dirty="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4000" b="1"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p:cNvPicPr>
            <a:picLocks noChangeAspect="1"/>
          </p:cNvPicPr>
          <p:nvPr/>
        </p:nvPicPr>
        <p:blipFill>
          <a:blip r:embed="rId6"/>
          <a:stretch>
            <a:fillRect/>
          </a:stretch>
        </p:blipFill>
        <p:spPr>
          <a:xfrm>
            <a:off x="1809763" y="895737"/>
            <a:ext cx="9718805" cy="3177130"/>
          </a:xfrm>
          <a:prstGeom prst="rect">
            <a:avLst/>
          </a:prstGeom>
        </p:spPr>
      </p:pic>
      <p:sp>
        <p:nvSpPr>
          <p:cNvPr id="6" name="TextBox 5">
            <a:extLst>
              <a:ext uri="{FF2B5EF4-FFF2-40B4-BE49-F238E27FC236}">
                <a16:creationId xmlns:a16="http://schemas.microsoft.com/office/drawing/2014/main" id="{B8C67984-D7E9-A92F-3C41-B8739DD5AC78}"/>
              </a:ext>
            </a:extLst>
          </p:cNvPr>
          <p:cNvSpPr txBox="1"/>
          <p:nvPr/>
        </p:nvSpPr>
        <p:spPr>
          <a:xfrm>
            <a:off x="4946662" y="3838852"/>
            <a:ext cx="8468523" cy="707886"/>
          </a:xfrm>
          <a:prstGeom prst="rect">
            <a:avLst/>
          </a:prstGeom>
          <a:noFill/>
        </p:spPr>
        <p:txBody>
          <a:bodyPr wrap="square">
            <a:spAutoFit/>
          </a:bodyPr>
          <a:lstStyle/>
          <a:p>
            <a:pPr algn="just"/>
            <a:r>
              <a:rPr lang="en-US" sz="4000" b="1" dirty="0">
                <a:solidFill>
                  <a:srgbClr val="002060"/>
                </a:solidFill>
                <a:latin typeface="#9Slide03 AmpleSoft Bold" panose="02000000000000000000" pitchFamily="2" charset="0"/>
                <a:ea typeface="Cambria" panose="02040503050406030204" pitchFamily="18" charset="0"/>
              </a:rPr>
              <a:t>(</a:t>
            </a:r>
            <a:r>
              <a:rPr lang="vi-VN" sz="4000" b="1" dirty="0">
                <a:solidFill>
                  <a:srgbClr val="002060"/>
                </a:solidFill>
                <a:latin typeface="#9Slide03 AmpleSoft Bold" panose="02000000000000000000" pitchFamily="2" charset="0"/>
                <a:ea typeface="Cambria" panose="02040503050406030204" pitchFamily="18" charset="0"/>
              </a:rPr>
              <a:t>Tiết 3 – trang 136)</a:t>
            </a:r>
            <a:endParaRPr lang="en-US" sz="4000" b="1" dirty="0">
              <a:solidFill>
                <a:srgbClr val="002060"/>
              </a:solidFill>
              <a:latin typeface="#9Slide03 AmpleSoft Bold" panose="02000000000000000000" pitchFamily="2" charset="0"/>
              <a:ea typeface="Cambria" panose="02040503050406030204" pitchFamily="18" charset="0"/>
            </a:endParaRPr>
          </a:p>
        </p:txBody>
      </p:sp>
    </p:spTree>
    <p:extLst>
      <p:ext uri="{BB962C8B-B14F-4D97-AF65-F5344CB8AC3E}">
        <p14:creationId xmlns:p14="http://schemas.microsoft.com/office/powerpoint/2010/main" val="2393066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sp>
        <p:nvSpPr>
          <p:cNvPr id="5" name="Rounded Rectangle 2">
            <a:extLst>
              <a:ext uri="{FF2B5EF4-FFF2-40B4-BE49-F238E27FC236}">
                <a16:creationId xmlns:a16="http://schemas.microsoft.com/office/drawing/2014/main" id="{7EA2B971-6FA1-CDE6-7CAC-14862D079D78}"/>
              </a:ext>
            </a:extLst>
          </p:cNvPr>
          <p:cNvSpPr/>
          <p:nvPr/>
        </p:nvSpPr>
        <p:spPr>
          <a:xfrm>
            <a:off x="2080701" y="603985"/>
            <a:ext cx="972741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Đặt ở đầu dòng để đánh dấu các ý cần liệt kê.</a:t>
            </a:r>
          </a:p>
        </p:txBody>
      </p:sp>
      <p:pic>
        <p:nvPicPr>
          <p:cNvPr id="17" name="Picture 16" descr="A pink flower with a white background&#10;&#10;Description automatically generated">
            <a:extLst>
              <a:ext uri="{FF2B5EF4-FFF2-40B4-BE49-F238E27FC236}">
                <a16:creationId xmlns:a16="http://schemas.microsoft.com/office/drawing/2014/main" id="{80E7FBEC-2382-677D-8A88-BDF67618094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8021" y="-417856"/>
            <a:ext cx="2937757" cy="2937757"/>
          </a:xfrm>
          <a:prstGeom prst="rect">
            <a:avLst/>
          </a:prstGeom>
        </p:spPr>
      </p:pic>
      <p:sp>
        <p:nvSpPr>
          <p:cNvPr id="19" name="TextBox 18">
            <a:extLst>
              <a:ext uri="{FF2B5EF4-FFF2-40B4-BE49-F238E27FC236}">
                <a16:creationId xmlns:a16="http://schemas.microsoft.com/office/drawing/2014/main" id="{C438B80B-07A6-FACF-20D4-0F0A944CC800}"/>
              </a:ext>
            </a:extLst>
          </p:cNvPr>
          <p:cNvSpPr txBox="1"/>
          <p:nvPr/>
        </p:nvSpPr>
        <p:spPr>
          <a:xfrm>
            <a:off x="-737943" y="430534"/>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gạch ngang</a:t>
            </a:r>
            <a:endParaRPr lang="en-SG" sz="3000" b="1" dirty="0">
              <a:solidFill>
                <a:srgbClr val="002060"/>
              </a:solidFill>
              <a:latin typeface="Cambria" panose="02040503050406030204" pitchFamily="18" charset="0"/>
              <a:ea typeface="Cambria" panose="02040503050406030204" pitchFamily="18" charset="0"/>
            </a:endParaRPr>
          </a:p>
        </p:txBody>
      </p:sp>
      <p:pic>
        <p:nvPicPr>
          <p:cNvPr id="22" name="Picture 21" descr="A pink flower with a white background&#10;&#10;Description automatically generated">
            <a:extLst>
              <a:ext uri="{FF2B5EF4-FFF2-40B4-BE49-F238E27FC236}">
                <a16:creationId xmlns:a16="http://schemas.microsoft.com/office/drawing/2014/main" id="{3DD15E52-A0A4-8245-EDB0-7DC800A70CD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1431" y="1032640"/>
            <a:ext cx="2937757" cy="2937757"/>
          </a:xfrm>
          <a:prstGeom prst="rect">
            <a:avLst/>
          </a:prstGeom>
        </p:spPr>
      </p:pic>
      <p:sp>
        <p:nvSpPr>
          <p:cNvPr id="23" name="TextBox 22">
            <a:extLst>
              <a:ext uri="{FF2B5EF4-FFF2-40B4-BE49-F238E27FC236}">
                <a16:creationId xmlns:a16="http://schemas.microsoft.com/office/drawing/2014/main" id="{E3C6B57B-3191-8BA5-D7F4-39A75B1EDF46}"/>
              </a:ext>
            </a:extLst>
          </p:cNvPr>
          <p:cNvSpPr txBox="1"/>
          <p:nvPr/>
        </p:nvSpPr>
        <p:spPr>
          <a:xfrm>
            <a:off x="161509" y="1881030"/>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ngoặc đơn</a:t>
            </a:r>
          </a:p>
        </p:txBody>
      </p:sp>
      <p:pic>
        <p:nvPicPr>
          <p:cNvPr id="24" name="Picture 23" descr="A pink flower with a white background&#10;&#10;Description automatically generated">
            <a:extLst>
              <a:ext uri="{FF2B5EF4-FFF2-40B4-BE49-F238E27FC236}">
                <a16:creationId xmlns:a16="http://schemas.microsoft.com/office/drawing/2014/main" id="{1A965E2E-B46E-AEFA-F4E9-0A83DC689C5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44332" y="2694826"/>
            <a:ext cx="2937757" cy="2937757"/>
          </a:xfrm>
          <a:prstGeom prst="rect">
            <a:avLst/>
          </a:prstGeom>
        </p:spPr>
      </p:pic>
      <p:sp>
        <p:nvSpPr>
          <p:cNvPr id="25" name="TextBox 24">
            <a:extLst>
              <a:ext uri="{FF2B5EF4-FFF2-40B4-BE49-F238E27FC236}">
                <a16:creationId xmlns:a16="http://schemas.microsoft.com/office/drawing/2014/main" id="{34D1D797-778F-2ED2-50B6-A44EB1831DB7}"/>
              </a:ext>
            </a:extLst>
          </p:cNvPr>
          <p:cNvSpPr txBox="1"/>
          <p:nvPr/>
        </p:nvSpPr>
        <p:spPr>
          <a:xfrm>
            <a:off x="984410" y="3543216"/>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ngoặc kép</a:t>
            </a:r>
          </a:p>
        </p:txBody>
      </p:sp>
      <p:sp>
        <p:nvSpPr>
          <p:cNvPr id="26" name="Rounded Rectangle 2">
            <a:extLst>
              <a:ext uri="{FF2B5EF4-FFF2-40B4-BE49-F238E27FC236}">
                <a16:creationId xmlns:a16="http://schemas.microsoft.com/office/drawing/2014/main" id="{664EDFA9-CF97-A952-0D7F-46966D83498E}"/>
              </a:ext>
            </a:extLst>
          </p:cNvPr>
          <p:cNvSpPr/>
          <p:nvPr/>
        </p:nvSpPr>
        <p:spPr>
          <a:xfrm>
            <a:off x="2919657" y="2118512"/>
            <a:ext cx="580136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Đánh dấu phần chú thích.</a:t>
            </a:r>
          </a:p>
        </p:txBody>
      </p:sp>
      <p:sp>
        <p:nvSpPr>
          <p:cNvPr id="27" name="Rounded Rectangle 2">
            <a:extLst>
              <a:ext uri="{FF2B5EF4-FFF2-40B4-BE49-F238E27FC236}">
                <a16:creationId xmlns:a16="http://schemas.microsoft.com/office/drawing/2014/main" id="{9A60F150-DC8B-1101-1F34-F76D834765F8}"/>
              </a:ext>
            </a:extLst>
          </p:cNvPr>
          <p:cNvSpPr/>
          <p:nvPr/>
        </p:nvSpPr>
        <p:spPr>
          <a:xfrm>
            <a:off x="3883311" y="3891592"/>
            <a:ext cx="792480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Đánh dấu tên một tác phẩm, tài liệu.</a:t>
            </a:r>
          </a:p>
        </p:txBody>
      </p:sp>
      <p:pic>
        <p:nvPicPr>
          <p:cNvPr id="28" name="Picture 27" descr="A pink flower with a white background&#10;&#10;Description automatically generated">
            <a:extLst>
              <a:ext uri="{FF2B5EF4-FFF2-40B4-BE49-F238E27FC236}">
                <a16:creationId xmlns:a16="http://schemas.microsoft.com/office/drawing/2014/main" id="{92B6ECD1-7725-2299-7207-566B3B7F28B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794" y="4116708"/>
            <a:ext cx="2937757" cy="2937757"/>
          </a:xfrm>
          <a:prstGeom prst="rect">
            <a:avLst/>
          </a:prstGeom>
        </p:spPr>
      </p:pic>
      <p:sp>
        <p:nvSpPr>
          <p:cNvPr id="29" name="TextBox 28">
            <a:extLst>
              <a:ext uri="{FF2B5EF4-FFF2-40B4-BE49-F238E27FC236}">
                <a16:creationId xmlns:a16="http://schemas.microsoft.com/office/drawing/2014/main" id="{1CFB52BD-C643-823C-C729-A18ED410A3F9}"/>
              </a:ext>
            </a:extLst>
          </p:cNvPr>
          <p:cNvSpPr txBox="1"/>
          <p:nvPr/>
        </p:nvSpPr>
        <p:spPr>
          <a:xfrm>
            <a:off x="-296128" y="4965098"/>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hai chấm</a:t>
            </a:r>
          </a:p>
        </p:txBody>
      </p:sp>
      <p:sp>
        <p:nvSpPr>
          <p:cNvPr id="30" name="Rounded Rectangle 2">
            <a:extLst>
              <a:ext uri="{FF2B5EF4-FFF2-40B4-BE49-F238E27FC236}">
                <a16:creationId xmlns:a16="http://schemas.microsoft.com/office/drawing/2014/main" id="{D0FA2249-ECFA-BE72-77DC-70C3970B49A0}"/>
              </a:ext>
            </a:extLst>
          </p:cNvPr>
          <p:cNvSpPr/>
          <p:nvPr/>
        </p:nvSpPr>
        <p:spPr>
          <a:xfrm>
            <a:off x="2602773" y="5313474"/>
            <a:ext cx="792480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Báo hiệu phần giải thích, liệt kê,</a:t>
            </a:r>
          </a:p>
        </p:txBody>
      </p:sp>
    </p:spTree>
    <p:extLst>
      <p:ext uri="{BB962C8B-B14F-4D97-AF65-F5344CB8AC3E}">
        <p14:creationId xmlns:p14="http://schemas.microsoft.com/office/powerpoint/2010/main" val="378380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3" grpId="0"/>
      <p:bldP spid="25" grpId="0"/>
      <p:bldP spid="26" grpId="0" animBg="1"/>
      <p:bldP spid="27" grpId="0" animBg="1"/>
      <p:bldP spid="29"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271"/>
          <a:stretch/>
        </p:blipFill>
        <p:spPr>
          <a:xfrm>
            <a:off x="-2" y="1052286"/>
            <a:ext cx="3136902" cy="5805714"/>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055098" y="4572000"/>
            <a:ext cx="3136902" cy="2286000"/>
          </a:xfrm>
          <a:prstGeom prst="rect">
            <a:avLst/>
          </a:prstGeom>
        </p:spPr>
      </p:pic>
      <p:pic>
        <p:nvPicPr>
          <p:cNvPr id="22" name="图片 21">
            <a:extLst>
              <a:ext uri="{FF2B5EF4-FFF2-40B4-BE49-F238E27FC236}">
                <a16:creationId xmlns:a16="http://schemas.microsoft.com/office/drawing/2014/main" id="{757631FC-BA6C-F69B-F546-A30CCCA75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109201" y="752021"/>
            <a:ext cx="2082800" cy="3067957"/>
          </a:xfrm>
          <a:prstGeom prst="rect">
            <a:avLst/>
          </a:prstGeom>
        </p:spPr>
      </p:pic>
      <p:pic>
        <p:nvPicPr>
          <p:cNvPr id="23" name="图片 22">
            <a:extLst>
              <a:ext uri="{FF2B5EF4-FFF2-40B4-BE49-F238E27FC236}">
                <a16:creationId xmlns:a16="http://schemas.microsoft.com/office/drawing/2014/main" id="{C4511D11-8842-5247-0BB9-52FAE1411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t="36578" r="27605" b="-188"/>
          <a:stretch/>
        </p:blipFill>
        <p:spPr>
          <a:xfrm>
            <a:off x="2902866" y="3810766"/>
            <a:ext cx="5778501" cy="3692979"/>
          </a:xfrm>
          <a:prstGeom prst="rect">
            <a:avLst/>
          </a:prstGeom>
        </p:spPr>
      </p:pic>
      <p:sp>
        <p:nvSpPr>
          <p:cNvPr id="27" name="文本框 26">
            <a:extLst>
              <a:ext uri="{FF2B5EF4-FFF2-40B4-BE49-F238E27FC236}">
                <a16:creationId xmlns:a16="http://schemas.microsoft.com/office/drawing/2014/main" id="{69965B6B-D39D-5861-5D90-A078D2A3CC8E}"/>
              </a:ext>
            </a:extLst>
          </p:cNvPr>
          <p:cNvSpPr txBox="1"/>
          <p:nvPr/>
        </p:nvSpPr>
        <p:spPr>
          <a:xfrm>
            <a:off x="4646574" y="-574289"/>
            <a:ext cx="4676140" cy="369570"/>
          </a:xfrm>
          <a:prstGeom prst="rect">
            <a:avLst/>
          </a:prstGeom>
          <a:noFill/>
        </p:spPr>
        <p:txBody>
          <a:bodyPr wrap="square" rtlCol="0">
            <a:noAutofit/>
          </a:bodyPr>
          <a:lstStyle/>
          <a:p>
            <a:endParaRPr lang="zh-CN" altLang="en-US"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 name="Picture 3">
            <a:extLst>
              <a:ext uri="{FF2B5EF4-FFF2-40B4-BE49-F238E27FC236}">
                <a16:creationId xmlns:a16="http://schemas.microsoft.com/office/drawing/2014/main" id="{84CF652D-A825-0CAB-2C72-199E276A8442}"/>
              </a:ext>
            </a:extLst>
          </p:cNvPr>
          <p:cNvPicPr>
            <a:picLocks noChangeAspect="1"/>
          </p:cNvPicPr>
          <p:nvPr/>
        </p:nvPicPr>
        <p:blipFill>
          <a:blip r:embed="rId6"/>
          <a:stretch>
            <a:fillRect/>
          </a:stretch>
        </p:blipFill>
        <p:spPr>
          <a:xfrm>
            <a:off x="340876" y="1353032"/>
            <a:ext cx="11510246" cy="3218967"/>
          </a:xfrm>
          <a:prstGeom prst="rect">
            <a:avLst/>
          </a:prstGeom>
        </p:spPr>
      </p:pic>
    </p:spTree>
    <p:extLst>
      <p:ext uri="{BB962C8B-B14F-4D97-AF65-F5344CB8AC3E}">
        <p14:creationId xmlns:p14="http://schemas.microsoft.com/office/powerpoint/2010/main" val="170664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3" name="Picture 2">
            <a:extLst>
              <a:ext uri="{FF2B5EF4-FFF2-40B4-BE49-F238E27FC236}">
                <a16:creationId xmlns:a16="http://schemas.microsoft.com/office/drawing/2014/main" id="{1B10FE2A-81C3-0268-386F-3AFEEBC8D178}"/>
              </a:ext>
            </a:extLst>
          </p:cNvPr>
          <p:cNvPicPr>
            <a:picLocks noChangeAspect="1"/>
          </p:cNvPicPr>
          <p:nvPr/>
        </p:nvPicPr>
        <p:blipFill>
          <a:blip r:embed="rId7"/>
          <a:stretch>
            <a:fillRect/>
          </a:stretch>
        </p:blipFill>
        <p:spPr>
          <a:xfrm>
            <a:off x="4355957" y="990601"/>
            <a:ext cx="6175484" cy="4383491"/>
          </a:xfrm>
          <a:prstGeom prst="rect">
            <a:avLst/>
          </a:prstGeom>
        </p:spPr>
      </p:pic>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2090" y="1307252"/>
            <a:ext cx="5120463" cy="5732042"/>
          </a:xfrm>
          <a:prstGeom prst="rect">
            <a:avLst/>
          </a:prstGeom>
        </p:spPr>
      </p:pic>
    </p:spTree>
    <p:extLst>
      <p:ext uri="{BB962C8B-B14F-4D97-AF65-F5344CB8AC3E}">
        <p14:creationId xmlns:p14="http://schemas.microsoft.com/office/powerpoint/2010/main" val="23923817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223500" y="-9978"/>
            <a:ext cx="2082800" cy="3067957"/>
          </a:xfrm>
          <a:prstGeom prst="rect">
            <a:avLst/>
          </a:prstGeom>
        </p:spPr>
      </p:pic>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2090" y="1307252"/>
            <a:ext cx="5120463" cy="5732042"/>
          </a:xfrm>
          <a:prstGeom prst="rect">
            <a:avLst/>
          </a:prstGeom>
        </p:spPr>
      </p:pic>
      <p:pic>
        <p:nvPicPr>
          <p:cNvPr id="3" name="Picture 2">
            <a:extLst>
              <a:ext uri="{FF2B5EF4-FFF2-40B4-BE49-F238E27FC236}">
                <a16:creationId xmlns:a16="http://schemas.microsoft.com/office/drawing/2014/main" id="{84BDDC90-C17B-BE3A-6CA5-70C47C9BB539}"/>
              </a:ext>
            </a:extLst>
          </p:cNvPr>
          <p:cNvPicPr>
            <a:picLocks noChangeAspect="1"/>
          </p:cNvPicPr>
          <p:nvPr/>
        </p:nvPicPr>
        <p:blipFill>
          <a:blip r:embed="rId8"/>
          <a:stretch>
            <a:fillRect/>
          </a:stretch>
        </p:blipFill>
        <p:spPr>
          <a:xfrm>
            <a:off x="2314315" y="1256277"/>
            <a:ext cx="10315326" cy="3859102"/>
          </a:xfrm>
          <a:prstGeom prst="rect">
            <a:avLst/>
          </a:prstGeom>
        </p:spPr>
      </p:pic>
    </p:spTree>
    <p:extLst>
      <p:ext uri="{BB962C8B-B14F-4D97-AF65-F5344CB8AC3E}">
        <p14:creationId xmlns:p14="http://schemas.microsoft.com/office/powerpoint/2010/main" val="504478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6" name="Picture 5">
            <a:extLst>
              <a:ext uri="{FF2B5EF4-FFF2-40B4-BE49-F238E27FC236}">
                <a16:creationId xmlns:a16="http://schemas.microsoft.com/office/drawing/2014/main" id="{0A2CC16C-3637-6C6E-1EFD-12DE4D9D4998}"/>
              </a:ext>
            </a:extLst>
          </p:cNvPr>
          <p:cNvPicPr>
            <a:picLocks noChangeAspect="1"/>
          </p:cNvPicPr>
          <p:nvPr/>
        </p:nvPicPr>
        <p:blipFill>
          <a:blip r:embed="rId7"/>
          <a:stretch>
            <a:fillRect/>
          </a:stretch>
        </p:blipFill>
        <p:spPr>
          <a:xfrm>
            <a:off x="4226479" y="895327"/>
            <a:ext cx="3739043" cy="5626145"/>
          </a:xfrm>
          <a:prstGeom prst="rect">
            <a:avLst/>
          </a:prstGeom>
        </p:spPr>
      </p:pic>
      <p:sp>
        <p:nvSpPr>
          <p:cNvPr id="7" name="Cloud 6">
            <a:extLst>
              <a:ext uri="{FF2B5EF4-FFF2-40B4-BE49-F238E27FC236}">
                <a16:creationId xmlns:a16="http://schemas.microsoft.com/office/drawing/2014/main" id="{B7024292-B2D7-B720-0B26-06D57B364759}"/>
              </a:ext>
            </a:extLst>
          </p:cNvPr>
          <p:cNvSpPr/>
          <p:nvPr/>
        </p:nvSpPr>
        <p:spPr>
          <a:xfrm>
            <a:off x="5436452" y="247572"/>
            <a:ext cx="3639158" cy="1676399"/>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7B58009-21CF-8E73-0DE0-571F04B929AD}"/>
              </a:ext>
            </a:extLst>
          </p:cNvPr>
          <p:cNvSpPr txBox="1"/>
          <p:nvPr/>
        </p:nvSpPr>
        <p:spPr>
          <a:xfrm>
            <a:off x="5734779" y="618834"/>
            <a:ext cx="2895602" cy="1200329"/>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Tác giả “Dế Mèn phiêu lưu ký” là ai?</a:t>
            </a:r>
            <a:endParaRPr lang="en-SG" sz="2400" b="1" dirty="0">
              <a:solidFill>
                <a:srgbClr val="002060"/>
              </a:solidFill>
              <a:latin typeface="Cambria" panose="02040503050406030204" pitchFamily="18" charset="0"/>
              <a:ea typeface="Cambria" panose="02040503050406030204" pitchFamily="18" charset="0"/>
            </a:endParaRPr>
          </a:p>
          <a:p>
            <a:pPr algn="ctr"/>
            <a:endParaRPr lang="en-SG" sz="2400" dirty="0"/>
          </a:p>
        </p:txBody>
      </p:sp>
    </p:spTree>
    <p:extLst>
      <p:ext uri="{BB962C8B-B14F-4D97-AF65-F5344CB8AC3E}">
        <p14:creationId xmlns:p14="http://schemas.microsoft.com/office/powerpoint/2010/main" val="262389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53" presetClass="exit" presetSubtype="32" fill="hold" grpId="1"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7" t="17313" r="-1"/>
          <a:stretch/>
        </p:blipFill>
        <p:spPr>
          <a:xfrm>
            <a:off x="23984" y="2155913"/>
            <a:ext cx="12192000" cy="48006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603154" y="2877754"/>
            <a:ext cx="8887288" cy="1191816"/>
            <a:chOff x="1538949" y="3686093"/>
            <a:chExt cx="9855293" cy="129153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541272" y="3739402"/>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6108" y="3686093"/>
              <a:ext cx="8968134" cy="129153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ngoặc kép trong câu trên dùng để đánh dấu phần chú thích.</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706316" y="1498921"/>
            <a:ext cx="8679799" cy="1123712"/>
            <a:chOff x="1861723" y="2040657"/>
            <a:chExt cx="8819884" cy="1512933"/>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8416351"/>
                <a:gd name="connsiteY0" fmla="*/ 217808 h 1306821"/>
                <a:gd name="connsiteX1" fmla="*/ 217808 w 8416351"/>
                <a:gd name="connsiteY1" fmla="*/ 0 h 1306821"/>
                <a:gd name="connsiteX2" fmla="*/ 8198543 w 8416351"/>
                <a:gd name="connsiteY2" fmla="*/ 0 h 1306821"/>
                <a:gd name="connsiteX3" fmla="*/ 8416351 w 8416351"/>
                <a:gd name="connsiteY3" fmla="*/ 217808 h 1306821"/>
                <a:gd name="connsiteX4" fmla="*/ 8416351 w 8416351"/>
                <a:gd name="connsiteY4" fmla="*/ 1089013 h 1306821"/>
                <a:gd name="connsiteX5" fmla="*/ 8198543 w 8416351"/>
                <a:gd name="connsiteY5" fmla="*/ 1306821 h 1306821"/>
                <a:gd name="connsiteX6" fmla="*/ 217808 w 8416351"/>
                <a:gd name="connsiteY6" fmla="*/ 1306821 h 1306821"/>
                <a:gd name="connsiteX7" fmla="*/ 0 w 8416351"/>
                <a:gd name="connsiteY7" fmla="*/ 1089013 h 1306821"/>
                <a:gd name="connsiteX8" fmla="*/ 0 w 8416351"/>
                <a:gd name="connsiteY8" fmla="*/ 217808 h 13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06821" fill="none" extrusionOk="0">
                  <a:moveTo>
                    <a:pt x="0" y="217808"/>
                  </a:moveTo>
                  <a:cubicBezTo>
                    <a:pt x="5303" y="102382"/>
                    <a:pt x="109936" y="17625"/>
                    <a:pt x="217808" y="0"/>
                  </a:cubicBezTo>
                  <a:cubicBezTo>
                    <a:pt x="2659814" y="-168267"/>
                    <a:pt x="6495554" y="-42953"/>
                    <a:pt x="8198543" y="0"/>
                  </a:cubicBezTo>
                  <a:cubicBezTo>
                    <a:pt x="8328374" y="10825"/>
                    <a:pt x="8415817" y="90278"/>
                    <a:pt x="8416351" y="217808"/>
                  </a:cubicBezTo>
                  <a:cubicBezTo>
                    <a:pt x="8340246" y="610748"/>
                    <a:pt x="8339043" y="923656"/>
                    <a:pt x="8416351" y="1089013"/>
                  </a:cubicBezTo>
                  <a:cubicBezTo>
                    <a:pt x="8432011" y="1194581"/>
                    <a:pt x="8324967" y="1320411"/>
                    <a:pt x="8198543" y="1306821"/>
                  </a:cubicBezTo>
                  <a:cubicBezTo>
                    <a:pt x="6343175" y="1375046"/>
                    <a:pt x="2327426" y="1317697"/>
                    <a:pt x="217808" y="1306821"/>
                  </a:cubicBezTo>
                  <a:cubicBezTo>
                    <a:pt x="105919" y="1320268"/>
                    <a:pt x="2810" y="1207858"/>
                    <a:pt x="0" y="1089013"/>
                  </a:cubicBezTo>
                  <a:cubicBezTo>
                    <a:pt x="-24191" y="725075"/>
                    <a:pt x="-39484" y="344281"/>
                    <a:pt x="0" y="217808"/>
                  </a:cubicBezTo>
                  <a:close/>
                </a:path>
                <a:path w="8416351" h="1306821" stroke="0" extrusionOk="0">
                  <a:moveTo>
                    <a:pt x="0" y="217808"/>
                  </a:moveTo>
                  <a:cubicBezTo>
                    <a:pt x="-3447" y="82329"/>
                    <a:pt x="94446" y="7293"/>
                    <a:pt x="217808" y="0"/>
                  </a:cubicBezTo>
                  <a:cubicBezTo>
                    <a:pt x="1283690" y="163917"/>
                    <a:pt x="4572300" y="128764"/>
                    <a:pt x="8198543" y="0"/>
                  </a:cubicBezTo>
                  <a:cubicBezTo>
                    <a:pt x="8335068" y="10834"/>
                    <a:pt x="8420384" y="112920"/>
                    <a:pt x="8416351" y="217808"/>
                  </a:cubicBezTo>
                  <a:cubicBezTo>
                    <a:pt x="8370289" y="556082"/>
                    <a:pt x="8343287" y="738267"/>
                    <a:pt x="8416351" y="1089013"/>
                  </a:cubicBezTo>
                  <a:cubicBezTo>
                    <a:pt x="8414425" y="1212901"/>
                    <a:pt x="8319005" y="1318515"/>
                    <a:pt x="8198543" y="1306821"/>
                  </a:cubicBezTo>
                  <a:cubicBezTo>
                    <a:pt x="5926149" y="1284839"/>
                    <a:pt x="1131435" y="1231933"/>
                    <a:pt x="217808" y="1306821"/>
                  </a:cubicBezTo>
                  <a:cubicBezTo>
                    <a:pt x="117923" y="1298888"/>
                    <a:pt x="-8170" y="1223566"/>
                    <a:pt x="0" y="1089013"/>
                  </a:cubicBezTo>
                  <a:cubicBezTo>
                    <a:pt x="-29375" y="682126"/>
                    <a:pt x="56596" y="604817"/>
                    <a:pt x="0" y="21780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407221" y="2040657"/>
              <a:ext cx="8257574" cy="151293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ngoặc kép trong câu trên dùng để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đánh dấu tên tác phẩm.</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54"/>
            <a:ext cx="9901799" cy="1376487"/>
            <a:chOff x="1612674" y="5184381"/>
            <a:chExt cx="8973766" cy="147180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49935" y="5454658"/>
              <a:ext cx="6371491" cy="12015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ngoặc kép trong câu trên dùng để báo hiệu phần giải thích, liệt kê.</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6508" y="-20157"/>
            <a:ext cx="11740862" cy="1021556"/>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5400" b="1" dirty="0">
                <a:solidFill>
                  <a:srgbClr val="002060"/>
                </a:solidFill>
                <a:latin typeface="Cambria" panose="02040503050406030204" pitchFamily="18" charset="0"/>
                <a:ea typeface="Cambria" panose="02040503050406030204" pitchFamily="18" charset="0"/>
              </a:rPr>
              <a:t>Tác giả “Dế Mèn phiêu lưu ký” là ai?</a:t>
            </a:r>
            <a:endParaRPr lang="en-SG" sz="5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325079" y="144534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065559" y="284911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0017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23985"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23984" y="2155913"/>
            <a:ext cx="12192000" cy="48006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2" name="Picture 1">
            <a:extLst>
              <a:ext uri="{FF2B5EF4-FFF2-40B4-BE49-F238E27FC236}">
                <a16:creationId xmlns:a16="http://schemas.microsoft.com/office/drawing/2014/main" id="{8F69165B-7731-31BF-B6B2-81CD25E33A0E}"/>
              </a:ext>
            </a:extLst>
          </p:cNvPr>
          <p:cNvPicPr>
            <a:picLocks noChangeAspect="1"/>
          </p:cNvPicPr>
          <p:nvPr/>
        </p:nvPicPr>
        <p:blipFill>
          <a:blip r:embed="rId6"/>
          <a:stretch>
            <a:fillRect/>
          </a:stretch>
        </p:blipFill>
        <p:spPr>
          <a:xfrm>
            <a:off x="457199" y="1028700"/>
            <a:ext cx="7136027" cy="4800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loud 5">
            <a:extLst>
              <a:ext uri="{FF2B5EF4-FFF2-40B4-BE49-F238E27FC236}">
                <a16:creationId xmlns:a16="http://schemas.microsoft.com/office/drawing/2014/main" id="{6F030FA1-73A4-8EA2-8DA2-FCFCCE337394}"/>
              </a:ext>
            </a:extLst>
          </p:cNvPr>
          <p:cNvSpPr/>
          <p:nvPr/>
        </p:nvSpPr>
        <p:spPr>
          <a:xfrm>
            <a:off x="7386508" y="1391558"/>
            <a:ext cx="3639158" cy="1676399"/>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8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26E8B2-12F7-65D6-53AD-34FB139DD481}"/>
              </a:ext>
            </a:extLst>
          </p:cNvPr>
          <p:cNvSpPr txBox="1"/>
          <p:nvPr/>
        </p:nvSpPr>
        <p:spPr>
          <a:xfrm>
            <a:off x="7649655" y="1798870"/>
            <a:ext cx="3134934" cy="861774"/>
          </a:xfrm>
          <a:prstGeom prst="rect">
            <a:avLst/>
          </a:prstGeom>
          <a:noFill/>
        </p:spPr>
        <p:txBody>
          <a:bodyPr wrap="square" rtlCol="0">
            <a:spAutoFit/>
          </a:bodyPr>
          <a:lstStyle/>
          <a:p>
            <a:pPr algn="ctr"/>
            <a:r>
              <a:rPr lang="vi-VN" sz="5000" dirty="0">
                <a:latin typeface="Cambrial"/>
              </a:rPr>
              <a:t>Đây là ai?</a:t>
            </a:r>
            <a:endParaRPr lang="en-SG" sz="5000" dirty="0">
              <a:latin typeface="Cambrial"/>
            </a:endParaRPr>
          </a:p>
        </p:txBody>
      </p:sp>
      <p:sp>
        <p:nvSpPr>
          <p:cNvPr id="9" name="TextBox 8">
            <a:extLst>
              <a:ext uri="{FF2B5EF4-FFF2-40B4-BE49-F238E27FC236}">
                <a16:creationId xmlns:a16="http://schemas.microsoft.com/office/drawing/2014/main" id="{892E4A14-471A-CC6D-62B6-D6EBA793706E}"/>
              </a:ext>
            </a:extLst>
          </p:cNvPr>
          <p:cNvSpPr txBox="1"/>
          <p:nvPr/>
        </p:nvSpPr>
        <p:spPr>
          <a:xfrm rot="21241831">
            <a:off x="3542381" y="5846983"/>
            <a:ext cx="6705600" cy="553998"/>
          </a:xfrm>
          <a:prstGeom prst="rect">
            <a:avLst/>
          </a:prstGeom>
          <a:noFill/>
        </p:spPr>
        <p:txBody>
          <a:bodyPr wrap="square" rtlCol="0">
            <a:spAutoFit/>
          </a:bodyPr>
          <a:lstStyle/>
          <a:p>
            <a:r>
              <a:rPr lang="vi-VN" sz="3000" dirty="0">
                <a:solidFill>
                  <a:srgbClr val="FF0000"/>
                </a:solidFill>
                <a:latin typeface="#9Slide03 AllRoundGothic" panose="020B0703020202020104" pitchFamily="34" charset="0"/>
              </a:rPr>
              <a:t>TÔ HOÀI</a:t>
            </a:r>
            <a:endParaRPr lang="en-SG" sz="3000" dirty="0">
              <a:solidFill>
                <a:srgbClr val="FF0000"/>
              </a:solidFill>
              <a:latin typeface="#9Slide03 AllRoundGothic" panose="020B0703020202020104" pitchFamily="34" charset="0"/>
            </a:endParaRPr>
          </a:p>
        </p:txBody>
      </p:sp>
    </p:spTree>
    <p:extLst>
      <p:ext uri="{BB962C8B-B14F-4D97-AF65-F5344CB8AC3E}">
        <p14:creationId xmlns:p14="http://schemas.microsoft.com/office/powerpoint/2010/main" val="340184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6"/>
                                        </p:tgtEl>
                                        <p:attrNameLst>
                                          <p:attrName>ppt_w</p:attrName>
                                        </p:attrNameLst>
                                      </p:cBhvr>
                                      <p:tavLst>
                                        <p:tav tm="0">
                                          <p:val>
                                            <p:strVal val="ppt_w"/>
                                          </p:val>
                                        </p:tav>
                                        <p:tav tm="100000">
                                          <p:val>
                                            <p:fltVal val="0"/>
                                          </p:val>
                                        </p:tav>
                                      </p:tavLst>
                                    </p:anim>
                                    <p:anim calcmode="lin" valueType="num">
                                      <p:cBhvr>
                                        <p:cTn id="12" dur="500"/>
                                        <p:tgtEl>
                                          <p:spTgt spid="6"/>
                                        </p:tgtEl>
                                        <p:attrNameLst>
                                          <p:attrName>ppt_h</p:attrName>
                                        </p:attrNameLst>
                                      </p:cBhvr>
                                      <p:tavLst>
                                        <p:tav tm="0">
                                          <p:val>
                                            <p:strVal val="ppt_h"/>
                                          </p:val>
                                        </p:tav>
                                        <p:tav tm="100000">
                                          <p:val>
                                            <p:fltVal val="0"/>
                                          </p:val>
                                        </p:tav>
                                      </p:tavLst>
                                    </p:anim>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2090" y="1307252"/>
            <a:ext cx="5120463" cy="5732042"/>
          </a:xfrm>
          <a:prstGeom prst="rect">
            <a:avLst/>
          </a:prstGeom>
        </p:spPr>
      </p:pic>
      <p:pic>
        <p:nvPicPr>
          <p:cNvPr id="4" name="Picture 3">
            <a:extLst>
              <a:ext uri="{FF2B5EF4-FFF2-40B4-BE49-F238E27FC236}">
                <a16:creationId xmlns:a16="http://schemas.microsoft.com/office/drawing/2014/main" id="{287F93ED-DBC6-DDB0-1BD7-CC71B52F579D}"/>
              </a:ext>
            </a:extLst>
          </p:cNvPr>
          <p:cNvPicPr>
            <a:picLocks noChangeAspect="1"/>
          </p:cNvPicPr>
          <p:nvPr/>
        </p:nvPicPr>
        <p:blipFill>
          <a:blip r:embed="rId8"/>
          <a:stretch>
            <a:fillRect/>
          </a:stretch>
        </p:blipFill>
        <p:spPr>
          <a:xfrm>
            <a:off x="4630106" y="1194622"/>
            <a:ext cx="5468586" cy="4468755"/>
          </a:xfrm>
          <a:prstGeom prst="rect">
            <a:avLst/>
          </a:prstGeom>
        </p:spPr>
      </p:pic>
    </p:spTree>
    <p:extLst>
      <p:ext uri="{BB962C8B-B14F-4D97-AF65-F5344CB8AC3E}">
        <p14:creationId xmlns:p14="http://schemas.microsoft.com/office/powerpoint/2010/main" val="5377705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48C968D-DB59-0CC4-C9FC-57FE1221A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A9D910B-5B2E-FD00-82E2-A57D55B0977F}"/>
              </a:ext>
            </a:extLst>
          </p:cNvPr>
          <p:cNvSpPr txBox="1"/>
          <p:nvPr/>
        </p:nvSpPr>
        <p:spPr>
          <a:xfrm>
            <a:off x="1016000" y="944880"/>
            <a:ext cx="10617200" cy="5016758"/>
          </a:xfrm>
          <a:prstGeom prst="rect">
            <a:avLst/>
          </a:prstGeom>
          <a:noFill/>
        </p:spPr>
        <p:txBody>
          <a:bodyPr wrap="square" rtlCol="0">
            <a:spAutoFit/>
          </a:bodyPr>
          <a:lstStyle/>
          <a:p>
            <a:pPr algn="just"/>
            <a:r>
              <a:rPr lang="vi-VN" sz="4000" b="1" i="0" dirty="0">
                <a:solidFill>
                  <a:srgbClr val="002060"/>
                </a:solidFill>
                <a:effectLst/>
                <a:highlight>
                  <a:srgbClr val="FFFFFF"/>
                </a:highlight>
                <a:latin typeface="Cambria" panose="02040503050406030204" pitchFamily="18" charset="0"/>
                <a:ea typeface="Cambria" panose="02040503050406030204" pitchFamily="18" charset="0"/>
              </a:rPr>
              <a:t>           Tô Hoài tên khai sinh là Nguyễn Sen, sinh ngày 07 tháng 9 năm 1920, tại làng Nghĩa Đô, phủ Hoài Đức, tỉnh Hà Đông (nay là phường Nghĩa Đô, quận Cầu Giấy, Hà Nội). Ông là tác giả của nhiều tác phẩm nổi tiếng: “Dế Mèn phiêu lưu kí”, “Truyện Tây Bắc”,... Ông đã được nhà nước Việt Nam tặng Giải thưởng Hồ Chí Minh về Văn học – Nghệ thuật.</a:t>
            </a:r>
            <a:endParaRPr lang="en-SG"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7A20792-D206-5F15-FFC1-E030E3A9497C}"/>
              </a:ext>
            </a:extLst>
          </p:cNvPr>
          <p:cNvPicPr>
            <a:picLocks noChangeAspect="1"/>
          </p:cNvPicPr>
          <p:nvPr/>
        </p:nvPicPr>
        <p:blipFill>
          <a:blip r:embed="rId3"/>
          <a:stretch>
            <a:fillRect/>
          </a:stretch>
        </p:blipFill>
        <p:spPr>
          <a:xfrm>
            <a:off x="720199" y="389095"/>
            <a:ext cx="3089801" cy="700431"/>
          </a:xfrm>
          <a:prstGeom prst="rect">
            <a:avLst/>
          </a:prstGeom>
        </p:spPr>
      </p:pic>
    </p:spTree>
    <p:extLst>
      <p:ext uri="{BB962C8B-B14F-4D97-AF65-F5344CB8AC3E}">
        <p14:creationId xmlns:p14="http://schemas.microsoft.com/office/powerpoint/2010/main" val="284545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48C968D-DB59-0CC4-C9FC-57FE1221A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FE51E43-AC6B-BB03-1F57-0EFFB42A60A6}"/>
              </a:ext>
            </a:extLst>
          </p:cNvPr>
          <p:cNvPicPr>
            <a:picLocks noChangeAspect="1"/>
          </p:cNvPicPr>
          <p:nvPr/>
        </p:nvPicPr>
        <p:blipFill>
          <a:blip r:embed="rId3"/>
          <a:stretch>
            <a:fillRect/>
          </a:stretch>
        </p:blipFill>
        <p:spPr>
          <a:xfrm>
            <a:off x="2368913" y="1207980"/>
            <a:ext cx="7499435" cy="5276732"/>
          </a:xfrm>
          <a:prstGeom prst="rect">
            <a:avLst/>
          </a:prstGeom>
        </p:spPr>
      </p:pic>
      <p:pic>
        <p:nvPicPr>
          <p:cNvPr id="4" name="Picture 3">
            <a:extLst>
              <a:ext uri="{FF2B5EF4-FFF2-40B4-BE49-F238E27FC236}">
                <a16:creationId xmlns:a16="http://schemas.microsoft.com/office/drawing/2014/main" id="{769BB5F9-9051-7575-8761-0FBBF2E406AF}"/>
              </a:ext>
            </a:extLst>
          </p:cNvPr>
          <p:cNvPicPr>
            <a:picLocks noChangeAspect="1"/>
          </p:cNvPicPr>
          <p:nvPr/>
        </p:nvPicPr>
        <p:blipFill>
          <a:blip r:embed="rId4"/>
          <a:stretch>
            <a:fillRect/>
          </a:stretch>
        </p:blipFill>
        <p:spPr>
          <a:xfrm>
            <a:off x="2876816" y="457200"/>
            <a:ext cx="6055661" cy="584318"/>
          </a:xfrm>
          <a:prstGeom prst="rect">
            <a:avLst/>
          </a:prstGeom>
        </p:spPr>
      </p:pic>
    </p:spTree>
    <p:extLst>
      <p:ext uri="{BB962C8B-B14F-4D97-AF65-F5344CB8AC3E}">
        <p14:creationId xmlns:p14="http://schemas.microsoft.com/office/powerpoint/2010/main" val="1257856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EwNGRlOWJmYmUwODdiNTAyYmIxYTYxODI3NWY0YTEifQ=="/>
  <p:tag name="KSO_WPP_MARK_KEY" val="22ae4fe0-edf1-4853-a003-001dd27a02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221</Words>
  <Application>Microsoft Office PowerPoint</Application>
  <PresentationFormat>Màn hình rộng</PresentationFormat>
  <Paragraphs>23</Paragraphs>
  <Slides>11</Slides>
  <Notes>0</Notes>
  <HiddenSlides>0</HiddenSlides>
  <MMClips>0</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11</vt:i4>
      </vt:variant>
    </vt:vector>
  </HeadingPairs>
  <TitlesOfParts>
    <vt:vector size="26" baseType="lpstr">
      <vt:lpstr>Calibri</vt:lpstr>
      <vt:lpstr>Cambria</vt:lpstr>
      <vt:lpstr>Arial</vt:lpstr>
      <vt:lpstr>思源黑体 CN</vt:lpstr>
      <vt:lpstr>阿里巴巴普惠体</vt:lpstr>
      <vt:lpstr>#9Slide03 AllRoundGothic</vt:lpstr>
      <vt:lpstr>#9Slide03 SVNEvery Movie Every </vt:lpstr>
      <vt:lpstr>SVN-Newton</vt:lpstr>
      <vt:lpstr>标小智龙珠体</vt:lpstr>
      <vt:lpstr>Times New Roman</vt:lpstr>
      <vt:lpstr>#9Slide03 AmpleSoft Bold</vt:lpstr>
      <vt:lpstr>#9Slide07 HoneyCream</vt:lpstr>
      <vt:lpstr>Cambrial</vt:lpstr>
      <vt:lpstr>Office 主题</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Windows 11</cp:lastModifiedBy>
  <cp:revision>72</cp:revision>
  <dcterms:created xsi:type="dcterms:W3CDTF">2023-05-17T01:39:00Z</dcterms:created>
  <dcterms:modified xsi:type="dcterms:W3CDTF">2024-05-13T16:21:31Z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448C1DC2DB0146AB87FBE949078137E3_12</vt:lpwstr>
  </property>
  <property fmtid="{D5CDD505-2E9C-101B-9397-08002B2CF9AE}" pid="3" name="KSOProductBuildVer">
    <vt:lpwstr>2052-11.1.0.14309</vt:lpwstr>
  </property>
</Properties>
</file>