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 id="2147483666" r:id="rId4"/>
    <p:sldMasterId id="2147483669" r:id="rId5"/>
  </p:sldMasterIdLst>
  <p:sldIdLst>
    <p:sldId id="287" r:id="rId6"/>
    <p:sldId id="256" r:id="rId7"/>
    <p:sldId id="267" r:id="rId8"/>
    <p:sldId id="280" r:id="rId9"/>
    <p:sldId id="281" r:id="rId10"/>
    <p:sldId id="283" r:id="rId11"/>
    <p:sldId id="284" r:id="rId12"/>
    <p:sldId id="282" r:id="rId13"/>
    <p:sldId id="276" r:id="rId14"/>
    <p:sldId id="271" r:id="rId15"/>
    <p:sldId id="269" r:id="rId16"/>
    <p:sldId id="270" r:id="rId17"/>
    <p:sldId id="272" r:id="rId18"/>
    <p:sldId id="273" r:id="rId19"/>
    <p:sldId id="259" r:id="rId20"/>
    <p:sldId id="261" r:id="rId21"/>
    <p:sldId id="274" r:id="rId22"/>
    <p:sldId id="263" r:id="rId23"/>
    <p:sldId id="275" r:id="rId24"/>
    <p:sldId id="277" r:id="rId25"/>
    <p:sldId id="265" r:id="rId26"/>
    <p:sldId id="278" r:id="rId27"/>
    <p:sldId id="279" r:id="rId28"/>
    <p:sldId id="268" r:id="rId29"/>
    <p:sldId id="285" r:id="rId30"/>
  </p:sldIdLst>
  <p:sldSz cx="18288000" cy="10287000"/>
  <p:notesSz cx="6858000" cy="9144000"/>
  <p:embeddedFontLst>
    <p:embeddedFont>
      <p:font typeface="Cambria" panose="02040503050406030204" pitchFamily="18" charset="0"/>
      <p:regular r:id="rId31"/>
      <p:bold r:id="rId32"/>
      <p:italic r:id="rId33"/>
      <p:boldItalic r:id="rId34"/>
    </p:embeddedFont>
    <p:embeddedFont>
      <p:font typeface="#9Slide07 SVNSalty Sans" panose="02000000000000000000" charset="0"/>
      <p:regular r:id="rId35"/>
    </p:embeddedFont>
    <p:embeddedFont>
      <p:font typeface="Arturo Outline" panose="020B0604020202020204" charset="0"/>
      <p:regular r:id="rId36"/>
    </p:embeddedFont>
    <p:embeddedFont>
      <p:font typeface="#9Slide07 HoneyCream" panose="020B0604020202020204" charset="0"/>
      <p:regular r:id="rId37"/>
    </p:embeddedFont>
    <p:embeddedFont>
      <p:font typeface="#9Slide03 Montserrat Bold" panose="020B0604020202020204" charset="0"/>
      <p:bold r:id="rId38"/>
    </p:embeddedFont>
    <p:embeddedFont>
      <p:font typeface="Calibri" panose="020F0502020204030204" pitchFamily="34" charset="0"/>
      <p:regular r:id="rId39"/>
      <p:bold r:id="rId40"/>
      <p:italic r:id="rId41"/>
      <p:boldItalic r:id="rId42"/>
    </p:embeddedFont>
    <p:embeddedFont>
      <p:font typeface="More Sugar" panose="020B0604020202020204" charset="0"/>
      <p:regular r:id="rId43"/>
    </p:embeddedFont>
    <p:embeddedFont>
      <p:font typeface="#9Slide05 Dancing Script" panose="020B0604020202020204" charset="0"/>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DDD"/>
    <a:srgbClr val="FDEADA"/>
    <a:srgbClr val="768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6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484FB-6458-4862-9A98-DF1B3FD3FF4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809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9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4/8/2024</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30882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52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theme" Target="../theme/theme3.xml"/><Relationship Id="rId9" Type="http://schemas.openxmlformats.org/officeDocument/2006/relationships/hyperlink" Target="https://www.facebook.com/groups/629898828017053"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5.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84827" y="6062324"/>
            <a:ext cx="2011854" cy="342015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03073" y="6062324"/>
            <a:ext cx="2011854" cy="3420153"/>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411530876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pic>
        <p:nvPicPr>
          <p:cNvPr id="10" name="Picture 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11" name="Picture 1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12"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28" name="Picture 2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29" name="Picture 2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30" name="Picture 2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31" name="Picture 3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647269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12274593" y="10143946"/>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prstClr val="black"/>
                </a:solidFill>
                <a:effectLst/>
                <a:uLnTx/>
                <a:uFillTx/>
                <a:latin typeface="#9Slide05 Dancing Script" panose="03080800040507000D00" pitchFamily="66" charset="0"/>
                <a:ea typeface="+mj-ea"/>
                <a:cs typeface="+mj-cs"/>
              </a:rPr>
              <a:t>By: Hồng Linh</a:t>
            </a:r>
            <a:endParaRPr kumimoji="0" lang="en-US" sz="381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endParaRPr>
          </a:p>
        </p:txBody>
      </p:sp>
    </p:spTree>
    <p:extLst>
      <p:ext uri="{BB962C8B-B14F-4D97-AF65-F5344CB8AC3E}">
        <p14:creationId xmlns:p14="http://schemas.microsoft.com/office/powerpoint/2010/main" val="2184431376"/>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6"/>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1804133946"/>
      </p:ext>
    </p:extLst>
  </p:cSld>
  <p:clrMap bg1="lt1" tx1="dk1" bg2="lt2" tx2="dk2" accent1="accent1" accent2="accent2" accent3="accent3" accent4="accent4" accent5="accent5" accent6="accent6" hlink="hlink" folHlink="folHlink"/>
  <p:sldLayoutIdLst>
    <p:sldLayoutId id="214748367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9.png"/><Relationship Id="rId7" Type="http://schemas.openxmlformats.org/officeDocument/2006/relationships/image" Target="../media/image10.svg"/><Relationship Id="rId12"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2.png"/><Relationship Id="rId9"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2.png"/><Relationship Id="rId7" Type="http://schemas.openxmlformats.org/officeDocument/2006/relationships/image" Target="../media/image10.svg"/><Relationship Id="rId12"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image" Target="../media/image4.sv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1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7"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12.pn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7" Type="http://schemas.openxmlformats.org/officeDocument/2006/relationships/image" Target="../media/image10.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12.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2.png"/><Relationship Id="rId3" Type="http://schemas.openxmlformats.org/officeDocument/2006/relationships/image" Target="../media/image2.svg"/><Relationship Id="rId12" Type="http://schemas.openxmlformats.org/officeDocument/2006/relationships/image" Target="../media/image25.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5.png"/><Relationship Id="rId14"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2.png"/><Relationship Id="rId3" Type="http://schemas.openxmlformats.org/officeDocument/2006/relationships/image" Target="../media/image2.svg"/><Relationship Id="rId12" Type="http://schemas.openxmlformats.org/officeDocument/2006/relationships/image" Target="../media/image25.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47.jpeg"/><Relationship Id="rId4" Type="http://schemas.openxmlformats.org/officeDocument/2006/relationships/image" Target="../media/image39.png"/><Relationship Id="rId9" Type="http://schemas.openxmlformats.org/officeDocument/2006/relationships/image" Target="../media/image45.png"/><Relationship Id="rId14" Type="http://schemas.openxmlformats.org/officeDocument/2006/relationships/image" Target="../media/image14.sv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6.sv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image" Target="../media/image10.png"/><Relationship Id="rId16" Type="http://schemas.openxmlformats.org/officeDocument/2006/relationships/image" Target="../media/image13.png"/><Relationship Id="rId20"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4.svg"/><Relationship Id="rId19" Type="http://schemas.openxmlformats.org/officeDocument/2006/relationships/image" Target="../media/image15.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8.png"/><Relationship Id="rId5" Type="http://schemas.openxmlformats.org/officeDocument/2006/relationships/image" Target="../media/image10.svg"/><Relationship Id="rId10" Type="http://schemas.openxmlformats.org/officeDocument/2006/relationships/image" Target="../media/image18.png"/><Relationship Id="rId9"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39.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4.svg"/><Relationship Id="rId5" Type="http://schemas.openxmlformats.org/officeDocument/2006/relationships/image" Target="../media/image2.svg"/><Relationship Id="rId10" Type="http://schemas.openxmlformats.org/officeDocument/2006/relationships/image" Target="../media/image12.png"/><Relationship Id="rId4" Type="http://schemas.openxmlformats.org/officeDocument/2006/relationships/image" Target="../media/image43.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10.svg"/><Relationship Id="rId10" Type="http://schemas.openxmlformats.org/officeDocument/2006/relationships/image" Target="../media/image18.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1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3.png"/><Relationship Id="rId17" Type="http://schemas.openxmlformats.org/officeDocument/2006/relationships/image" Target="NULL"/><Relationship Id="rId2" Type="http://schemas.openxmlformats.org/officeDocument/2006/relationships/image" Target="../media/image20.jpg"/><Relationship Id="rId16"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24.png"/><Relationship Id="rId9" Type="http://schemas.openxmlformats.org/officeDocument/2006/relationships/image"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6.jp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10.svg"/><Relationship Id="rId10" Type="http://schemas.openxmlformats.org/officeDocument/2006/relationships/image" Target="../media/image18.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23446" y="1424986"/>
            <a:ext cx="4464050" cy="774507"/>
          </a:xfrm>
          <a:prstGeom prst="rect">
            <a:avLst/>
          </a:prstGeom>
        </p:spPr>
        <p:txBody>
          <a:bodyPr lIns="0" tIns="0" rIns="0" bIns="0" rtlCol="0" anchor="t">
            <a:spAutoFit/>
          </a:bodyPr>
          <a:lstStyle/>
          <a:p>
            <a:pPr algn="ctr">
              <a:lnSpc>
                <a:spcPts val="5915"/>
              </a:lnSpc>
            </a:pPr>
            <a:r>
              <a:rPr lang="en-US" sz="8800" dirty="0">
                <a:latin typeface="SVN-A Love Of Thunder" panose="02040603050506020204" pitchFamily="18" charset="0"/>
              </a:rPr>
              <a:t>CÂU 1</a:t>
            </a:r>
          </a:p>
        </p:txBody>
      </p:sp>
      <p:graphicFrame>
        <p:nvGraphicFramePr>
          <p:cNvPr id="16" name="Table 15"/>
          <p:cNvGraphicFramePr>
            <a:graphicFrameLocks noGrp="1"/>
          </p:cNvGraphicFramePr>
          <p:nvPr>
            <p:extLst>
              <p:ext uri="{D42A27DB-BD31-4B8C-83A1-F6EECF244321}">
                <p14:modId xmlns:p14="http://schemas.microsoft.com/office/powerpoint/2010/main" val="53365669"/>
              </p:ext>
            </p:extLst>
          </p:nvPr>
        </p:nvGraphicFramePr>
        <p:xfrm>
          <a:off x="1981200" y="3824291"/>
          <a:ext cx="15344706" cy="459928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(1944-2019)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r h="2377440">
                <a:tc>
                  <a:txBody>
                    <a:bodyPr/>
                    <a:lstStyle/>
                    <a:p>
                      <a:pPr algn="just"/>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còn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gọi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Rừng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ngoài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Tree>
    <p:extLst>
      <p:ext uri="{BB962C8B-B14F-4D97-AF65-F5344CB8AC3E}">
        <p14:creationId xmlns:p14="http://schemas.microsoft.com/office/powerpoint/2010/main" val="19630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8229600" y="1784286"/>
            <a:ext cx="8266043" cy="3462486"/>
          </a:xfrm>
          <a:prstGeom prst="rect">
            <a:avLst/>
          </a:prstGeom>
        </p:spPr>
        <p:txBody>
          <a:bodyPr wrap="square" lIns="0" tIns="0" rIns="0" bIns="0" rtlCol="0" anchor="t">
            <a:spAutoFit/>
          </a:bodyPr>
          <a:lstStyle/>
          <a:p>
            <a:pPr algn="just">
              <a:lnSpc>
                <a:spcPts val="4480"/>
              </a:lnSpc>
            </a:pPr>
            <a:r>
              <a:rPr lang="vi-VN" sz="3600" dirty="0">
                <a:latin typeface="Cambria" panose="02040503050406030204" pitchFamily="18" charset="0"/>
                <a:ea typeface="Cambria" panose="02040503050406030204" pitchFamily="18" charset="0"/>
              </a:rPr>
              <a:t>Nhà văn – nhà thơ Nguyễn Phan Hách sinh ngày 13/1/1944 tại làng Mão Điền, huyện Thuận Thành, tỉnh Bắc Ninh</a:t>
            </a:r>
            <a:r>
              <a:rPr lang="vi-VN" sz="3600" dirty="0" smtClean="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suốt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nghiệp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Nguyễn Phan </a:t>
            </a:r>
            <a:r>
              <a:rPr lang="en-US" sz="3600" dirty="0" err="1">
                <a:latin typeface="Cambria" panose="02040503050406030204" pitchFamily="18" charset="0"/>
                <a:ea typeface="Cambria" panose="02040503050406030204" pitchFamily="18" charset="0"/>
              </a:rPr>
              <a: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trị</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nhiều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a:t>
            </a:r>
            <a:endParaRPr lang="en-US" sz="3600" b="1" dirty="0">
              <a:solidFill>
                <a:srgbClr val="495324"/>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12"/>
          <a:stretch>
            <a:fillRect/>
          </a:stretch>
        </p:blipFill>
        <p:spPr>
          <a:xfrm rot="21298032">
            <a:off x="1629739" y="1084002"/>
            <a:ext cx="5724525" cy="8118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6"/>
          <p:cNvSpPr/>
          <p:nvPr/>
        </p:nvSpPr>
        <p:spPr>
          <a:xfrm rot="175703">
            <a:off x="2192533" y="80556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13">
              <a:duotone>
                <a:prstClr val="black"/>
                <a:schemeClr val="accent4">
                  <a:tint val="45000"/>
                  <a:satMod val="400000"/>
                </a:schemeClr>
              </a:duotone>
              <a:extLst>
                <a:ext uri="{96DAC541-7B7A-43D3-8B79-37D633B846F1}">
                  <asvg:svgBlip xmlns="" xmlns:asvg="http://schemas.microsoft.com/office/drawing/2016/SVG/main" r:embed="rId5"/>
                </a:ext>
              </a:extLst>
            </a:blip>
            <a:stretch>
              <a:fillRect/>
            </a:stretch>
          </a:blipFill>
        </p:spPr>
      </p:sp>
      <p:sp>
        <p:nvSpPr>
          <p:cNvPr id="9" name="Rectangle 8"/>
          <p:cNvSpPr/>
          <p:nvPr/>
        </p:nvSpPr>
        <p:spPr>
          <a:xfrm rot="247466">
            <a:off x="3038684" y="8259107"/>
            <a:ext cx="5254965" cy="707886"/>
          </a:xfrm>
          <a:prstGeom prst="rect">
            <a:avLst/>
          </a:prstGeom>
        </p:spPr>
        <p:txBody>
          <a:bodyPr wrap="none">
            <a:spAutoFit/>
          </a:bodyPr>
          <a:lstStyle/>
          <a:p>
            <a:r>
              <a:rPr lang="vi-VN" sz="4000" dirty="0">
                <a:latin typeface="#9Slide03 Montserrat Bold" panose="00000800000000000000" pitchFamily="2" charset="0"/>
                <a:ea typeface="Cambria" panose="02040503050406030204" pitchFamily="18" charset="0"/>
              </a:rPr>
              <a:t>Nguyễn Phan Hách </a:t>
            </a:r>
            <a:endParaRPr lang="en-US" sz="4000" dirty="0">
              <a:latin typeface="#9Slide03 Montserrat Bold" panose="00000800000000000000" pitchFamily="2" charset="0"/>
            </a:endParaRPr>
          </a:p>
        </p:txBody>
      </p:sp>
    </p:spTree>
    <p:extLst>
      <p:ext uri="{BB962C8B-B14F-4D97-AF65-F5344CB8AC3E}">
        <p14:creationId xmlns:p14="http://schemas.microsoft.com/office/powerpoint/2010/main" val="63273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8764251" y="1026412"/>
            <a:ext cx="8703755" cy="5724644"/>
          </a:xfrm>
          <a:prstGeom prst="rect">
            <a:avLst/>
          </a:prstGeom>
        </p:spPr>
        <p:txBody>
          <a:bodyPr wrap="square" lIns="0" tIns="0" rIns="0" bIns="0" rtlCol="0" anchor="t">
            <a:spAutoFit/>
          </a:bodyPr>
          <a:lstStyle/>
          <a:p>
            <a:pPr algn="just">
              <a:lnSpc>
                <a:spcPts val="4480"/>
              </a:lnSpc>
            </a:pPr>
            <a:r>
              <a:rPr lang="en-US" sz="3600" dirty="0" err="1" smtClean="0">
                <a:latin typeface="Cambria" panose="02040503050406030204" pitchFamily="18" charset="0"/>
                <a:ea typeface="Cambria" panose="02040503050406030204" pitchFamily="18" charset="0"/>
              </a:rPr>
              <a:t>Sông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Bạch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Đằng</a:t>
            </a:r>
            <a:r>
              <a:rPr lang="en-US" sz="3600" dirty="0" smtClean="0">
                <a:latin typeface="Cambria" panose="02040503050406030204" pitchFamily="18" charset="0"/>
                <a:ea typeface="Cambria" panose="02040503050406030204" pitchFamily="18" charset="0"/>
              </a:rPr>
              <a:t> (hay </a:t>
            </a:r>
            <a:r>
              <a:rPr lang="en-US" sz="3600" dirty="0" err="1" smtClean="0">
                <a:latin typeface="Cambria" panose="02040503050406030204" pitchFamily="18" charset="0"/>
                <a:ea typeface="Cambria" panose="02040503050406030204" pitchFamily="18" charset="0"/>
              </a:rPr>
              <a:t>Bạch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Đằng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Giang</a:t>
            </a:r>
            <a:r>
              <a:rPr lang="en-US" sz="3600" dirty="0" smtClean="0">
                <a:latin typeface="Cambria" panose="02040503050406030204" pitchFamily="18" charset="0"/>
                <a:ea typeface="Cambria" panose="02040503050406030204" pitchFamily="18" charset="0"/>
              </a:rPr>
              <a: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địa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trấn</a:t>
            </a:r>
            <a:r>
              <a:rPr lang="en-US" sz="3600" dirty="0">
                <a:latin typeface="Cambria" panose="02040503050406030204" pitchFamily="18" charset="0"/>
                <a:ea typeface="Cambria" panose="02040503050406030204" pitchFamily="18" charset="0"/>
              </a:rPr>
              <a:t> Minh </a:t>
            </a:r>
            <a:r>
              <a:rPr lang="en-US" sz="3600" dirty="0" err="1">
                <a:latin typeface="Cambria" panose="02040503050406030204" pitchFamily="18" charset="0"/>
                <a:ea typeface="Cambria" panose="02040503050406030204" pitchFamily="18" charset="0"/>
              </a:rPr>
              <a:t>Đức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Thủy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TP </a:t>
            </a:r>
            <a:r>
              <a:rPr lang="en-US" sz="3600" dirty="0" err="1">
                <a:latin typeface="Cambria" panose="02040503050406030204" pitchFamily="18" charset="0"/>
                <a:ea typeface="Cambria" panose="02040503050406030204" pitchFamily="18" charset="0"/>
              </a:rPr>
              <a:t>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Phòng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Sông</a:t>
            </a:r>
            <a:r>
              <a:rPr lang="en-US" sz="36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Bạch </a:t>
            </a:r>
            <a:r>
              <a:rPr lang="vi-VN" sz="3600" dirty="0">
                <a:latin typeface="Cambria" panose="02040503050406030204" pitchFamily="18" charset="0"/>
                <a:ea typeface="Cambria" panose="02040503050406030204" pitchFamily="18" charset="0"/>
              </a:rPr>
              <a:t>Đằng là nơi từng diễn ra 3 trận thủy chiến do Đức Vương Ngô Quyền, Vua Lê Đại Hành và Hưng Đạo Đại Vương Trần Quốc Tuấn chỉ huy đánh tan giặc ngoại xâm, </a:t>
            </a:r>
            <a:r>
              <a:rPr lang="vi-VN" sz="3600" dirty="0" smtClean="0">
                <a:latin typeface="Cambria" panose="02040503050406030204" pitchFamily="18" charset="0"/>
                <a:ea typeface="Cambria" panose="02040503050406030204" pitchFamily="18" charset="0"/>
              </a:rPr>
              <a:t>nhấ</a:t>
            </a:r>
            <a:r>
              <a:rPr lang="en-US" sz="3600" dirty="0">
                <a:latin typeface="Cambria" panose="02040503050406030204" pitchFamily="18" charset="0"/>
                <a:ea typeface="Cambria" panose="02040503050406030204" pitchFamily="18" charset="0"/>
              </a:rPr>
              <a:t>n</a:t>
            </a:r>
            <a:r>
              <a:rPr lang="vi-VN" sz="3600" dirty="0" smtClean="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chìm mộng xâm lăng của các thế lực phương Bắc</a:t>
            </a:r>
            <a:r>
              <a:rPr lang="vi-VN" sz="3600" dirty="0" smtClean="0">
                <a:latin typeface="Cambria" panose="02040503050406030204" pitchFamily="18" charset="0"/>
                <a:ea typeface="Cambria" panose="02040503050406030204" pitchFamily="18" charset="0"/>
              </a:rPr>
              <a:t>.</a:t>
            </a:r>
            <a:endParaRPr lang="en-US" sz="3600" dirty="0" smtClean="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a:r>
            <a:br>
              <a:rPr lang="vi-VN" sz="3600" dirty="0">
                <a:latin typeface="Cambria" panose="02040503050406030204" pitchFamily="18" charset="0"/>
                <a:ea typeface="Cambria" panose="02040503050406030204" pitchFamily="18" charset="0"/>
              </a:rPr>
            </a:br>
            <a:endParaRPr lang="en-US" sz="3600" b="1" dirty="0">
              <a:solidFill>
                <a:srgbClr val="495324"/>
              </a:solidFill>
              <a:latin typeface="Cambria" panose="02040503050406030204" pitchFamily="18" charset="0"/>
              <a:ea typeface="Cambria" panose="02040503050406030204" pitchFamily="18" charset="0"/>
            </a:endParaRPr>
          </a:p>
        </p:txBody>
      </p:sp>
      <p:pic>
        <p:nvPicPr>
          <p:cNvPr id="1026" name="Picture 2" descr="Ba trận thủy chiến trên sông Bạch Đằng ảnh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6911" y="956746"/>
            <a:ext cx="7065898" cy="398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 trận thủy chiến trên sông Bạch Đằng ảnh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6800" y="5126359"/>
            <a:ext cx="7134806" cy="38809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47482" y="8926038"/>
            <a:ext cx="8162556" cy="584775"/>
          </a:xfrm>
          <a:prstGeom prst="rect">
            <a:avLst/>
          </a:prstGeom>
        </p:spPr>
        <p:txBody>
          <a:bodyPr wrap="none">
            <a:spAutoFit/>
          </a:bodyPr>
          <a:lstStyle/>
          <a:p>
            <a:r>
              <a:rPr lang="en-US" sz="3200" i="1" dirty="0" err="1">
                <a:solidFill>
                  <a:srgbClr val="3B3D3F"/>
                </a:solidFill>
                <a:latin typeface="Cambria" panose="02040503050406030204" pitchFamily="18" charset="0"/>
                <a:ea typeface="Cambria" panose="02040503050406030204" pitchFamily="18" charset="0"/>
              </a:rPr>
              <a:t>Mô</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phỏng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một</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trận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đánh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trên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sông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Bạch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Đằng</a:t>
            </a:r>
            <a:r>
              <a:rPr lang="en-US" sz="3200" i="1" dirty="0">
                <a:solidFill>
                  <a:srgbClr val="3B3D3F"/>
                </a:solidFill>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nvGrpSpPr>
          <p:cNvPr id="15" name="Group 14"/>
          <p:cNvGrpSpPr/>
          <p:nvPr/>
        </p:nvGrpSpPr>
        <p:grpSpPr>
          <a:xfrm>
            <a:off x="1280781" y="4606419"/>
            <a:ext cx="6920825" cy="1029656"/>
            <a:chOff x="5584382" y="-1235867"/>
            <a:chExt cx="6920825" cy="1029656"/>
          </a:xfrm>
        </p:grpSpPr>
        <p:sp>
          <p:nvSpPr>
            <p:cNvPr id="6" name="Freeform 6"/>
            <p:cNvSpPr/>
            <p:nvPr/>
          </p:nvSpPr>
          <p:spPr>
            <a:xfrm rot="175703">
              <a:off x="5584382" y="-12358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14">
                <a:duotone>
                  <a:prstClr val="black"/>
                  <a:schemeClr val="accent1">
                    <a:tint val="45000"/>
                    <a:satMod val="400000"/>
                  </a:schemeClr>
                </a:duotone>
                <a:extLst>
                  <a:ext uri="{96DAC541-7B7A-43D3-8B79-37D633B846F1}">
                    <asvg:svgBlip xmlns="" xmlns:asvg="http://schemas.microsoft.com/office/drawing/2016/SVG/main" r:embed="rId5"/>
                  </a:ext>
                </a:extLst>
              </a:blip>
              <a:stretch>
                <a:fillRect/>
              </a:stretch>
            </a:blipFill>
          </p:spPr>
        </p:sp>
        <p:sp>
          <p:nvSpPr>
            <p:cNvPr id="9" name="Rectangle 8"/>
            <p:cNvSpPr/>
            <p:nvPr/>
          </p:nvSpPr>
          <p:spPr>
            <a:xfrm rot="247466">
              <a:off x="6838501" y="-1032427"/>
              <a:ext cx="4439036" cy="707886"/>
            </a:xfrm>
            <a:prstGeom prst="rect">
              <a:avLst/>
            </a:prstGeom>
          </p:spPr>
          <p:txBody>
            <a:bodyPr wrap="none">
              <a:spAutoFit/>
            </a:bodyPr>
            <a:lstStyle/>
            <a:p>
              <a:r>
                <a:rPr lang="en-US" sz="4000" dirty="0" err="1" smtClean="0">
                  <a:latin typeface="#9Slide03 Montserrat Bold" panose="00000800000000000000" pitchFamily="2" charset="0"/>
                  <a:ea typeface="Cambria" panose="02040503050406030204" pitchFamily="18" charset="0"/>
                </a:rPr>
                <a:t>Sông</a:t>
              </a:r>
              <a:r>
                <a:rPr lang="en-US" sz="4000" dirty="0" smtClean="0">
                  <a:latin typeface="#9Slide03 Montserrat Bold" panose="00000800000000000000" pitchFamily="2" charset="0"/>
                  <a:ea typeface="Cambria" panose="02040503050406030204" pitchFamily="18" charset="0"/>
                </a:rPr>
                <a:t> </a:t>
              </a:r>
              <a:r>
                <a:rPr lang="en-US" sz="4000" dirty="0" err="1" smtClean="0">
                  <a:latin typeface="#9Slide03 Montserrat Bold" panose="00000800000000000000" pitchFamily="2" charset="0"/>
                  <a:ea typeface="Cambria" panose="02040503050406030204" pitchFamily="18" charset="0"/>
                </a:rPr>
                <a:t>Bạch</a:t>
              </a:r>
              <a:r>
                <a:rPr lang="en-US" sz="4000" dirty="0" smtClean="0">
                  <a:latin typeface="#9Slide03 Montserrat Bold" panose="00000800000000000000" pitchFamily="2" charset="0"/>
                  <a:ea typeface="Cambria" panose="02040503050406030204" pitchFamily="18" charset="0"/>
                </a:rPr>
                <a:t> </a:t>
              </a:r>
              <a:r>
                <a:rPr lang="en-US" sz="4000" dirty="0" err="1" smtClean="0">
                  <a:latin typeface="#9Slide03 Montserrat Bold" panose="00000800000000000000" pitchFamily="2" charset="0"/>
                  <a:ea typeface="Cambria" panose="02040503050406030204" pitchFamily="18" charset="0"/>
                </a:rPr>
                <a:t>Đằng</a:t>
              </a:r>
              <a:endParaRPr lang="en-US" sz="4000" dirty="0">
                <a:latin typeface="#9Slide03 Montserrat Bold" panose="00000800000000000000" pitchFamily="2" charset="0"/>
              </a:endParaRPr>
            </a:p>
          </p:txBody>
        </p:sp>
      </p:grpSp>
    </p:spTree>
    <p:extLst>
      <p:ext uri="{BB962C8B-B14F-4D97-AF65-F5344CB8AC3E}">
        <p14:creationId xmlns:p14="http://schemas.microsoft.com/office/powerpoint/2010/main" val="31397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711059229"/>
              </p:ext>
            </p:extLst>
          </p:nvPr>
        </p:nvGraphicFramePr>
        <p:xfrm>
          <a:off x="1981200" y="3824291"/>
          <a:ext cx="15344706" cy="20694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(1944-2019)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
        <p:nvSpPr>
          <p:cNvPr id="8" name="Down Arrow 7"/>
          <p:cNvSpPr/>
          <p:nvPr/>
        </p:nvSpPr>
        <p:spPr>
          <a:xfrm>
            <a:off x="4620186" y="6196927"/>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9220" y="6975608"/>
            <a:ext cx="6468980" cy="2054092"/>
          </a:xfrm>
          <a:prstGeom prst="rect">
            <a:avLst/>
          </a:prstGeom>
          <a:noFill/>
        </p:spPr>
        <p:txBody>
          <a:bodyPr wrap="square" rtlCol="0">
            <a:spAutoFit/>
          </a:bodyP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19726832"/>
              </p:ext>
            </p:extLst>
          </p:nvPr>
        </p:nvGraphicFramePr>
        <p:xfrm>
          <a:off x="1981200" y="7401994"/>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Không</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
        <p:nvSpPr>
          <p:cNvPr id="20" name="Down Arrow 19"/>
          <p:cNvSpPr/>
          <p:nvPr/>
        </p:nvSpPr>
        <p:spPr>
          <a:xfrm>
            <a:off x="12972727" y="6135611"/>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2995963896"/>
              </p:ext>
            </p:extLst>
          </p:nvPr>
        </p:nvGraphicFramePr>
        <p:xfrm>
          <a:off x="10333741" y="734067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smtClean="0">
                          <a:effectLst/>
                          <a:latin typeface="Cambria" panose="02040503050406030204" pitchFamily="18" charset="0"/>
                          <a:ea typeface="Cambria" panose="02040503050406030204" pitchFamily="18" charset="0"/>
                        </a:rPr>
                        <a:t>Có</a:t>
                      </a:r>
                      <a:r>
                        <a:rPr lang="en-US" sz="4000" b="0" dirty="0" smtClean="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18066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2042905340"/>
              </p:ext>
            </p:extLst>
          </p:nvPr>
        </p:nvGraphicFramePr>
        <p:xfrm>
          <a:off x="1981200" y="3824291"/>
          <a:ext cx="15344706" cy="25298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377440">
                <a:tc>
                  <a:txBody>
                    <a:bodyPr/>
                    <a:lstStyle/>
                    <a:p>
                      <a:pPr algn="just"/>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còn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gọi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Rừng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
        <p:nvSpPr>
          <p:cNvPr id="19" name="Down Arrow 18"/>
          <p:cNvSpPr/>
          <p:nvPr/>
        </p:nvSpPr>
        <p:spPr>
          <a:xfrm>
            <a:off x="4620186" y="6599900"/>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2028448240"/>
              </p:ext>
            </p:extLst>
          </p:nvPr>
        </p:nvGraphicFramePr>
        <p:xfrm>
          <a:off x="1713709" y="7579571"/>
          <a:ext cx="7086600" cy="1402080"/>
        </p:xfrm>
        <a:graphic>
          <a:graphicData uri="http://schemas.openxmlformats.org/drawingml/2006/table">
            <a:tbl>
              <a:tblPr firstRow="1" firstCol="1" bandRow="1">
                <a:tableStyleId>{5C22544A-7EE6-4342-B048-85BDC9FD1C3A}</a:tableStyleId>
              </a:tblPr>
              <a:tblGrid>
                <a:gridCol w="70866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1" kern="1200" dirty="0" err="1" smtClean="0">
                          <a:solidFill>
                            <a:schemeClr val="lt1"/>
                          </a:solidFill>
                          <a:effectLst/>
                          <a:latin typeface="Cambria" panose="02040503050406030204" pitchFamily="18" charset="0"/>
                          <a:ea typeface="Cambria" panose="02040503050406030204" pitchFamily="18" charset="0"/>
                          <a:cs typeface="+mn-cs"/>
                        </a:rPr>
                        <a:t>Không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có</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thông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tin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về</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tên</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gọi</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khác</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của</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sông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Bạch</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Đằng</a:t>
                      </a:r>
                      <a:r>
                        <a:rPr lang="en-US" sz="4000" b="1" kern="1200" dirty="0" smtClean="0">
                          <a:solidFill>
                            <a:schemeClr val="lt1"/>
                          </a:solidFill>
                          <a:effectLst/>
                          <a:latin typeface="Cambria" panose="02040503050406030204" pitchFamily="18" charset="0"/>
                          <a:ea typeface="Cambria" panose="02040503050406030204" pitchFamily="18" charset="0"/>
                          <a:cs typeface="+mn-cs"/>
                        </a:rPr>
                        <a:t>.</a:t>
                      </a:r>
                      <a:endParaRPr lang="en-US" sz="6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
        <p:nvSpPr>
          <p:cNvPr id="21" name="Down Arrow 20"/>
          <p:cNvSpPr/>
          <p:nvPr/>
        </p:nvSpPr>
        <p:spPr>
          <a:xfrm>
            <a:off x="12972727" y="6538584"/>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3615236708"/>
              </p:ext>
            </p:extLst>
          </p:nvPr>
        </p:nvGraphicFramePr>
        <p:xfrm>
          <a:off x="10439400" y="763576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82259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509549" y="2900759"/>
            <a:ext cx="12145574" cy="5839340"/>
          </a:xfrm>
          <a:custGeom>
            <a:avLst/>
            <a:gdLst/>
            <a:ahLst/>
            <a:cxnLst/>
            <a:rect l="l" t="t" r="r" b="b"/>
            <a:pathLst>
              <a:path w="11268903" h="5839340">
                <a:moveTo>
                  <a:pt x="0" y="0"/>
                </a:moveTo>
                <a:lnTo>
                  <a:pt x="11268902" y="0"/>
                </a:lnTo>
                <a:lnTo>
                  <a:pt x="11268902" y="5839341"/>
                </a:lnTo>
                <a:lnTo>
                  <a:pt x="0" y="583934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3786425" y="3044232"/>
            <a:ext cx="11498723"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6316925" flipH="1" flipV="1">
            <a:off x="310412" y="1799134"/>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3635810" y="1791118"/>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Freeform 13"/>
          <p:cNvSpPr/>
          <p:nvPr/>
        </p:nvSpPr>
        <p:spPr>
          <a:xfrm>
            <a:off x="-510906" y="3390900"/>
            <a:ext cx="4127211" cy="6993718"/>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12"/>
            <a:stretch>
              <a:fillRect/>
            </a:stretch>
          </a:blipFill>
        </p:spPr>
      </p:sp>
      <p:sp>
        <p:nvSpPr>
          <p:cNvPr id="16" name="Freeform 6"/>
          <p:cNvSpPr/>
          <p:nvPr/>
        </p:nvSpPr>
        <p:spPr>
          <a:xfrm>
            <a:off x="4017346" y="757001"/>
            <a:ext cx="12731492"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duotone>
                <a:prstClr val="black"/>
                <a:schemeClr val="accent2">
                  <a:tint val="45000"/>
                  <a:satMod val="400000"/>
                </a:schemeClr>
              </a:duotone>
              <a:extLst>
                <a:ext uri="{96DAC541-7B7A-43D3-8B79-37D633B846F1}">
                  <asvg:svgBlip xmlns="" xmlns:asvg="http://schemas.microsoft.com/office/drawing/2016/SVG/main" r:embed="rId13"/>
                </a:ext>
              </a:extLst>
            </a:blip>
            <a:stretch>
              <a:fillRect/>
            </a:stretch>
          </a:blipFill>
        </p:spPr>
      </p:sp>
      <p:sp>
        <p:nvSpPr>
          <p:cNvPr id="17" name="TextBox 14"/>
          <p:cNvSpPr txBox="1"/>
          <p:nvPr/>
        </p:nvSpPr>
        <p:spPr>
          <a:xfrm>
            <a:off x="4777238" y="949438"/>
            <a:ext cx="11215461" cy="1477328"/>
          </a:xfrm>
          <a:prstGeom prst="rect">
            <a:avLst/>
          </a:prstGeom>
        </p:spPr>
        <p:txBody>
          <a:bodyPr wrap="square" lIns="0" tIns="0" rIns="0" bIns="0" rtlCol="0" anchor="t">
            <a:spAutoFit/>
          </a:bodyPr>
          <a:lstStyle/>
          <a:p>
            <a:pPr algn="ctr"/>
            <a:r>
              <a:rPr lang="en-US" sz="4800" b="1" dirty="0" err="1" smtClean="0">
                <a:latin typeface="Cambria" panose="02040503050406030204" pitchFamily="18" charset="0"/>
                <a:ea typeface="Cambria" panose="02040503050406030204" pitchFamily="18" charset="0"/>
              </a:rPr>
              <a:t>Dấu</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ngoặc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đơn</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trong</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mỗi</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 (</a:t>
            </a:r>
            <a:r>
              <a:rPr lang="en-US" sz="4800" b="1" dirty="0" err="1" smtClean="0">
                <a:latin typeface="Cambria" panose="02040503050406030204" pitchFamily="18" charset="0"/>
                <a:ea typeface="Cambria" panose="02040503050406030204" pitchFamily="18" charset="0"/>
              </a:rPr>
              <a:t>bài</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tập</a:t>
            </a:r>
            <a:r>
              <a:rPr lang="en-US" sz="4800" b="1" dirty="0" smtClean="0">
                <a:latin typeface="Cambria" panose="02040503050406030204" pitchFamily="18" charset="0"/>
                <a:ea typeface="Cambria" panose="02040503050406030204" pitchFamily="18" charset="0"/>
              </a:rPr>
              <a:t> 1) </a:t>
            </a:r>
            <a:r>
              <a:rPr lang="en-US" sz="4800" b="1" dirty="0" err="1" smtClean="0">
                <a:latin typeface="Cambria" panose="02040503050406030204" pitchFamily="18" charset="0"/>
                <a:ea typeface="Cambria" panose="02040503050406030204" pitchFamily="18" charset="0"/>
              </a:rPr>
              <a:t>được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dùng</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để</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làm</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a:t>
            </a:r>
            <a:endParaRPr lang="en-US" sz="4800" b="1" dirty="0">
              <a:latin typeface="Cambria" panose="02040503050406030204" pitchFamily="18" charset="0"/>
              <a:ea typeface="Cambria" panose="02040503050406030204" pitchFamily="18" charset="0"/>
            </a:endParaRPr>
          </a:p>
        </p:txBody>
      </p:sp>
      <p:sp>
        <p:nvSpPr>
          <p:cNvPr id="18"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a:t>
            </a:r>
            <a:r>
              <a:rPr lang="en-US" sz="6500" dirty="0" smtClean="0">
                <a:ln>
                  <a:solidFill>
                    <a:schemeClr val="tx1"/>
                  </a:solidFill>
                </a:ln>
                <a:solidFill>
                  <a:srgbClr val="FEF3C6"/>
                </a:solidFill>
                <a:latin typeface="Arturo Outline"/>
              </a:rPr>
              <a:t>2</a:t>
            </a:r>
            <a:endParaRPr lang="en-US" sz="6500" dirty="0">
              <a:ln>
                <a:solidFill>
                  <a:schemeClr val="tx1"/>
                </a:solidFill>
              </a:ln>
              <a:solidFill>
                <a:srgbClr val="FEF3C6"/>
              </a:solidFill>
              <a:latin typeface="Arturo Outline"/>
            </a:endParaRPr>
          </a:p>
        </p:txBody>
      </p:sp>
      <p:sp>
        <p:nvSpPr>
          <p:cNvPr id="19" name="Rectangle 18"/>
          <p:cNvSpPr/>
          <p:nvPr/>
        </p:nvSpPr>
        <p:spPr>
          <a:xfrm>
            <a:off x="4464894" y="3366293"/>
            <a:ext cx="10391214" cy="2308324"/>
          </a:xfrm>
          <a:prstGeom prst="rect">
            <a:avLst/>
          </a:prstGeom>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được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dùng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để</a:t>
            </a:r>
            <a:r>
              <a:rPr lang="en-US" sz="4800" b="1"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đánh</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dấu</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phần</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chú</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thích</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giải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thích</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thuyết</a:t>
            </a:r>
            <a:r>
              <a:rPr lang="en-US" sz="4800" b="1" dirty="0" smtClean="0">
                <a:solidFill>
                  <a:srgbClr val="C00000"/>
                </a:solidFill>
                <a:latin typeface="Cambria" panose="02040503050406030204" pitchFamily="18" charset="0"/>
                <a:ea typeface="Cambria" panose="02040503050406030204" pitchFamily="18" charset="0"/>
              </a:rPr>
              <a:t> minh </a:t>
            </a:r>
            <a:r>
              <a:rPr lang="en-US" sz="4800" b="1" dirty="0" err="1" smtClean="0">
                <a:solidFill>
                  <a:srgbClr val="C00000"/>
                </a:solidFill>
                <a:latin typeface="Cambria" panose="02040503050406030204" pitchFamily="18" charset="0"/>
                <a:ea typeface="Cambria" panose="02040503050406030204" pitchFamily="18" charset="0"/>
              </a:rPr>
              <a:t>bổ</a:t>
            </a:r>
            <a:r>
              <a:rPr lang="en-US" sz="4800" b="1" dirty="0" smtClean="0">
                <a:solidFill>
                  <a:srgbClr val="C00000"/>
                </a:solidFill>
                <a:latin typeface="Cambria" panose="02040503050406030204" pitchFamily="18" charset="0"/>
                <a:ea typeface="Cambria" panose="02040503050406030204" pitchFamily="18" charset="0"/>
              </a:rPr>
              <a:t> sung </a:t>
            </a:r>
            <a:r>
              <a:rPr lang="en-US" sz="4800" b="1" dirty="0" err="1" smtClean="0">
                <a:solidFill>
                  <a:srgbClr val="C00000"/>
                </a:solidFill>
                <a:latin typeface="Cambria" panose="02040503050406030204" pitchFamily="18" charset="0"/>
                <a:ea typeface="Cambria" panose="02040503050406030204" pitchFamily="18" charset="0"/>
              </a:rPr>
              <a:t>thêm</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sp>
        <p:nvSpPr>
          <p:cNvPr id="20" name="Rectangle 19"/>
          <p:cNvSpPr/>
          <p:nvPr/>
        </p:nvSpPr>
        <p:spPr>
          <a:xfrm>
            <a:off x="4193837" y="5634103"/>
            <a:ext cx="10665716" cy="2554545"/>
          </a:xfrm>
          <a:prstGeom prst="rect">
            <a:avLst/>
          </a:prstGeom>
        </p:spPr>
        <p:txBody>
          <a:bodyPr wrap="square">
            <a:spAutoFit/>
          </a:bodyPr>
          <a:lstStyle/>
          <a:p>
            <a:pPr algn="just"/>
            <a:r>
              <a:rPr lang="en-US" sz="4000" dirty="0" err="1" smtClean="0">
                <a:latin typeface="Cambria" panose="02040503050406030204" pitchFamily="18" charset="0"/>
                <a:ea typeface="Cambria" panose="02040503050406030204" pitchFamily="18" charset="0"/>
              </a:rPr>
              <a:t>Ví</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dụ</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Tác</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giả</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Huy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Tưởng</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(1912 </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1960),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xã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nay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1945</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smtClean="0">
                <a:solidFill>
                  <a:srgbClr val="495324"/>
                </a:solidFill>
                <a:latin typeface="More Sugar"/>
              </a:rPr>
              <a:t>Câu</a:t>
            </a:r>
            <a:r>
              <a:rPr lang="en-US" sz="6500" dirty="0" smtClean="0">
                <a:solidFill>
                  <a:srgbClr val="495324"/>
                </a:solidFill>
                <a:latin typeface="More Sugar"/>
              </a:rPr>
              <a:t> 3</a:t>
            </a:r>
            <a:endParaRPr lang="en-US" sz="6500" dirty="0">
              <a:solidFill>
                <a:srgbClr val="495324"/>
              </a:solidFill>
              <a:latin typeface="More Sugar"/>
            </a:endParaRP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Có</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thể</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đặt</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vị</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trí</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trong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mỗi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đoạn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văn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dưới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đây</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a. </a:t>
            </a:r>
            <a:r>
              <a:rPr lang="vi-VN" sz="4000" dirty="0" smtClean="0">
                <a:latin typeface="Cambria" panose="02040503050406030204" pitchFamily="18" charset="0"/>
                <a:ea typeface="Cambria" panose="02040503050406030204" pitchFamily="18" charset="0"/>
              </a:rPr>
              <a:t>Chiếc </a:t>
            </a:r>
            <a:r>
              <a:rPr lang="vi-VN" sz="4000" dirty="0">
                <a:latin typeface="Cambria" panose="02040503050406030204" pitchFamily="18" charset="0"/>
                <a:ea typeface="Cambria" panose="02040503050406030204" pitchFamily="18" charset="0"/>
              </a:rPr>
              <a:t>xe đưa tôi từ Buôn Ma Thuột lên Buôn Đôn một làng ở gần biên giới. Những cánh rừng khộp bát ngát và bằng phẳng, kéo dài như không bao giờ dứt ở hai bên </a:t>
            </a:r>
            <a:r>
              <a:rPr lang="vi-VN" sz="4000" dirty="0" smtClean="0">
                <a:latin typeface="Cambria" panose="02040503050406030204" pitchFamily="18" charset="0"/>
                <a:ea typeface="Cambria" panose="02040503050406030204" pitchFamily="18" charset="0"/>
              </a:rPr>
              <a:t>đường.</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Minh </a:t>
            </a:r>
            <a:r>
              <a:rPr lang="en-US" sz="4000" i="1" dirty="0" err="1" smtClean="0">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Theo </a:t>
            </a:r>
            <a:r>
              <a:rPr lang="en-US" sz="4000" i="1" dirty="0" err="1" smtClean="0">
                <a:latin typeface="Cambria" panose="02040503050406030204" pitchFamily="18" charset="0"/>
                <a:ea typeface="Cambria" panose="02040503050406030204" pitchFamily="18" charset="0"/>
              </a:rPr>
              <a:t>Vũ</a:t>
            </a:r>
            <a:r>
              <a:rPr lang="en-US" sz="4000" i="1" dirty="0" smtClean="0">
                <a:latin typeface="Cambria" panose="02040503050406030204" pitchFamily="18" charset="0"/>
                <a:ea typeface="Cambria" panose="02040503050406030204" pitchFamily="18" charset="0"/>
              </a:rPr>
              <a:t> </a:t>
            </a:r>
            <a:r>
              <a:rPr lang="en-US" sz="4000" i="1" dirty="0" err="1" smtClean="0">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smtClean="0">
                <a:solidFill>
                  <a:srgbClr val="495324"/>
                </a:solidFill>
                <a:latin typeface="More Sugar"/>
              </a:rPr>
              <a:t>Câu</a:t>
            </a:r>
            <a:r>
              <a:rPr lang="en-US" sz="6500" dirty="0" smtClean="0">
                <a:solidFill>
                  <a:srgbClr val="495324"/>
                </a:solidFill>
                <a:latin typeface="More Sugar"/>
              </a:rPr>
              <a:t> 3</a:t>
            </a:r>
            <a:endParaRPr lang="en-US" sz="6500" dirty="0">
              <a:solidFill>
                <a:srgbClr val="495324"/>
              </a:solidFill>
              <a:latin typeface="More Sugar"/>
            </a:endParaRP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Có</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thể</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đặt</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vị</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trí</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trong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mỗi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đoạn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văn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dưới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đây</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a. </a:t>
            </a:r>
            <a:r>
              <a:rPr lang="vi-VN" sz="4000" dirty="0" smtClean="0">
                <a:latin typeface="Cambria" panose="02040503050406030204" pitchFamily="18" charset="0"/>
                <a:ea typeface="Cambria" panose="02040503050406030204" pitchFamily="18" charset="0"/>
              </a:rPr>
              <a:t>Chiếc </a:t>
            </a:r>
            <a:r>
              <a:rPr lang="vi-VN" sz="4000" dirty="0">
                <a:latin typeface="Cambria" panose="02040503050406030204" pitchFamily="18" charset="0"/>
                <a:ea typeface="Cambria" panose="02040503050406030204" pitchFamily="18" charset="0"/>
              </a:rPr>
              <a:t>xe đưa tôi từ Buôn Ma Thuột lên Buôn Đôn một làng ở gần biên </a:t>
            </a:r>
            <a:r>
              <a:rPr lang="vi-VN" sz="4000" dirty="0" smtClean="0">
                <a:latin typeface="Cambria" panose="02040503050406030204" pitchFamily="18" charset="0"/>
                <a:ea typeface="Cambria" panose="02040503050406030204" pitchFamily="18" charset="0"/>
              </a:rPr>
              <a:t>giới</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Những cánh rừng khộp bát ngát và bằng phẳng, kéo dài như không bao giờ dứt ở hai bên </a:t>
            </a:r>
            <a:r>
              <a:rPr lang="vi-VN" sz="4000" dirty="0" smtClean="0">
                <a:latin typeface="Cambria" panose="02040503050406030204" pitchFamily="18" charset="0"/>
                <a:ea typeface="Cambria" panose="02040503050406030204" pitchFamily="18" charset="0"/>
              </a:rPr>
              <a:t>đường.</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Minh </a:t>
            </a:r>
            <a:r>
              <a:rPr lang="en-US" sz="4000" i="1" dirty="0" err="1" smtClean="0">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Theo </a:t>
            </a:r>
            <a:r>
              <a:rPr lang="en-US" sz="4000" i="1" dirty="0" err="1" smtClean="0">
                <a:latin typeface="Cambria" panose="02040503050406030204" pitchFamily="18" charset="0"/>
                <a:ea typeface="Cambria" panose="02040503050406030204" pitchFamily="18" charset="0"/>
              </a:rPr>
              <a:t>Vũ</a:t>
            </a:r>
            <a:r>
              <a:rPr lang="en-US" sz="4000" i="1" dirty="0" smtClean="0">
                <a:latin typeface="Cambria" panose="02040503050406030204" pitchFamily="18" charset="0"/>
                <a:ea typeface="Cambria" panose="02040503050406030204" pitchFamily="18" charset="0"/>
              </a:rPr>
              <a:t> </a:t>
            </a:r>
            <a:r>
              <a:rPr lang="en-US" sz="4000" i="1" dirty="0" err="1" smtClean="0">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
        <p:nvSpPr>
          <p:cNvPr id="8" name="TextBox 7"/>
          <p:cNvSpPr txBox="1"/>
          <p:nvPr/>
        </p:nvSpPr>
        <p:spPr>
          <a:xfrm>
            <a:off x="13030200" y="3292614"/>
            <a:ext cx="685800"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28" name="TextBox 27"/>
          <p:cNvSpPr txBox="1"/>
          <p:nvPr/>
        </p:nvSpPr>
        <p:spPr>
          <a:xfrm>
            <a:off x="3569678" y="3902214"/>
            <a:ext cx="468922"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33" name="TextBox 32"/>
          <p:cNvSpPr txBox="1"/>
          <p:nvPr/>
        </p:nvSpPr>
        <p:spPr>
          <a:xfrm>
            <a:off x="5105400" y="7008392"/>
            <a:ext cx="685800"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34" name="TextBox 33"/>
          <p:cNvSpPr txBox="1"/>
          <p:nvPr/>
        </p:nvSpPr>
        <p:spPr>
          <a:xfrm>
            <a:off x="12332678" y="7008392"/>
            <a:ext cx="468922"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249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P spid="8" grpId="0"/>
      <p:bldP spid="28"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58480" y="1014609"/>
            <a:ext cx="15195686" cy="8395454"/>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131838" y="1208076"/>
            <a:ext cx="14448969"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TextBox 9"/>
          <p:cNvSpPr txBox="1"/>
          <p:nvPr/>
        </p:nvSpPr>
        <p:spPr>
          <a:xfrm>
            <a:off x="4796364" y="1815517"/>
            <a:ext cx="11058701" cy="2215991"/>
          </a:xfrm>
          <a:prstGeom prst="rect">
            <a:avLst/>
          </a:prstGeom>
        </p:spPr>
        <p:txBody>
          <a:bodyPr wrap="square" lIns="0" tIns="0" rIns="0" bIns="0" rtlCol="0" anchor="t">
            <a:spAutoFit/>
          </a:bodyPr>
          <a:lstStyle/>
          <a:p>
            <a:pPr algn="ctr"/>
            <a:r>
              <a:rPr lang="en-US" sz="4800" dirty="0" err="1" smtClean="0">
                <a:latin typeface="Cambria" panose="02040503050406030204" pitchFamily="18" charset="0"/>
                <a:ea typeface="Cambria" panose="02040503050406030204" pitchFamily="18" charset="0"/>
              </a:rPr>
              <a:t>Viết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đoạn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văn</a:t>
            </a:r>
            <a:r>
              <a:rPr lang="en-US" sz="4800" dirty="0" smtClean="0">
                <a:latin typeface="Cambria" panose="02040503050406030204" pitchFamily="18" charset="0"/>
                <a:ea typeface="Cambria" panose="02040503050406030204" pitchFamily="18" charset="0"/>
              </a:rPr>
              <a:t> (2-3 </a:t>
            </a:r>
            <a:r>
              <a:rPr lang="en-US" sz="4800" dirty="0" err="1" smtClean="0">
                <a:latin typeface="Cambria" panose="02040503050406030204" pitchFamily="18" charset="0"/>
                <a:ea typeface="Cambria" panose="02040503050406030204" pitchFamily="18" charset="0"/>
              </a:rPr>
              <a:t>câu</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về</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cảnh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đẹp</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một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vùng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quê</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hoặc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nơi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em</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sinh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sống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trong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đó</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có</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dùng</a:t>
            </a:r>
            <a:r>
              <a:rPr lang="en-US" sz="4800"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dấu</a:t>
            </a:r>
            <a:r>
              <a:rPr lang="en-US" sz="4800" i="1"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ngoặc</a:t>
            </a:r>
            <a:r>
              <a:rPr lang="en-US" sz="4800" i="1"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đơn</a:t>
            </a:r>
            <a:r>
              <a:rPr lang="en-US" sz="4800" i="1" dirty="0" smtClean="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
        <p:nvSpPr>
          <p:cNvPr id="10" name="TextBox 10"/>
          <p:cNvSpPr txBox="1"/>
          <p:nvPr/>
        </p:nvSpPr>
        <p:spPr>
          <a:xfrm>
            <a:off x="228600" y="2428046"/>
            <a:ext cx="7217919" cy="756617"/>
          </a:xfrm>
          <a:prstGeom prst="rect">
            <a:avLst/>
          </a:prstGeom>
        </p:spPr>
        <p:txBody>
          <a:bodyPr lIns="0" tIns="0" rIns="0" bIns="0" rtlCol="0" anchor="t">
            <a:spAutoFit/>
          </a:bodyPr>
          <a:lstStyle/>
          <a:p>
            <a:pPr algn="ctr">
              <a:lnSpc>
                <a:spcPts val="5915"/>
              </a:lnSpc>
            </a:pPr>
            <a:r>
              <a:rPr lang="en-US" sz="6500" dirty="0" err="1" smtClean="0">
                <a:solidFill>
                  <a:srgbClr val="C00000"/>
                </a:solidFill>
                <a:latin typeface="SVN-A Love Of Thunder" panose="02040603050506020204" pitchFamily="18" charset="0"/>
              </a:rPr>
              <a:t>Câu</a:t>
            </a:r>
            <a:r>
              <a:rPr lang="en-US" sz="6500" dirty="0" smtClean="0">
                <a:solidFill>
                  <a:srgbClr val="C00000"/>
                </a:solidFill>
                <a:latin typeface="SVN-A Love Of Thunder" panose="02040603050506020204" pitchFamily="18" charset="0"/>
              </a:rPr>
              <a:t> 4</a:t>
            </a:r>
            <a:endParaRPr lang="en-US" sz="6500" dirty="0">
              <a:solidFill>
                <a:srgbClr val="C00000"/>
              </a:solidFill>
              <a:latin typeface="SVN-A Love Of Thunder" panose="02040603050506020204" pitchFamily="18" charset="0"/>
            </a:endParaRP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7" name="Picture 16"/>
          <p:cNvPicPr>
            <a:picLocks noChangeAspect="1"/>
          </p:cNvPicPr>
          <p:nvPr/>
        </p:nvPicPr>
        <p:blipFill>
          <a:blip r:embed="rId15"/>
          <a:stretch>
            <a:fillRect/>
          </a:stretch>
        </p:blipFill>
        <p:spPr>
          <a:xfrm>
            <a:off x="3837559" y="4309937"/>
            <a:ext cx="11353800" cy="4338763"/>
          </a:xfrm>
          <a:prstGeom prst="rect">
            <a:avLst/>
          </a:prstGeom>
        </p:spPr>
      </p:pic>
      <p:sp>
        <p:nvSpPr>
          <p:cNvPr id="18" name="Rounded Rectangle 17"/>
          <p:cNvSpPr/>
          <p:nvPr/>
        </p:nvSpPr>
        <p:spPr>
          <a:xfrm rot="20750284">
            <a:off x="4555247" y="7409564"/>
            <a:ext cx="1447800" cy="665799"/>
          </a:xfrm>
          <a:prstGeom prst="roundRect">
            <a:avLst/>
          </a:prstGeom>
          <a:solidFill>
            <a:srgbClr val="A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45484" y="1014608"/>
            <a:ext cx="16523316" cy="8541513"/>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715234" y="1220885"/>
            <a:ext cx="16329677"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TextBox 10"/>
          <p:cNvSpPr txBox="1"/>
          <p:nvPr/>
        </p:nvSpPr>
        <p:spPr>
          <a:xfrm>
            <a:off x="3276600" y="1550943"/>
            <a:ext cx="7217919" cy="756617"/>
          </a:xfrm>
          <a:prstGeom prst="rect">
            <a:avLst/>
          </a:prstGeom>
        </p:spPr>
        <p:txBody>
          <a:bodyPr lIns="0" tIns="0" rIns="0" bIns="0" rtlCol="0" anchor="t">
            <a:spAutoFit/>
          </a:bodyPr>
          <a:lstStyle/>
          <a:p>
            <a:pPr algn="ctr">
              <a:lnSpc>
                <a:spcPts val="5915"/>
              </a:lnSpc>
            </a:pPr>
            <a:r>
              <a:rPr lang="en-US" sz="6500" dirty="0" err="1" smtClean="0">
                <a:solidFill>
                  <a:srgbClr val="C00000"/>
                </a:solidFill>
                <a:latin typeface="SVN-A Love Of Thunder" panose="02040603050506020204" pitchFamily="18" charset="0"/>
              </a:rPr>
              <a:t>Câu</a:t>
            </a:r>
            <a:r>
              <a:rPr lang="en-US" sz="6500" dirty="0" smtClean="0">
                <a:solidFill>
                  <a:srgbClr val="C00000"/>
                </a:solidFill>
                <a:latin typeface="SVN-A Love Of Thunder" panose="02040603050506020204" pitchFamily="18" charset="0"/>
              </a:rPr>
              <a:t> 4</a:t>
            </a:r>
            <a:endParaRPr lang="en-US" sz="6500" dirty="0">
              <a:solidFill>
                <a:srgbClr val="C00000"/>
              </a:solidFill>
              <a:latin typeface="SVN-A Love Of Thunder" panose="02040603050506020204" pitchFamily="18" charset="0"/>
            </a:endParaRP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9">
              <a:extLst>
                <a:ext uri="{96DAC541-7B7A-43D3-8B79-37D633B846F1}">
                  <asvg:svgBlip xmlns="" xmlns:asvg="http://schemas.microsoft.com/office/drawing/2016/SVG/main" r:embed="rId12"/>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7" name="Rectangle 6"/>
          <p:cNvSpPr/>
          <p:nvPr/>
        </p:nvSpPr>
        <p:spPr>
          <a:xfrm>
            <a:off x="1920054" y="2307561"/>
            <a:ext cx="8926241" cy="6524863"/>
          </a:xfrm>
          <a:prstGeom prst="rect">
            <a:avLst/>
          </a:prstGeom>
        </p:spPr>
        <p:txBody>
          <a:bodyPr wrap="square">
            <a:spAutoFit/>
          </a:bodyPr>
          <a:lstStyle/>
          <a:p>
            <a:pPr algn="just"/>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Mỗi</a:t>
            </a:r>
            <a:r>
              <a:rPr lang="en-US" sz="3800" dirty="0" smtClean="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dịp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nghỉ</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hè</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em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về</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thăm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ở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huyện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ngoại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thành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thủ</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Nội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đây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vùng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xinh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yên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buổi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mặt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trời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dậy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từ</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sớm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mọi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vật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Ấn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tượng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phải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đến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rộng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mênh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phía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chín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nặng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trĩu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ươm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giữa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dân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đang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việc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hăng</a:t>
            </a:r>
            <a:r>
              <a:rPr lang="en-US" sz="3800" dirty="0">
                <a:latin typeface="Cambria" panose="02040503050406030204" pitchFamily="18" charset="0"/>
                <a:ea typeface="Cambria" panose="02040503050406030204" pitchFamily="18" charset="0"/>
              </a:rPr>
              <a:t> say. </a:t>
            </a:r>
            <a:r>
              <a:rPr lang="en-US" sz="3800" dirty="0" err="1">
                <a:latin typeface="Cambria" panose="02040503050406030204" pitchFamily="18" charset="0"/>
                <a:ea typeface="Cambria" panose="02040503050406030204" pitchFamily="18" charset="0"/>
              </a:rPr>
              <a:t>Khung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sao</a:t>
            </a:r>
            <a:r>
              <a:rPr lang="en-US" sz="3800" dirty="0" smtClean="0">
                <a:latin typeface="Cambria" panose="02040503050406030204" pitchFamily="18" charset="0"/>
                <a:ea typeface="Cambria" panose="02040503050406030204" pitchFamily="18" charset="0"/>
              </a:rPr>
              <a:t>!</a:t>
            </a:r>
            <a:endParaRPr lang="en-US" sz="3800" dirty="0">
              <a:latin typeface="Cambria" panose="02040503050406030204" pitchFamily="18" charset="0"/>
              <a:ea typeface="Cambria" panose="02040503050406030204" pitchFamily="18" charset="0"/>
            </a:endParaRPr>
          </a:p>
        </p:txBody>
      </p:sp>
      <p:pic>
        <p:nvPicPr>
          <p:cNvPr id="3074" name="Picture 2" descr="Quê hươ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02815" y="2754639"/>
            <a:ext cx="5876925" cy="5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3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chemeClr val="tx1">
                <a:lumMod val="95000"/>
                <a:lumOff val="5000"/>
              </a:schemeClr>
            </a:solidFill>
            <a:ln w="123825" cap="sq">
              <a:solidFill>
                <a:srgbClr val="495324"/>
              </a:solidFill>
              <a:prstDash val="solid"/>
              <a:miter/>
            </a:ln>
          </p:spPr>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314694" y="1028700"/>
            <a:ext cx="1944606" cy="1966054"/>
          </a:xfrm>
          <a:custGeom>
            <a:avLst/>
            <a:gdLst/>
            <a:ahLst/>
            <a:cxnLst/>
            <a:rect l="l" t="t" r="r" b="b"/>
            <a:pathLst>
              <a:path w="1944606" h="1966054">
                <a:moveTo>
                  <a:pt x="0" y="0"/>
                </a:moveTo>
                <a:lnTo>
                  <a:pt x="1944606" y="0"/>
                </a:lnTo>
                <a:lnTo>
                  <a:pt x="1944606" y="1966054"/>
                </a:lnTo>
                <a:lnTo>
                  <a:pt x="0" y="196605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2278692" y="5143500"/>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12475368" y="1394177"/>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rot="-1333878">
            <a:off x="15822144" y="438671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Freeform 14"/>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5" name="Freeform 15"/>
          <p:cNvSpPr/>
          <p:nvPr/>
        </p:nvSpPr>
        <p:spPr>
          <a:xfrm rot="-1333878">
            <a:off x="1090860" y="991414"/>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pic>
        <p:nvPicPr>
          <p:cNvPr id="26" name="Picture 25"/>
          <p:cNvPicPr>
            <a:picLocks noChangeAspect="1"/>
          </p:cNvPicPr>
          <p:nvPr/>
        </p:nvPicPr>
        <p:blipFill>
          <a:blip r:embed="rId16"/>
          <a:stretch>
            <a:fillRect/>
          </a:stretch>
        </p:blipFill>
        <p:spPr>
          <a:xfrm>
            <a:off x="3553602" y="1079010"/>
            <a:ext cx="12028451" cy="6620830"/>
          </a:xfrm>
          <a:prstGeom prst="rect">
            <a:avLst/>
          </a:prstGeom>
        </p:spPr>
      </p:pic>
      <p:sp>
        <p:nvSpPr>
          <p:cNvPr id="16" name="Freeform 16"/>
          <p:cNvSpPr/>
          <p:nvPr/>
        </p:nvSpPr>
        <p:spPr>
          <a:xfrm>
            <a:off x="10214551" y="6874314"/>
            <a:ext cx="8111627" cy="3374437"/>
          </a:xfrm>
          <a:custGeom>
            <a:avLst/>
            <a:gdLst/>
            <a:ahLst/>
            <a:cxnLst/>
            <a:rect l="l" t="t" r="r" b="b"/>
            <a:pathLst>
              <a:path w="8111627" h="3374437">
                <a:moveTo>
                  <a:pt x="0" y="0"/>
                </a:moveTo>
                <a:lnTo>
                  <a:pt x="8111627" y="0"/>
                </a:lnTo>
                <a:lnTo>
                  <a:pt x="8111627" y="3374437"/>
                </a:lnTo>
                <a:lnTo>
                  <a:pt x="0" y="337443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54392" y="1522939"/>
            <a:ext cx="4377307" cy="8224217"/>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57711" y="538932"/>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55212" y="2519437"/>
            <a:ext cx="8846063" cy="4980864"/>
          </a:xfrm>
          <a:prstGeom prst="rect">
            <a:avLst/>
          </a:prstGeom>
        </p:spPr>
      </p:pic>
    </p:spTree>
    <p:extLst>
      <p:ext uri="{BB962C8B-B14F-4D97-AF65-F5344CB8AC3E}">
        <p14:creationId xmlns:p14="http://schemas.microsoft.com/office/powerpoint/2010/main" val="70040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1</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Rectangle 26"/>
          <p:cNvSpPr/>
          <p:nvPr/>
        </p:nvSpPr>
        <p:spPr>
          <a:xfrm>
            <a:off x="3133735" y="2372311"/>
            <a:ext cx="12565909" cy="5663089"/>
          </a:xfrm>
          <a:prstGeom prst="rect">
            <a:avLst/>
          </a:prstGeom>
        </p:spPr>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Tác dụng của dấu ngoặc đơn là gì?</a:t>
            </a:r>
          </a:p>
          <a:p>
            <a:pPr algn="just"/>
            <a:r>
              <a:rPr lang="vi-VN" sz="4400" b="1" dirty="0">
                <a:solidFill>
                  <a:srgbClr val="C00000"/>
                </a:solidFill>
                <a:latin typeface="Cambria" panose="02040503050406030204" pitchFamily="18" charset="0"/>
                <a:ea typeface="Cambria" panose="02040503050406030204" pitchFamily="18" charset="0"/>
              </a:rPr>
              <a:t>A. </a:t>
            </a:r>
            <a:r>
              <a:rPr lang="vi-VN" sz="4400" dirty="0">
                <a:solidFill>
                  <a:srgbClr val="333333"/>
                </a:solidFill>
                <a:latin typeface="Cambria" panose="02040503050406030204" pitchFamily="18" charset="0"/>
                <a:ea typeface="Cambria" panose="02040503050406030204" pitchFamily="18" charset="0"/>
              </a:rPr>
              <a:t>Đánh dấu phần </a:t>
            </a:r>
            <a:r>
              <a:rPr lang="en-US" sz="4400" dirty="0" err="1" smtClean="0">
                <a:solidFill>
                  <a:srgbClr val="333333"/>
                </a:solidFill>
                <a:latin typeface="Cambria" panose="02040503050406030204" pitchFamily="18" charset="0"/>
                <a:ea typeface="Cambria" panose="02040503050406030204" pitchFamily="18" charset="0"/>
              </a:rPr>
              <a:t>chú</a:t>
            </a:r>
            <a:r>
              <a:rPr lang="en-US" sz="4400" dirty="0" smtClean="0">
                <a:solidFill>
                  <a:srgbClr val="333333"/>
                </a:solidFill>
                <a:latin typeface="Cambria" panose="02040503050406030204" pitchFamily="18" charset="0"/>
                <a:ea typeface="Cambria" panose="02040503050406030204" pitchFamily="18" charset="0"/>
              </a:rPr>
              <a:t> </a:t>
            </a:r>
            <a:r>
              <a:rPr lang="en-US" sz="4400" dirty="0" err="1" smtClean="0">
                <a:solidFill>
                  <a:srgbClr val="333333"/>
                </a:solidFill>
                <a:latin typeface="Cambria" panose="02040503050406030204" pitchFamily="18" charset="0"/>
                <a:ea typeface="Cambria" panose="02040503050406030204" pitchFamily="18" charset="0"/>
              </a:rPr>
              <a:t>thích</a:t>
            </a:r>
            <a:r>
              <a:rPr lang="vi-VN" sz="4400" dirty="0" smtClean="0">
                <a:solidFill>
                  <a:srgbClr val="333333"/>
                </a:solidFill>
                <a:latin typeface="Cambria" panose="02040503050406030204" pitchFamily="18" charset="0"/>
                <a:ea typeface="Cambria" panose="02040503050406030204" pitchFamily="18" charset="0"/>
              </a:rPr>
              <a:t> </a:t>
            </a:r>
            <a:r>
              <a:rPr lang="vi-VN" sz="4400" dirty="0">
                <a:solidFill>
                  <a:srgbClr val="333333"/>
                </a:solidFill>
                <a:latin typeface="Cambria" panose="02040503050406030204" pitchFamily="18" charset="0"/>
                <a:ea typeface="Cambria" panose="02040503050406030204" pitchFamily="18" charset="0"/>
              </a:rPr>
              <a:t>cho một phần trước đó</a:t>
            </a:r>
          </a:p>
          <a:p>
            <a:pPr algn="just"/>
            <a:r>
              <a:rPr lang="vi-VN" sz="4400" b="1" dirty="0">
                <a:solidFill>
                  <a:srgbClr val="C00000"/>
                </a:solidFill>
                <a:latin typeface="Cambria" panose="02040503050406030204" pitchFamily="18" charset="0"/>
                <a:ea typeface="Cambria" panose="02040503050406030204" pitchFamily="18" charset="0"/>
              </a:rPr>
              <a:t>B. </a:t>
            </a:r>
            <a:r>
              <a:rPr lang="vi-VN" sz="4400" dirty="0">
                <a:solidFill>
                  <a:srgbClr val="333333"/>
                </a:solidFill>
                <a:latin typeface="Cambria" panose="02040503050406030204" pitchFamily="18" charset="0"/>
                <a:ea typeface="Cambria" panose="02040503050406030204" pitchFamily="18" charset="0"/>
              </a:rPr>
              <a:t>Đánh dấu (báo trước) lời dẫn trực tiếp (dùng với dấu ngoặc kép)</a:t>
            </a:r>
          </a:p>
          <a:p>
            <a:pPr algn="just"/>
            <a:r>
              <a:rPr lang="vi-VN" sz="4400" b="1" dirty="0">
                <a:solidFill>
                  <a:srgbClr val="C00000"/>
                </a:solidFill>
                <a:latin typeface="Cambria" panose="02040503050406030204" pitchFamily="18" charset="0"/>
                <a:ea typeface="Cambria" panose="02040503050406030204" pitchFamily="18" charset="0"/>
              </a:rPr>
              <a:t>C. </a:t>
            </a:r>
            <a:r>
              <a:rPr lang="vi-VN" sz="4400" dirty="0">
                <a:solidFill>
                  <a:srgbClr val="333333"/>
                </a:solidFill>
                <a:latin typeface="Cambria" panose="02040503050406030204" pitchFamily="18" charset="0"/>
                <a:ea typeface="Cambria" panose="02040503050406030204" pitchFamily="18" charset="0"/>
              </a:rPr>
              <a:t>Đánh dấu phần có chức năng chú thích (giải thích, bổ sung, ...)</a:t>
            </a:r>
          </a:p>
          <a:p>
            <a:pPr algn="just"/>
            <a:r>
              <a:rPr lang="vi-VN" sz="4400" b="1" dirty="0">
                <a:solidFill>
                  <a:srgbClr val="C00000"/>
                </a:solidFill>
                <a:latin typeface="Cambria" panose="02040503050406030204" pitchFamily="18" charset="0"/>
                <a:ea typeface="Cambria" panose="02040503050406030204" pitchFamily="18" charset="0"/>
              </a:rPr>
              <a:t>D. </a:t>
            </a:r>
            <a:r>
              <a:rPr lang="vi-VN" sz="4400" dirty="0">
                <a:solidFill>
                  <a:srgbClr val="333333"/>
                </a:solidFill>
                <a:latin typeface="Cambria" panose="02040503050406030204" pitchFamily="18" charset="0"/>
                <a:ea typeface="Cambria" panose="02040503050406030204" pitchFamily="18" charset="0"/>
              </a:rPr>
              <a:t>Đánh dấu (báo trước) lời đối thoại (dùng với dấu gạch ngang)</a:t>
            </a:r>
            <a:endParaRPr lang="vi-VN" sz="4400" b="0" i="0" dirty="0">
              <a:solidFill>
                <a:srgbClr val="333333"/>
              </a:solidFill>
              <a:effectLst/>
              <a:latin typeface="Cambria" panose="02040503050406030204" pitchFamily="18" charset="0"/>
              <a:ea typeface="Cambria" panose="02040503050406030204" pitchFamily="18" charset="0"/>
            </a:endParaRPr>
          </a:p>
        </p:txBody>
      </p:sp>
      <p:sp>
        <p:nvSpPr>
          <p:cNvPr id="28" name="Oval 27"/>
          <p:cNvSpPr/>
          <p:nvPr/>
        </p:nvSpPr>
        <p:spPr>
          <a:xfrm>
            <a:off x="3048000" y="3175215"/>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2</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Rectangle 26"/>
          <p:cNvSpPr/>
          <p:nvPr/>
        </p:nvSpPr>
        <p:spPr>
          <a:xfrm>
            <a:off x="2688433" y="2420044"/>
            <a:ext cx="13119103" cy="2862322"/>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Hãy chỉ ra tác dụng của dấu ngoặc đơn trong </a:t>
            </a:r>
            <a:r>
              <a:rPr lang="vi-VN" sz="3600" b="1" dirty="0" smtClean="0">
                <a:solidFill>
                  <a:srgbClr val="C00000"/>
                </a:solidFill>
                <a:latin typeface="Cambria" panose="02040503050406030204" pitchFamily="18" charset="0"/>
                <a:ea typeface="Cambria" panose="02040503050406030204" pitchFamily="18" charset="0"/>
              </a:rPr>
              <a:t>ví </a:t>
            </a:r>
            <a:r>
              <a:rPr lang="vi-VN" sz="3600" b="1" dirty="0">
                <a:solidFill>
                  <a:srgbClr val="C00000"/>
                </a:solidFill>
                <a:latin typeface="Cambria" panose="02040503050406030204" pitchFamily="18" charset="0"/>
                <a:ea typeface="Cambria" panose="02040503050406030204" pitchFamily="18" charset="0"/>
              </a:rPr>
              <a:t>dụ sau</a:t>
            </a:r>
            <a:r>
              <a:rPr lang="vi-VN" sz="3600" b="1" dirty="0" smtClean="0">
                <a:solidFill>
                  <a:srgbClr val="C00000"/>
                </a:solidFill>
                <a:latin typeface="Cambria" panose="02040503050406030204" pitchFamily="18" charset="0"/>
                <a:ea typeface="Cambria" panose="02040503050406030204" pitchFamily="18" charset="0"/>
              </a:rPr>
              <a:t>:</a:t>
            </a:r>
            <a:endParaRPr lang="en-US" sz="3600" b="1" dirty="0" smtClean="0">
              <a:solidFill>
                <a:srgbClr val="C00000"/>
              </a:solidFill>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Lí Bạch (701 – 762), nhà thơ nổi tiếng của Trung Quốc đời Đường, tự Thái Bạch, hiệu Thanh Liên cư sĩ, quê ở Cam Túc; lúc mới năm tuổi, gia đình về định cư ở làng Thanh Liên, huyện Xương Long thuộc Miên Châu (Tứ Xuyên). </a:t>
            </a:r>
            <a:endParaRPr lang="en-US" sz="6000" dirty="0" smtClean="0">
              <a:latin typeface="Cambria" panose="02040503050406030204" pitchFamily="18" charset="0"/>
              <a:ea typeface="Cambria" panose="02040503050406030204" pitchFamily="18" charset="0"/>
            </a:endParaRPr>
          </a:p>
        </p:txBody>
      </p:sp>
      <p:sp>
        <p:nvSpPr>
          <p:cNvPr id="7" name="Rectangle 6"/>
          <p:cNvSpPr/>
          <p:nvPr/>
        </p:nvSpPr>
        <p:spPr>
          <a:xfrm>
            <a:off x="2714542" y="5143500"/>
            <a:ext cx="14524890" cy="3600986"/>
          </a:xfrm>
          <a:prstGeom prst="rect">
            <a:avLst/>
          </a:prstGeom>
        </p:spPr>
        <p:txBody>
          <a:bodyPr wrap="square">
            <a:spAutoFit/>
          </a:bodyPr>
          <a:lstStyle/>
          <a:p>
            <a:pPr algn="just">
              <a:lnSpc>
                <a:spcPct val="150000"/>
              </a:lnSpc>
            </a:pPr>
            <a:r>
              <a:rPr lang="en-US" sz="3800" b="1" dirty="0" smtClean="0">
                <a:solidFill>
                  <a:srgbClr val="C00000"/>
                </a:solidFill>
                <a:latin typeface="Cambria" panose="02040503050406030204" pitchFamily="18" charset="0"/>
                <a:ea typeface="Cambria" panose="02040503050406030204" pitchFamily="18" charset="0"/>
              </a:rPr>
              <a:t>A. </a:t>
            </a:r>
            <a:r>
              <a:rPr lang="vi-VN" sz="3800" dirty="0" smtClean="0">
                <a:latin typeface="Cambria" panose="02040503050406030204" pitchFamily="18" charset="0"/>
                <a:ea typeface="Cambria" panose="02040503050406030204" pitchFamily="18" charset="0"/>
              </a:rPr>
              <a:t>Đánh </a:t>
            </a:r>
            <a:r>
              <a:rPr lang="vi-VN" sz="3800" dirty="0">
                <a:latin typeface="Cambria" panose="02040503050406030204" pitchFamily="18" charset="0"/>
                <a:ea typeface="Cambria" panose="02040503050406030204" pitchFamily="18" charset="0"/>
              </a:rPr>
              <a:t>dấu </a:t>
            </a:r>
            <a:r>
              <a:rPr lang="vi-VN" sz="3800" dirty="0" smtClean="0">
                <a:latin typeface="Cambria" panose="02040503050406030204" pitchFamily="18" charset="0"/>
                <a:ea typeface="Cambria" panose="02040503050406030204" pitchFamily="18" charset="0"/>
              </a:rPr>
              <a:t>phần</a:t>
            </a:r>
            <a:r>
              <a:rPr lang="en-US" sz="3800" dirty="0" smtClean="0">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chú thích </a:t>
            </a:r>
            <a:r>
              <a:rPr lang="en-US" sz="3800" dirty="0" smtClean="0">
                <a:latin typeface="Cambria" panose="02040503050406030204" pitchFamily="18" charset="0"/>
                <a:ea typeface="Cambria" panose="02040503050406030204" pitchFamily="18" charset="0"/>
              </a:rPr>
              <a:t>(</a:t>
            </a:r>
            <a:r>
              <a:rPr lang="vi-VN" sz="3800" dirty="0" smtClean="0">
                <a:latin typeface="Cambria" panose="02040503050406030204" pitchFamily="18" charset="0"/>
                <a:ea typeface="Cambria" panose="02040503050406030204" pitchFamily="18" charset="0"/>
              </a:rPr>
              <a:t>bổ </a:t>
            </a:r>
            <a:r>
              <a:rPr lang="vi-VN" sz="3800" dirty="0">
                <a:latin typeface="Cambria" panose="02040503050406030204" pitchFamily="18" charset="0"/>
                <a:ea typeface="Cambria" panose="02040503050406030204" pitchFamily="18" charset="0"/>
              </a:rPr>
              <a:t>sung, giải </a:t>
            </a:r>
            <a:r>
              <a:rPr lang="vi-VN" sz="3800" dirty="0" smtClean="0">
                <a:latin typeface="Cambria" panose="02040503050406030204" pitchFamily="18" charset="0"/>
                <a:ea typeface="Cambria" panose="02040503050406030204" pitchFamily="18" charset="0"/>
              </a:rPr>
              <a:t>thích</a:t>
            </a:r>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thuyết</a:t>
            </a:r>
            <a:r>
              <a:rPr lang="en-US" sz="3800" dirty="0" smtClean="0">
                <a:latin typeface="Cambria" panose="02040503050406030204" pitchFamily="18" charset="0"/>
                <a:ea typeface="Cambria" panose="02040503050406030204" pitchFamily="18" charset="0"/>
              </a:rPr>
              <a:t> minh </a:t>
            </a:r>
            <a:r>
              <a:rPr lang="en-US" sz="3800" dirty="0" err="1" smtClean="0">
                <a:latin typeface="Cambria" panose="02040503050406030204" pitchFamily="18" charset="0"/>
                <a:ea typeface="Cambria" panose="02040503050406030204" pitchFamily="18" charset="0"/>
              </a:rPr>
              <a:t>thêm</a:t>
            </a:r>
            <a:r>
              <a:rPr lang="en-US" sz="3800" dirty="0">
                <a:latin typeface="Cambria" panose="02040503050406030204" pitchFamily="18" charset="0"/>
                <a:ea typeface="Cambria" panose="02040503050406030204" pitchFamily="18" charset="0"/>
              </a:rPr>
              <a:t>)</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B. </a:t>
            </a:r>
            <a:r>
              <a:rPr lang="vi-VN" sz="3800" dirty="0">
                <a:latin typeface="Cambria" panose="02040503050406030204" pitchFamily="18" charset="0"/>
                <a:ea typeface="Cambria" panose="02040503050406030204" pitchFamily="18" charset="0"/>
              </a:rPr>
              <a:t>Đánh dấu (báo trước) lời dẫn trực </a:t>
            </a:r>
            <a:r>
              <a:rPr lang="vi-VN" sz="3800" dirty="0" smtClean="0">
                <a:latin typeface="Cambria" panose="02040503050406030204" pitchFamily="18" charset="0"/>
                <a:ea typeface="Cambria" panose="02040503050406030204" pitchFamily="18" charset="0"/>
              </a:rPr>
              <a:t>tiếp</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C. </a:t>
            </a:r>
            <a:r>
              <a:rPr lang="vi-VN" sz="3800" dirty="0">
                <a:latin typeface="Cambria" panose="02040503050406030204" pitchFamily="18" charset="0"/>
                <a:ea typeface="Cambria" panose="02040503050406030204" pitchFamily="18" charset="0"/>
              </a:rPr>
              <a:t>Đánh dấu phần </a:t>
            </a:r>
            <a:r>
              <a:rPr lang="en-US" sz="3800" dirty="0" err="1" smtClean="0">
                <a:latin typeface="Cambria" panose="02040503050406030204" pitchFamily="18" charset="0"/>
                <a:ea typeface="Cambria" panose="02040503050406030204" pitchFamily="18" charset="0"/>
              </a:rPr>
              <a:t>liệt</a:t>
            </a:r>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kê</a:t>
            </a:r>
            <a:endParaRPr lang="en-US" sz="3800" dirty="0" smtClean="0">
              <a:latin typeface="Cambria" panose="02040503050406030204" pitchFamily="18" charset="0"/>
              <a:ea typeface="Cambria" panose="02040503050406030204" pitchFamily="18" charset="0"/>
            </a:endParaRPr>
          </a:p>
          <a:p>
            <a:pPr algn="just">
              <a:lnSpc>
                <a:spcPct val="150000"/>
              </a:lnSpc>
            </a:pPr>
            <a:r>
              <a:rPr lang="vi-VN" sz="3800" b="1" dirty="0" smtClean="0">
                <a:solidFill>
                  <a:srgbClr val="C00000"/>
                </a:solidFill>
                <a:latin typeface="Cambria" panose="02040503050406030204" pitchFamily="18" charset="0"/>
                <a:ea typeface="Cambria" panose="02040503050406030204" pitchFamily="18" charset="0"/>
              </a:rPr>
              <a:t>D</a:t>
            </a:r>
            <a:r>
              <a:rPr lang="vi-VN" sz="3800" b="1" dirty="0">
                <a:solidFill>
                  <a:srgbClr val="C00000"/>
                </a:solidFill>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Đánh dấu (báo trước) lời đối </a:t>
            </a:r>
            <a:r>
              <a:rPr lang="vi-VN" sz="3800" dirty="0" smtClean="0">
                <a:latin typeface="Cambria" panose="02040503050406030204" pitchFamily="18" charset="0"/>
                <a:ea typeface="Cambria" panose="02040503050406030204" pitchFamily="18" charset="0"/>
              </a:rPr>
              <a:t>thoại</a:t>
            </a:r>
            <a:endParaRPr lang="vi-VN" sz="3800" dirty="0">
              <a:latin typeface="Cambria" panose="02040503050406030204" pitchFamily="18" charset="0"/>
              <a:ea typeface="Cambria" panose="02040503050406030204" pitchFamily="18" charset="0"/>
            </a:endParaRPr>
          </a:p>
        </p:txBody>
      </p:sp>
      <p:sp>
        <p:nvSpPr>
          <p:cNvPr id="19" name="Oval 18"/>
          <p:cNvSpPr/>
          <p:nvPr/>
        </p:nvSpPr>
        <p:spPr>
          <a:xfrm>
            <a:off x="2514600" y="5288591"/>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73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3</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Rectangle 26"/>
          <p:cNvSpPr/>
          <p:nvPr/>
        </p:nvSpPr>
        <p:spPr>
          <a:xfrm>
            <a:off x="2688433" y="2420044"/>
            <a:ext cx="13119103" cy="1938992"/>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Cần đặt dấu ngoặc đơn vào vị trí nào trong câu sau.</a:t>
            </a:r>
          </a:p>
          <a:p>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Cầu </a:t>
            </a:r>
            <a:r>
              <a:rPr lang="vi-VN" sz="4000" dirty="0">
                <a:latin typeface="Cambria" panose="02040503050406030204" pitchFamily="18" charset="0"/>
                <a:ea typeface="Cambria" panose="02040503050406030204" pitchFamily="18" charset="0"/>
              </a:rPr>
              <a:t>sông Hàn cây cầu đầu tiên do kĩ sư và công nhân Việt Nam xây dựng và thi </a:t>
            </a:r>
            <a:r>
              <a:rPr lang="vi-VN" sz="4000" dirty="0" smtClean="0">
                <a:latin typeface="Cambria" panose="02040503050406030204" pitchFamily="18" charset="0"/>
                <a:ea typeface="Cambria" panose="02040503050406030204" pitchFamily="18" charset="0"/>
              </a:rPr>
              <a:t>công</a:t>
            </a:r>
            <a:r>
              <a:rPr lang="en-US" sz="4000" dirty="0" smtClean="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sp>
        <p:nvSpPr>
          <p:cNvPr id="7" name="Rectangle 6"/>
          <p:cNvSpPr/>
          <p:nvPr/>
        </p:nvSpPr>
        <p:spPr>
          <a:xfrm>
            <a:off x="2726989" y="4359036"/>
            <a:ext cx="13320341" cy="4031873"/>
          </a:xfrm>
          <a:prstGeom prst="rect">
            <a:avLst/>
          </a:prstGeom>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A.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B. </a:t>
            </a:r>
            <a:r>
              <a:rPr lang="vi-VN" sz="3200" dirty="0">
                <a:latin typeface="Cambria" panose="02040503050406030204" pitchFamily="18" charset="0"/>
                <a:ea typeface="Cambria" panose="02040503050406030204" pitchFamily="18" charset="0"/>
              </a:rPr>
              <a:t>Cầu </a:t>
            </a:r>
            <a:r>
              <a:rPr lang="vi-VN" sz="3200" dirty="0" smtClean="0">
                <a:latin typeface="Cambria" panose="02040503050406030204" pitchFamily="18" charset="0"/>
                <a:ea typeface="Cambria" panose="02040503050406030204" pitchFamily="18" charset="0"/>
              </a:rPr>
              <a:t>sông Hàn</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cây </a:t>
            </a:r>
            <a:r>
              <a:rPr lang="vi-VN" sz="3200" dirty="0">
                <a:latin typeface="Cambria" panose="02040503050406030204" pitchFamily="18" charset="0"/>
                <a:ea typeface="Cambria" panose="02040503050406030204" pitchFamily="18" charset="0"/>
              </a:rPr>
              <a:t>cầu </a:t>
            </a:r>
            <a:r>
              <a:rPr lang="vi-VN" sz="3200" dirty="0" smtClean="0">
                <a:latin typeface="Cambria" panose="02040503050406030204" pitchFamily="18" charset="0"/>
                <a:ea typeface="Cambria" panose="02040503050406030204" pitchFamily="18" charset="0"/>
              </a:rPr>
              <a:t>đầu </a:t>
            </a:r>
            <a:r>
              <a:rPr lang="vi-VN" sz="3200" dirty="0">
                <a:latin typeface="Cambria" panose="02040503050406030204" pitchFamily="18" charset="0"/>
                <a:ea typeface="Cambria" panose="02040503050406030204" pitchFamily="18" charset="0"/>
              </a:rPr>
              <a:t>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C.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D.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20" name="Oval 19"/>
          <p:cNvSpPr/>
          <p:nvPr/>
        </p:nvSpPr>
        <p:spPr>
          <a:xfrm>
            <a:off x="2527047" y="5176953"/>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537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6316925" flipH="1" flipV="1">
            <a:off x="1124285" y="1352834"/>
            <a:ext cx="2827062" cy="3358280"/>
          </a:xfrm>
          <a:custGeom>
            <a:avLst/>
            <a:gdLst/>
            <a:ahLst/>
            <a:cxnLst/>
            <a:rect l="l" t="t" r="r" b="b"/>
            <a:pathLst>
              <a:path w="2827062" h="3358280">
                <a:moveTo>
                  <a:pt x="2827062" y="3358280"/>
                </a:moveTo>
                <a:lnTo>
                  <a:pt x="0" y="3358280"/>
                </a:lnTo>
                <a:lnTo>
                  <a:pt x="0" y="0"/>
                </a:lnTo>
                <a:lnTo>
                  <a:pt x="2827062" y="0"/>
                </a:lnTo>
                <a:lnTo>
                  <a:pt x="2827062" y="335828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3549785" y="2670027"/>
            <a:ext cx="11268903" cy="5839340"/>
          </a:xfrm>
          <a:custGeom>
            <a:avLst/>
            <a:gdLst/>
            <a:ahLst/>
            <a:cxnLst/>
            <a:rect l="l" t="t" r="r" b="b"/>
            <a:pathLst>
              <a:path w="11268903" h="5839340">
                <a:moveTo>
                  <a:pt x="0" y="0"/>
                </a:moveTo>
                <a:lnTo>
                  <a:pt x="11268902" y="0"/>
                </a:lnTo>
                <a:lnTo>
                  <a:pt x="11268902" y="5839340"/>
                </a:lnTo>
                <a:lnTo>
                  <a:pt x="0" y="58393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3826662" y="2813500"/>
            <a:ext cx="10715148"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rot="-6316925">
            <a:off x="13889133" y="6556475"/>
            <a:ext cx="2797432" cy="3323083"/>
          </a:xfrm>
          <a:custGeom>
            <a:avLst/>
            <a:gdLst/>
            <a:ahLst/>
            <a:cxnLst/>
            <a:rect l="l" t="t" r="r" b="b"/>
            <a:pathLst>
              <a:path w="2797432" h="3323083">
                <a:moveTo>
                  <a:pt x="0" y="0"/>
                </a:moveTo>
                <a:lnTo>
                  <a:pt x="2797432" y="0"/>
                </a:lnTo>
                <a:lnTo>
                  <a:pt x="2797432" y="3323083"/>
                </a:lnTo>
                <a:lnTo>
                  <a:pt x="0" y="33230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rot="-1333878">
            <a:off x="16138233" y="430531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5330773" y="132886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5682183" y="3821946"/>
            <a:ext cx="6923633" cy="3737242"/>
          </a:xfrm>
          <a:prstGeom prst="rect">
            <a:avLst/>
          </a:prstGeom>
        </p:spPr>
        <p:txBody>
          <a:bodyPr lIns="0" tIns="0" rIns="0" bIns="0" rtlCol="0" anchor="t">
            <a:spAutoFit/>
          </a:bodyPr>
          <a:lstStyle/>
          <a:p>
            <a:pPr algn="ctr">
              <a:lnSpc>
                <a:spcPts val="14440"/>
              </a:lnSpc>
            </a:pPr>
            <a:r>
              <a:rPr lang="en-US" sz="13752" dirty="0" smtClean="0">
                <a:solidFill>
                  <a:srgbClr val="495324"/>
                </a:solidFill>
                <a:latin typeface="SVN-A Love Of Thunder" panose="02040603050506020204" pitchFamily="18" charset="0"/>
              </a:rPr>
              <a:t>TẠM</a:t>
            </a:r>
          </a:p>
          <a:p>
            <a:pPr algn="ctr">
              <a:lnSpc>
                <a:spcPts val="14440"/>
              </a:lnSpc>
            </a:pPr>
            <a:r>
              <a:rPr lang="en-US" sz="13752" dirty="0" smtClean="0">
                <a:solidFill>
                  <a:srgbClr val="495324"/>
                </a:solidFill>
                <a:latin typeface="SVN-A Love Of Thunder" panose="02040603050506020204" pitchFamily="18" charset="0"/>
              </a:rPr>
              <a:t>BIỆT</a:t>
            </a:r>
            <a:endParaRPr lang="en-US" sz="13752" dirty="0">
              <a:solidFill>
                <a:srgbClr val="495324"/>
              </a:solidFill>
              <a:latin typeface="SVN-A Love Of Thunder" panose="02040603050506020204" pitchFamily="18" charset="0"/>
            </a:endParaRPr>
          </a:p>
        </p:txBody>
      </p:sp>
      <p:sp>
        <p:nvSpPr>
          <p:cNvPr id="14" name="Freeform 14"/>
          <p:cNvSpPr/>
          <p:nvPr/>
        </p:nvSpPr>
        <p:spPr>
          <a:xfrm>
            <a:off x="2527274" y="5589697"/>
            <a:ext cx="2002874" cy="793866"/>
          </a:xfrm>
          <a:custGeom>
            <a:avLst/>
            <a:gdLst/>
            <a:ahLst/>
            <a:cxnLst/>
            <a:rect l="l" t="t" r="r" b="b"/>
            <a:pathLst>
              <a:path w="2002874" h="793866">
                <a:moveTo>
                  <a:pt x="0" y="0"/>
                </a:moveTo>
                <a:lnTo>
                  <a:pt x="2002874" y="0"/>
                </a:lnTo>
                <a:lnTo>
                  <a:pt x="2002874" y="793866"/>
                </a:lnTo>
                <a:lnTo>
                  <a:pt x="0" y="79386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0965456" y="1731631"/>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58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84520" y="2562654"/>
            <a:ext cx="8846063" cy="4980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548229" y="1156142"/>
            <a:ext cx="13345712" cy="7987857"/>
          </a:xfrm>
          <a:prstGeom prst="rect">
            <a:avLst/>
          </a:prstGeom>
        </p:spPr>
      </p:pic>
      <p:pic>
        <p:nvPicPr>
          <p:cNvPr id="13" name="Picture 5"/>
          <p:cNvPicPr>
            <a:picLocks noChangeAspect="1"/>
          </p:cNvPicPr>
          <p:nvPr/>
        </p:nvPicPr>
        <p:blipFill>
          <a:blip r:embed="rId6"/>
          <a:srcRect/>
          <a:stretch>
            <a:fillRect/>
          </a:stretch>
        </p:blipFill>
        <p:spPr>
          <a:xfrm>
            <a:off x="13116916" y="1"/>
            <a:ext cx="4670909" cy="5002313"/>
          </a:xfrm>
          <a:prstGeom prst="rect">
            <a:avLst/>
          </a:prstGeom>
        </p:spPr>
      </p:pic>
      <p:pic>
        <p:nvPicPr>
          <p:cNvPr id="1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3507" y="6521957"/>
            <a:ext cx="4429809" cy="3086100"/>
          </a:xfrm>
          <a:prstGeom prst="rect">
            <a:avLst/>
          </a:prstGeom>
        </p:spPr>
      </p:pic>
      <p:pic>
        <p:nvPicPr>
          <p:cNvPr id="18"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3491384" y="7585676"/>
            <a:ext cx="3798276" cy="2486438"/>
          </a:xfrm>
          <a:prstGeom prst="rect">
            <a:avLst/>
          </a:prstGeom>
        </p:spPr>
      </p:pic>
      <p:pic>
        <p:nvPicPr>
          <p:cNvPr id="4"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893507" y="228027"/>
            <a:ext cx="5873718" cy="3122067"/>
          </a:xfrm>
          <a:prstGeom prst="rect">
            <a:avLst/>
          </a:prstGeom>
        </p:spPr>
      </p:pic>
      <p:sp>
        <p:nvSpPr>
          <p:cNvPr id="3" name="TextBox 2"/>
          <p:cNvSpPr txBox="1"/>
          <p:nvPr/>
        </p:nvSpPr>
        <p:spPr>
          <a:xfrm>
            <a:off x="7562954" y="2695875"/>
            <a:ext cx="3488455" cy="1338828"/>
          </a:xfrm>
          <a:prstGeom prst="rect">
            <a:avLst/>
          </a:prstGeom>
          <a:noFill/>
        </p:spPr>
        <p:txBody>
          <a:bodyPr wrap="none" rtlCol="0">
            <a:spAutoFit/>
          </a:bodyPr>
          <a:lstStyle/>
          <a:p>
            <a:pPr defTabSz="1371600">
              <a:defRPr/>
            </a:pPr>
            <a:r>
              <a:rPr lang="en-US" sz="8100" dirty="0" err="1">
                <a:ln w="28575">
                  <a:solidFill>
                    <a:prstClr val="black">
                      <a:lumMod val="85000"/>
                      <a:lumOff val="15000"/>
                    </a:prstClr>
                  </a:solidFill>
                </a:ln>
                <a:solidFill>
                  <a:srgbClr val="F7C5BE"/>
                </a:solidFill>
                <a:latin typeface="#9Slide07 SVNSalty Sans" panose="02000000000000000000" pitchFamily="2" charset="0"/>
              </a:rPr>
              <a:t>Trò</a:t>
            </a:r>
            <a:r>
              <a:rPr lang="en-US" sz="8100" dirty="0">
                <a:ln w="28575">
                  <a:solidFill>
                    <a:prstClr val="black">
                      <a:lumMod val="85000"/>
                      <a:lumOff val="15000"/>
                    </a:prstClr>
                  </a:solidFill>
                </a:ln>
                <a:solidFill>
                  <a:srgbClr val="F7C5BE"/>
                </a:solidFill>
                <a:latin typeface="#9Slide07 SVNSalty Sans" panose="02000000000000000000" pitchFamily="2" charset="0"/>
              </a:rPr>
              <a:t> </a:t>
            </a:r>
            <a:r>
              <a:rPr lang="en-US" sz="8100" dirty="0" err="1">
                <a:ln w="28575">
                  <a:solidFill>
                    <a:prstClr val="black">
                      <a:lumMod val="85000"/>
                      <a:lumOff val="15000"/>
                    </a:prstClr>
                  </a:solidFill>
                </a:ln>
                <a:solidFill>
                  <a:srgbClr val="F7C5BE"/>
                </a:solidFill>
                <a:latin typeface="#9Slide07 SVNSalty Sans" panose="02000000000000000000" pitchFamily="2" charset="0"/>
              </a:rPr>
              <a:t>chơi</a:t>
            </a:r>
            <a:endParaRPr lang="en-US" sz="8100" dirty="0">
              <a:ln w="28575">
                <a:solidFill>
                  <a:prstClr val="black">
                    <a:lumMod val="85000"/>
                    <a:lumOff val="15000"/>
                  </a:prstClr>
                </a:solidFill>
              </a:ln>
              <a:solidFill>
                <a:srgbClr val="F7C5BE"/>
              </a:solidFill>
              <a:latin typeface="#9Slide07 SVNSalty Sans" panose="02000000000000000000" pitchFamily="2" charset="0"/>
            </a:endParaRPr>
          </a:p>
        </p:txBody>
      </p:sp>
      <p:pic>
        <p:nvPicPr>
          <p:cNvPr id="2" name="Picture 1"/>
          <p:cNvPicPr>
            <a:picLocks noChangeAspect="1"/>
          </p:cNvPicPr>
          <p:nvPr/>
        </p:nvPicPr>
        <p:blipFill>
          <a:blip r:embed="rId18"/>
          <a:stretch>
            <a:fillRect/>
          </a:stretch>
        </p:blipFill>
        <p:spPr>
          <a:xfrm>
            <a:off x="4280859" y="3664247"/>
            <a:ext cx="9880452" cy="4532364"/>
          </a:xfrm>
          <a:prstGeom prst="rect">
            <a:avLst/>
          </a:prstGeom>
        </p:spPr>
      </p:pic>
    </p:spTree>
    <p:extLst>
      <p:ext uri="{BB962C8B-B14F-4D97-AF65-F5344CB8AC3E}">
        <p14:creationId xmlns:p14="http://schemas.microsoft.com/office/powerpoint/2010/main" val="263753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770" y="4189904"/>
            <a:ext cx="6824603" cy="6838502"/>
          </a:xfrm>
          <a:prstGeom prst="rect">
            <a:avLst/>
          </a:prstGeom>
        </p:spPr>
      </p:pic>
      <p:pic>
        <p:nvPicPr>
          <p:cNvPr id="3" name="Picture 2"/>
          <p:cNvPicPr>
            <a:picLocks noChangeAspect="1"/>
          </p:cNvPicPr>
          <p:nvPr/>
        </p:nvPicPr>
        <p:blipFill>
          <a:blip r:embed="rId9"/>
          <a:stretch>
            <a:fillRect/>
          </a:stretch>
        </p:blipFill>
        <p:spPr>
          <a:xfrm>
            <a:off x="4809725" y="2459456"/>
            <a:ext cx="9538611" cy="5756429"/>
          </a:xfrm>
          <a:prstGeom prst="rect">
            <a:avLst/>
          </a:prstGeom>
        </p:spPr>
      </p:pic>
      <p:sp>
        <p:nvSpPr>
          <p:cNvPr id="11" name="TextBox 10"/>
          <p:cNvSpPr txBox="1"/>
          <p:nvPr/>
        </p:nvSpPr>
        <p:spPr>
          <a:xfrm>
            <a:off x="5076981" y="7755368"/>
            <a:ext cx="9164688"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r>
              <a:rPr lang="en-US" sz="9900" dirty="0">
                <a:solidFill>
                  <a:prstClr val="white"/>
                </a:solidFill>
                <a:latin typeface="SVN-Cookies" panose="02040603050506020204" pitchFamily="18" charset="0"/>
              </a:rPr>
              <a:t> than</a:t>
            </a:r>
          </a:p>
        </p:txBody>
      </p:sp>
      <p:sp>
        <p:nvSpPr>
          <p:cNvPr id="4" name="Rectangle 3"/>
          <p:cNvSpPr/>
          <p:nvPr/>
        </p:nvSpPr>
        <p:spPr>
          <a:xfrm>
            <a:off x="9501571" y="3567497"/>
            <a:ext cx="1030448" cy="36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45220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6740138" y="7203815"/>
            <a:ext cx="5804794"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endParaRPr lang="en-US" sz="9900" dirty="0">
              <a:solidFill>
                <a:prstClr val="white"/>
              </a:solidFill>
              <a:latin typeface="SVN-Cookies" panose="02040603050506020204" pitchFamily="18" charset="0"/>
            </a:endParaRPr>
          </a:p>
        </p:txBody>
      </p:sp>
      <p:pic>
        <p:nvPicPr>
          <p:cNvPr id="2050" name="Picture 2" descr="Red Colon Symbol, 3D - Envato Elements"/>
          <p:cNvPicPr>
            <a:picLocks noChangeAspect="1" noChangeArrowheads="1"/>
          </p:cNvPicPr>
          <p:nvPr/>
        </p:nvPicPr>
        <p:blipFill rotWithShape="1">
          <a:blip r:embed="rId8">
            <a:extLst>
              <a:ext uri="{28A0092B-C50C-407E-A947-70E740481C1C}">
                <a14:useLocalDpi xmlns:a14="http://schemas.microsoft.com/office/drawing/2010/main" val="0"/>
              </a:ext>
            </a:extLst>
          </a:blip>
          <a:srcRect l="353" t="-27222" r="-353" b="42725"/>
          <a:stretch/>
        </p:blipFill>
        <p:spPr bwMode="auto">
          <a:xfrm>
            <a:off x="7010319" y="2551269"/>
            <a:ext cx="4917099" cy="4154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sp>
        <p:nvSpPr>
          <p:cNvPr id="3" name="Isosceles Triangle 2"/>
          <p:cNvSpPr/>
          <p:nvPr/>
        </p:nvSpPr>
        <p:spPr>
          <a:xfrm>
            <a:off x="8077659" y="3583895"/>
            <a:ext cx="3129750" cy="255794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86296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7433855" y="7253657"/>
            <a:ext cx="5771132"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phẩy</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693479" y="2575796"/>
            <a:ext cx="4170450" cy="41704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051067" y="2921508"/>
            <a:ext cx="5932322" cy="31821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19596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9335336" y="3861761"/>
            <a:ext cx="6622326" cy="3139321"/>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smtClean="0">
                <a:solidFill>
                  <a:prstClr val="white"/>
                </a:solidFill>
                <a:latin typeface="SVN-Cookies" panose="02040603050506020204" pitchFamily="18" charset="0"/>
              </a:rPr>
              <a:t>Dấu</a:t>
            </a:r>
            <a:r>
              <a:rPr lang="en-US" sz="9900" dirty="0" smtClean="0">
                <a:solidFill>
                  <a:prstClr val="white"/>
                </a:solidFill>
                <a:latin typeface="SVN-Cookies" panose="02040603050506020204" pitchFamily="18" charset="0"/>
              </a:rPr>
              <a:t> </a:t>
            </a:r>
          </a:p>
          <a:p>
            <a:pPr algn="ctr" defTabSz="1371600">
              <a:defRPr/>
            </a:pPr>
            <a:r>
              <a:rPr lang="en-US" sz="9900" dirty="0" err="1" smtClean="0">
                <a:solidFill>
                  <a:prstClr val="white"/>
                </a:solidFill>
                <a:latin typeface="SVN-Cookies" panose="02040603050506020204" pitchFamily="18" charset="0"/>
              </a:rPr>
              <a:t>ngoặc</a:t>
            </a:r>
            <a:r>
              <a:rPr lang="en-US" sz="9900" dirty="0" smtClean="0">
                <a:solidFill>
                  <a:prstClr val="white"/>
                </a:solidFill>
                <a:latin typeface="SVN-Cookies" panose="02040603050506020204" pitchFamily="18" charset="0"/>
              </a:rPr>
              <a:t> </a:t>
            </a:r>
            <a:r>
              <a:rPr lang="en-US" sz="9900" dirty="0" err="1" smtClean="0">
                <a:solidFill>
                  <a:prstClr val="white"/>
                </a:solidFill>
                <a:latin typeface="SVN-Cookies" panose="02040603050506020204" pitchFamily="18" charset="0"/>
              </a:rPr>
              <a:t>đơn</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6" name="Picture 5"/>
          <p:cNvPicPr>
            <a:picLocks noChangeAspect="1"/>
          </p:cNvPicPr>
          <p:nvPr/>
        </p:nvPicPr>
        <p:blipFill>
          <a:blip r:embed="rId9"/>
          <a:stretch>
            <a:fillRect/>
          </a:stretch>
        </p:blipFill>
        <p:spPr>
          <a:xfrm>
            <a:off x="2855180" y="2616368"/>
            <a:ext cx="6517189" cy="6383065"/>
          </a:xfrm>
          <a:prstGeom prst="rect">
            <a:avLst/>
          </a:prstGeom>
        </p:spPr>
      </p:pic>
      <p:sp>
        <p:nvSpPr>
          <p:cNvPr id="3" name="Isosceles Triangle 2"/>
          <p:cNvSpPr/>
          <p:nvPr/>
        </p:nvSpPr>
        <p:spPr>
          <a:xfrm>
            <a:off x="4357335" y="3126752"/>
            <a:ext cx="3673548" cy="429984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69920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10985" y="2859970"/>
            <a:ext cx="8846063" cy="4980864"/>
          </a:xfrm>
          <a:prstGeom prst="rect">
            <a:avLst/>
          </a:prstGeom>
        </p:spPr>
      </p:pic>
    </p:spTree>
    <p:extLst>
      <p:ext uri="{BB962C8B-B14F-4D97-AF65-F5344CB8AC3E}">
        <p14:creationId xmlns:p14="http://schemas.microsoft.com/office/powerpoint/2010/main" val="2038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1064</Words>
  <Application>Microsoft Office PowerPoint</Application>
  <PresentationFormat>Custom</PresentationFormat>
  <Paragraphs>82</Paragraphs>
  <Slides>25</Slides>
  <Notes>0</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25</vt:i4>
      </vt:variant>
    </vt:vector>
  </HeadingPairs>
  <TitlesOfParts>
    <vt:vector size="46" baseType="lpstr">
      <vt:lpstr>Cambria</vt:lpstr>
      <vt:lpstr>#9Slide07 SVNSalty Sans</vt:lpstr>
      <vt:lpstr>思源黑体 CN Bold</vt:lpstr>
      <vt:lpstr>SVN-Newton</vt:lpstr>
      <vt:lpstr>SVN-A Love Of Thunder</vt:lpstr>
      <vt:lpstr>Times New Roman</vt:lpstr>
      <vt:lpstr>Arturo Outline</vt:lpstr>
      <vt:lpstr>Arial</vt:lpstr>
      <vt:lpstr>等线 Light</vt:lpstr>
      <vt:lpstr>#9Slide07 HoneyCream</vt:lpstr>
      <vt:lpstr>SVN-Cookies</vt:lpstr>
      <vt:lpstr>#9Slide03 Montserrat Bold</vt:lpstr>
      <vt:lpstr>Calibri</vt:lpstr>
      <vt:lpstr>思源黑体 CN Normal</vt:lpstr>
      <vt:lpstr>More Sugar</vt:lpstr>
      <vt:lpstr>#9Slide05 Dancing Script</vt:lpstr>
      <vt:lpstr>Office Theme</vt:lpstr>
      <vt:lpstr>1_Office 主题​​</vt:lpstr>
      <vt:lpstr>4_Office 主题​​</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T30_LT_DauNgoacDOn_MNT</dc:title>
  <dc:creator>ADMIN</dc:creator>
  <cp:lastModifiedBy>SKY</cp:lastModifiedBy>
  <cp:revision>22</cp:revision>
  <dcterms:created xsi:type="dcterms:W3CDTF">2006-08-16T00:00:00Z</dcterms:created>
  <dcterms:modified xsi:type="dcterms:W3CDTF">2024-04-08T03:59:32Z</dcterms:modified>
  <dc:identifier>DAF_3wXkXew</dc:identifier>
</cp:coreProperties>
</file>