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62" r:id="rId6"/>
    <p:sldId id="263" r:id="rId7"/>
    <p:sldId id="282" r:id="rId8"/>
    <p:sldId id="283" r:id="rId9"/>
    <p:sldId id="281" r:id="rId10"/>
    <p:sldId id="267" r:id="rId11"/>
    <p:sldId id="287" r:id="rId12"/>
    <p:sldId id="284" r:id="rId13"/>
    <p:sldId id="286" r:id="rId14"/>
    <p:sldId id="285" r:id="rId15"/>
    <p:sldId id="288" r:id="rId16"/>
    <p:sldId id="290" r:id="rId17"/>
    <p:sldId id="292" r:id="rId18"/>
    <p:sldId id="271" r:id="rId19"/>
    <p:sldId id="280" r:id="rId20"/>
    <p:sldId id="291" r:id="rId21"/>
  </p:sldIdLst>
  <p:sldSz cx="12192000" cy="6858000"/>
  <p:notesSz cx="6858000" cy="9144000"/>
  <p:embeddedFontLst>
    <p:embeddedFont>
      <p:font typeface="#9Slide07 Altus" pitchFamily="2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微软雅黑" panose="020B0503020204020204" pitchFamily="34" charset="-122"/>
      <p:regular r:id="rId27"/>
      <p:bold r:id="rId28"/>
    </p:embeddedFont>
    <p:embeddedFont>
      <p:font typeface="SVN-SAF" panose="02040603050506020204" pitchFamily="18" charset="0"/>
      <p:regular r:id="rId29"/>
    </p:embeddedFont>
    <p:embeddedFont>
      <p:font typeface="SVN-Newton" panose="02040603050506020204" pitchFamily="18" charset="0"/>
      <p:regular r:id="rId30"/>
    </p:embeddedFont>
    <p:embeddedFont>
      <p:font typeface="#9Slide07 HoneyCream" pitchFamily="2" charset="0"/>
      <p:regular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AEEA"/>
    <a:srgbClr val="FFFFFF"/>
    <a:srgbClr val="5CB2F3"/>
    <a:srgbClr val="A7C7E2"/>
    <a:srgbClr val="ECEEF0"/>
    <a:srgbClr val="B4D5F0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>
        <p:scale>
          <a:sx n="75" d="100"/>
          <a:sy n="75" d="100"/>
        </p:scale>
        <p:origin x="1032" y="312"/>
      </p:cViewPr>
      <p:guideLst>
        <p:guide orient="horz" pos="211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02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11430" y="0"/>
            <a:ext cx="12203430" cy="6858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5CB2F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113" r="1821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图片 7" descr="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2171065" y="-2685415"/>
            <a:ext cx="7849870" cy="12664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 descr="组 29"/>
          <p:cNvPicPr>
            <a:picLocks noChangeAspect="1"/>
          </p:cNvPicPr>
          <p:nvPr userDrawn="1"/>
        </p:nvPicPr>
        <p:blipFill>
          <a:blip r:embed="rId4"/>
          <a:srcRect l="116" r="41296" b="10474"/>
          <a:stretch>
            <a:fillRect/>
          </a:stretch>
        </p:blipFill>
        <p:spPr>
          <a:xfrm flipH="1">
            <a:off x="5633720" y="2008505"/>
            <a:ext cx="6558280" cy="4809490"/>
          </a:xfrm>
          <a:prstGeom prst="rect">
            <a:avLst/>
          </a:prstGeom>
        </p:spPr>
      </p:pic>
      <p:grpSp>
        <p:nvGrpSpPr>
          <p:cNvPr id="18" name="组合 17"/>
          <p:cNvGrpSpPr/>
          <p:nvPr userDrawn="1"/>
        </p:nvGrpSpPr>
        <p:grpSpPr>
          <a:xfrm>
            <a:off x="0" y="5028565"/>
            <a:ext cx="12192000" cy="1937385"/>
            <a:chOff x="-324" y="9002"/>
            <a:chExt cx="21450" cy="2336"/>
          </a:xfrm>
        </p:grpSpPr>
        <p:pic>
          <p:nvPicPr>
            <p:cNvPr id="13" name="图片 12" descr="1"/>
            <p:cNvPicPr>
              <a:picLocks noChangeAspect="1"/>
            </p:cNvPicPr>
            <p:nvPr/>
          </p:nvPicPr>
          <p:blipFill>
            <a:blip r:embed="rId5"/>
            <a:srcRect t="78370"/>
            <a:stretch>
              <a:fillRect/>
            </a:stretch>
          </p:blipFill>
          <p:spPr>
            <a:xfrm>
              <a:off x="-324" y="9002"/>
              <a:ext cx="7200" cy="2336"/>
            </a:xfrm>
            <a:prstGeom prst="rect">
              <a:avLst/>
            </a:prstGeom>
          </p:spPr>
        </p:pic>
        <p:pic>
          <p:nvPicPr>
            <p:cNvPr id="14" name="图片 13" descr="1"/>
            <p:cNvPicPr>
              <a:picLocks noChangeAspect="1"/>
            </p:cNvPicPr>
            <p:nvPr/>
          </p:nvPicPr>
          <p:blipFill>
            <a:blip r:embed="rId5"/>
            <a:srcRect t="78370"/>
            <a:stretch>
              <a:fillRect/>
            </a:stretch>
          </p:blipFill>
          <p:spPr>
            <a:xfrm>
              <a:off x="6790" y="9002"/>
              <a:ext cx="7200" cy="2336"/>
            </a:xfrm>
            <a:prstGeom prst="rect">
              <a:avLst/>
            </a:prstGeom>
          </p:spPr>
        </p:pic>
        <p:pic>
          <p:nvPicPr>
            <p:cNvPr id="15" name="图片 14" descr="1"/>
            <p:cNvPicPr>
              <a:picLocks noChangeAspect="1"/>
            </p:cNvPicPr>
            <p:nvPr/>
          </p:nvPicPr>
          <p:blipFill>
            <a:blip r:embed="rId5"/>
            <a:srcRect t="78370"/>
            <a:stretch>
              <a:fillRect/>
            </a:stretch>
          </p:blipFill>
          <p:spPr>
            <a:xfrm>
              <a:off x="13926" y="9002"/>
              <a:ext cx="7200" cy="2336"/>
            </a:xfrm>
            <a:prstGeom prst="rect">
              <a:avLst/>
            </a:prstGeom>
          </p:spPr>
        </p:pic>
      </p:grpSp>
      <p:pic>
        <p:nvPicPr>
          <p:cNvPr id="22" name="图片 21" descr="组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25120" y="1551305"/>
            <a:ext cx="1824990" cy="4190365"/>
          </a:xfrm>
          <a:prstGeom prst="rect">
            <a:avLst/>
          </a:prstGeom>
        </p:spPr>
      </p:pic>
      <p:pic>
        <p:nvPicPr>
          <p:cNvPr id="24" name="图片 23" descr="组 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63990" y="2207260"/>
            <a:ext cx="3286760" cy="4758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40005"/>
            <a:ext cx="12203430" cy="6858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5CB2F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113" r="1821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1516380" y="646113"/>
            <a:ext cx="9159240" cy="55657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BEBEB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组 2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0" y="4178300"/>
            <a:ext cx="12204065" cy="26797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1842453" y="958850"/>
            <a:ext cx="8507095" cy="54025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0">
            <a:solidFill>
              <a:srgbClr val="A7C7E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 userDrawn="1"/>
        </p:nvSpPr>
        <p:spPr>
          <a:xfrm>
            <a:off x="1842135" y="958850"/>
            <a:ext cx="8507730" cy="5402580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23" name="图片 22" descr="组 29"/>
          <p:cNvPicPr>
            <a:picLocks noChangeAspect="1"/>
          </p:cNvPicPr>
          <p:nvPr userDrawn="1"/>
        </p:nvPicPr>
        <p:blipFill>
          <a:blip r:embed="rId4"/>
          <a:srcRect l="116" r="41296" b="10474"/>
          <a:stretch>
            <a:fillRect/>
          </a:stretch>
        </p:blipFill>
        <p:spPr>
          <a:xfrm flipH="1">
            <a:off x="4953000" y="1548765"/>
            <a:ext cx="7239000" cy="5309235"/>
          </a:xfrm>
          <a:prstGeom prst="rect">
            <a:avLst/>
          </a:prstGeom>
        </p:spPr>
      </p:pic>
      <p:pic>
        <p:nvPicPr>
          <p:cNvPr id="12" name="图片 11" descr="组 29"/>
          <p:cNvPicPr>
            <a:picLocks noChangeAspect="1"/>
          </p:cNvPicPr>
          <p:nvPr userDrawn="1"/>
        </p:nvPicPr>
        <p:blipFill>
          <a:blip r:embed="rId4"/>
          <a:srcRect l="56365" b="31865"/>
          <a:stretch>
            <a:fillRect/>
          </a:stretch>
        </p:blipFill>
        <p:spPr>
          <a:xfrm flipH="1">
            <a:off x="0" y="1802130"/>
            <a:ext cx="6675120" cy="5001895"/>
          </a:xfrm>
          <a:prstGeom prst="rect">
            <a:avLst/>
          </a:prstGeom>
        </p:spPr>
      </p:pic>
      <p:pic>
        <p:nvPicPr>
          <p:cNvPr id="22" name="图片 21" descr="组 2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0" y="4164330"/>
            <a:ext cx="12204065" cy="2679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26670"/>
            <a:ext cx="12203430" cy="6858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5CB2F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113" r="1821"/>
          <a:stretch>
            <a:fillRect/>
          </a:stretch>
        </p:blipFill>
        <p:spPr>
          <a:xfrm>
            <a:off x="11430" y="0"/>
            <a:ext cx="12192000" cy="6858001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497205" y="263770"/>
            <a:ext cx="11225530" cy="615163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2225">
            <a:solidFill>
              <a:srgbClr val="BEBEBE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 userDrawn="1"/>
        </p:nvSpPr>
        <p:spPr>
          <a:xfrm>
            <a:off x="862965" y="918210"/>
            <a:ext cx="10466070" cy="5487670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28575" y="4593590"/>
            <a:ext cx="12192000" cy="2264410"/>
            <a:chOff x="-324" y="9002"/>
            <a:chExt cx="21450" cy="2336"/>
          </a:xfrm>
        </p:grpSpPr>
        <p:pic>
          <p:nvPicPr>
            <p:cNvPr id="13" name="图片 12" descr="1"/>
            <p:cNvPicPr>
              <a:picLocks noChangeAspect="1"/>
            </p:cNvPicPr>
            <p:nvPr/>
          </p:nvPicPr>
          <p:blipFill>
            <a:blip r:embed="rId3"/>
            <a:srcRect t="78370"/>
            <a:stretch>
              <a:fillRect/>
            </a:stretch>
          </p:blipFill>
          <p:spPr>
            <a:xfrm>
              <a:off x="-324" y="9002"/>
              <a:ext cx="7200" cy="2336"/>
            </a:xfrm>
            <a:prstGeom prst="rect">
              <a:avLst/>
            </a:prstGeom>
          </p:spPr>
        </p:pic>
        <p:pic>
          <p:nvPicPr>
            <p:cNvPr id="14" name="图片 13" descr="1"/>
            <p:cNvPicPr>
              <a:picLocks noChangeAspect="1"/>
            </p:cNvPicPr>
            <p:nvPr/>
          </p:nvPicPr>
          <p:blipFill>
            <a:blip r:embed="rId3"/>
            <a:srcRect t="78370"/>
            <a:stretch>
              <a:fillRect/>
            </a:stretch>
          </p:blipFill>
          <p:spPr>
            <a:xfrm>
              <a:off x="6790" y="9002"/>
              <a:ext cx="7200" cy="2336"/>
            </a:xfrm>
            <a:prstGeom prst="rect">
              <a:avLst/>
            </a:prstGeom>
          </p:spPr>
        </p:pic>
        <p:pic>
          <p:nvPicPr>
            <p:cNvPr id="15" name="图片 14" descr="1"/>
            <p:cNvPicPr>
              <a:picLocks noChangeAspect="1"/>
            </p:cNvPicPr>
            <p:nvPr/>
          </p:nvPicPr>
          <p:blipFill>
            <a:blip r:embed="rId3"/>
            <a:srcRect t="78370"/>
            <a:stretch>
              <a:fillRect/>
            </a:stretch>
          </p:blipFill>
          <p:spPr>
            <a:xfrm>
              <a:off x="13926" y="9002"/>
              <a:ext cx="7200" cy="23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2023/3/19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90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9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0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1430" y="0"/>
            <a:ext cx="12203430" cy="6858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5CB2F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25078" y="-2915286"/>
            <a:ext cx="7129145" cy="12202160"/>
          </a:xfrm>
          <a:prstGeom prst="rect">
            <a:avLst/>
          </a:prstGeom>
        </p:spPr>
      </p:pic>
      <p:pic>
        <p:nvPicPr>
          <p:cNvPr id="8" name="图片 7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0"/>
            <a:ext cx="1390015" cy="3190875"/>
          </a:xfrm>
          <a:prstGeom prst="rect">
            <a:avLst/>
          </a:prstGeom>
        </p:spPr>
      </p:pic>
      <p:pic>
        <p:nvPicPr>
          <p:cNvPr id="9" name="图片 8" descr="组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" y="2348230"/>
            <a:ext cx="2643505" cy="4318635"/>
          </a:xfrm>
          <a:prstGeom prst="rect">
            <a:avLst/>
          </a:prstGeom>
        </p:spPr>
      </p:pic>
      <p:pic>
        <p:nvPicPr>
          <p:cNvPr id="23" name="图片 22" descr="组 29"/>
          <p:cNvPicPr>
            <a:picLocks noChangeAspect="1"/>
          </p:cNvPicPr>
          <p:nvPr/>
        </p:nvPicPr>
        <p:blipFill>
          <a:blip r:embed="rId6"/>
          <a:srcRect l="116" r="41296" b="10474"/>
          <a:stretch>
            <a:fillRect/>
          </a:stretch>
        </p:blipFill>
        <p:spPr>
          <a:xfrm flipH="1">
            <a:off x="5633720" y="2021840"/>
            <a:ext cx="6558280" cy="4809490"/>
          </a:xfrm>
          <a:prstGeom prst="rect">
            <a:avLst/>
          </a:prstGeom>
        </p:spPr>
      </p:pic>
      <p:pic>
        <p:nvPicPr>
          <p:cNvPr id="7" name="图片 6" descr="组 5"/>
          <p:cNvPicPr>
            <a:picLocks noChangeAspect="1"/>
          </p:cNvPicPr>
          <p:nvPr/>
        </p:nvPicPr>
        <p:blipFill>
          <a:blip r:embed="rId7"/>
          <a:srcRect l="3926"/>
          <a:stretch>
            <a:fillRect/>
          </a:stretch>
        </p:blipFill>
        <p:spPr>
          <a:xfrm>
            <a:off x="582930" y="702945"/>
            <a:ext cx="3460750" cy="5259705"/>
          </a:xfrm>
          <a:prstGeom prst="rect">
            <a:avLst/>
          </a:prstGeom>
        </p:spPr>
      </p:pic>
      <p:pic>
        <p:nvPicPr>
          <p:cNvPr id="10" name="图片 9" descr="组 29"/>
          <p:cNvPicPr>
            <a:picLocks noChangeAspect="1"/>
          </p:cNvPicPr>
          <p:nvPr/>
        </p:nvPicPr>
        <p:blipFill>
          <a:blip r:embed="rId6"/>
          <a:srcRect l="56365" b="31865"/>
          <a:stretch>
            <a:fillRect/>
          </a:stretch>
        </p:blipFill>
        <p:spPr>
          <a:xfrm flipH="1">
            <a:off x="0" y="2639060"/>
            <a:ext cx="5233035" cy="392112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0" y="4920615"/>
            <a:ext cx="12192000" cy="1937385"/>
            <a:chOff x="-324" y="9002"/>
            <a:chExt cx="21450" cy="2336"/>
          </a:xfrm>
        </p:grpSpPr>
        <p:pic>
          <p:nvPicPr>
            <p:cNvPr id="11" name="图片 10" descr="1"/>
            <p:cNvPicPr>
              <a:picLocks noChangeAspect="1"/>
            </p:cNvPicPr>
            <p:nvPr/>
          </p:nvPicPr>
          <p:blipFill>
            <a:blip r:embed="rId8"/>
            <a:srcRect t="78370"/>
            <a:stretch>
              <a:fillRect/>
            </a:stretch>
          </p:blipFill>
          <p:spPr>
            <a:xfrm>
              <a:off x="-324" y="9002"/>
              <a:ext cx="7200" cy="2336"/>
            </a:xfrm>
            <a:prstGeom prst="rect">
              <a:avLst/>
            </a:prstGeom>
          </p:spPr>
        </p:pic>
        <p:pic>
          <p:nvPicPr>
            <p:cNvPr id="12" name="图片 11" descr="1"/>
            <p:cNvPicPr>
              <a:picLocks noChangeAspect="1"/>
            </p:cNvPicPr>
            <p:nvPr/>
          </p:nvPicPr>
          <p:blipFill>
            <a:blip r:embed="rId8"/>
            <a:srcRect t="78370"/>
            <a:stretch>
              <a:fillRect/>
            </a:stretch>
          </p:blipFill>
          <p:spPr>
            <a:xfrm>
              <a:off x="6790" y="9002"/>
              <a:ext cx="7200" cy="2336"/>
            </a:xfrm>
            <a:prstGeom prst="rect">
              <a:avLst/>
            </a:prstGeom>
          </p:spPr>
        </p:pic>
        <p:pic>
          <p:nvPicPr>
            <p:cNvPr id="13" name="图片 12" descr="1"/>
            <p:cNvPicPr>
              <a:picLocks noChangeAspect="1"/>
            </p:cNvPicPr>
            <p:nvPr/>
          </p:nvPicPr>
          <p:blipFill>
            <a:blip r:embed="rId8"/>
            <a:srcRect t="78370"/>
            <a:stretch>
              <a:fillRect/>
            </a:stretch>
          </p:blipFill>
          <p:spPr>
            <a:xfrm>
              <a:off x="13926" y="9002"/>
              <a:ext cx="7200" cy="2336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3850" y="232026"/>
            <a:ext cx="7955970" cy="59075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/>
          <p:cNvSpPr txBox="1"/>
          <p:nvPr/>
        </p:nvSpPr>
        <p:spPr>
          <a:xfrm>
            <a:off x="944489" y="329602"/>
            <a:ext cx="1010744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SVN-SAF" panose="02040603050506020204" pitchFamily="18" charset="0"/>
              </a:rPr>
              <a:t>1. HOÀN THÀNH SƠ ĐỒ THEO GỢI Ý VÀ CHIA SẺ VỚI CÁC BẠN</a:t>
            </a:r>
            <a:endParaRPr lang="zh-CN" altLang="en-US" sz="138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SVN-SAF" panose="020406030505060202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1308" y="3268847"/>
            <a:ext cx="2242038" cy="94266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CON NGƯỜI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SỨC KHỎE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96053" y="3268847"/>
            <a:ext cx="2031024" cy="87923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596053" y="1441939"/>
            <a:ext cx="2031024" cy="87923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96053" y="5199608"/>
            <a:ext cx="2031024" cy="8792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2138" y="1892837"/>
            <a:ext cx="548640" cy="3757669"/>
            <a:chOff x="3042138" y="1892837"/>
            <a:chExt cx="548640" cy="3757669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042138" y="3708460"/>
              <a:ext cx="54864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14699" y="1892837"/>
              <a:ext cx="0" cy="3757669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314699" y="1895768"/>
              <a:ext cx="27432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314699" y="5643164"/>
              <a:ext cx="27432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1"/>
          <p:cNvSpPr/>
          <p:nvPr/>
        </p:nvSpPr>
        <p:spPr>
          <a:xfrm>
            <a:off x="7195035" y="965282"/>
            <a:ext cx="4305303" cy="11976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miệng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dày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ruột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ruột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non,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195035" y="2275367"/>
            <a:ext cx="4305303" cy="160204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195035" y="3989869"/>
            <a:ext cx="4305303" cy="15160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5627077" y="1884045"/>
            <a:ext cx="457200" cy="1453842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084277" y="1227103"/>
            <a:ext cx="109728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084277" y="3334055"/>
            <a:ext cx="109728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084277" y="1230935"/>
            <a:ext cx="0" cy="356616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6097755" y="4779539"/>
            <a:ext cx="109728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94264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/>
          <p:cNvSpPr txBox="1"/>
          <p:nvPr/>
        </p:nvSpPr>
        <p:spPr>
          <a:xfrm>
            <a:off x="944489" y="329602"/>
            <a:ext cx="1010744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SVN-SAF" panose="02040603050506020204" pitchFamily="18" charset="0"/>
              </a:rPr>
              <a:t>1. HOÀN THÀNH SƠ ĐỒ THEO GỢI Ý VÀ CHIA SẺ VỚI CÁC BẠN</a:t>
            </a:r>
            <a:endParaRPr lang="zh-CN" altLang="en-US" sz="138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SVN-SAF" panose="020406030505060202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1308" y="3268847"/>
            <a:ext cx="2242038" cy="94266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CON NGƯỜI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SỨC KHỎE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96053" y="3268847"/>
            <a:ext cx="2031024" cy="87923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596053" y="1441939"/>
            <a:ext cx="2031024" cy="87923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96053" y="5199608"/>
            <a:ext cx="2031024" cy="8792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2138" y="1892837"/>
            <a:ext cx="548640" cy="3757669"/>
            <a:chOff x="3042138" y="1892837"/>
            <a:chExt cx="548640" cy="3757669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042138" y="3708460"/>
              <a:ext cx="54864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14699" y="1892837"/>
              <a:ext cx="0" cy="3757669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314699" y="1895768"/>
              <a:ext cx="27432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314699" y="5643164"/>
              <a:ext cx="27432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ounded Rectangle 24"/>
          <p:cNvSpPr/>
          <p:nvPr/>
        </p:nvSpPr>
        <p:spPr>
          <a:xfrm>
            <a:off x="7195036" y="1182778"/>
            <a:ext cx="4844564" cy="12281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mạch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mạch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mạch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mao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mạch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195036" y="2474259"/>
            <a:ext cx="4844564" cy="15166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 năng: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</a:t>
            </a:r>
            <a:endParaRPr lang="vi-VN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195036" y="4054264"/>
            <a:ext cx="4844564" cy="256168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ngơi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rượu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bia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8" name="Straight Connector 37"/>
          <p:cNvCxnSpPr>
            <a:endCxn id="26" idx="1"/>
          </p:cNvCxnSpPr>
          <p:nvPr/>
        </p:nvCxnSpPr>
        <p:spPr>
          <a:xfrm flipV="1">
            <a:off x="5627077" y="3232593"/>
            <a:ext cx="1567959" cy="485025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4" idx="3"/>
            <a:endCxn id="25" idx="1"/>
          </p:cNvCxnSpPr>
          <p:nvPr/>
        </p:nvCxnSpPr>
        <p:spPr>
          <a:xfrm flipV="1">
            <a:off x="5627077" y="1796850"/>
            <a:ext cx="1567959" cy="1911612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4" idx="3"/>
            <a:endCxn id="27" idx="1"/>
          </p:cNvCxnSpPr>
          <p:nvPr/>
        </p:nvCxnSpPr>
        <p:spPr>
          <a:xfrm>
            <a:off x="5627077" y="3708462"/>
            <a:ext cx="1567959" cy="1626647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8150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/>
          <p:cNvSpPr txBox="1"/>
          <p:nvPr/>
        </p:nvSpPr>
        <p:spPr>
          <a:xfrm>
            <a:off x="944489" y="329602"/>
            <a:ext cx="1010744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SVN-SAF" panose="02040603050506020204" pitchFamily="18" charset="0"/>
              </a:rPr>
              <a:t>1. HOÀN THÀNH SƠ ĐỒ THEO GỢI Ý VÀ CHIA SẺ VỚI CÁC BẠN</a:t>
            </a:r>
            <a:endParaRPr lang="zh-CN" altLang="en-US" sz="138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SVN-SAF" panose="020406030505060202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1308" y="3268847"/>
            <a:ext cx="2242038" cy="94266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CON NGƯỜI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SỨC KHỎE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96053" y="3268847"/>
            <a:ext cx="2031024" cy="87923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596053" y="1441939"/>
            <a:ext cx="2031024" cy="87923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96053" y="5199608"/>
            <a:ext cx="2031024" cy="8792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2138" y="1892837"/>
            <a:ext cx="548640" cy="3757669"/>
            <a:chOff x="3042138" y="1892837"/>
            <a:chExt cx="548640" cy="3757669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042138" y="3708460"/>
              <a:ext cx="54864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14699" y="1892837"/>
              <a:ext cx="0" cy="3757669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314699" y="1895768"/>
              <a:ext cx="27432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314699" y="5643164"/>
              <a:ext cx="27432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ounded Rectangle 30"/>
          <p:cNvSpPr/>
          <p:nvPr/>
        </p:nvSpPr>
        <p:spPr>
          <a:xfrm>
            <a:off x="6997809" y="1159765"/>
            <a:ext cx="4880423" cy="9635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tủy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97808" y="2235545"/>
            <a:ext cx="4880423" cy="19138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 năng</a:t>
            </a:r>
            <a:r>
              <a:rPr lang="vi-V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khiển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997809" y="4285129"/>
            <a:ext cx="4880423" cy="22591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sóc và bảo vệ: ăn </a:t>
            </a:r>
            <a:r>
              <a:rPr lang="vi-V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giấc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ngơi</a:t>
            </a:r>
            <a:r>
              <a:rPr lang="vi-V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vi-V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 chơi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vi-V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vi-V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tiếp xúc gần hoặc sử dụng chất kích thích như rượu, bia, thuốc </a:t>
            </a:r>
            <a:r>
              <a:rPr lang="vi-V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2" name="Straight Connector 41"/>
          <p:cNvCxnSpPr>
            <a:endCxn id="32" idx="1"/>
          </p:cNvCxnSpPr>
          <p:nvPr/>
        </p:nvCxnSpPr>
        <p:spPr>
          <a:xfrm flipV="1">
            <a:off x="5627077" y="3192453"/>
            <a:ext cx="1370731" cy="2484859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6" idx="3"/>
            <a:endCxn id="31" idx="1"/>
          </p:cNvCxnSpPr>
          <p:nvPr/>
        </p:nvCxnSpPr>
        <p:spPr>
          <a:xfrm flipV="1">
            <a:off x="5627077" y="1641551"/>
            <a:ext cx="1370732" cy="3997672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33" idx="1"/>
          </p:cNvCxnSpPr>
          <p:nvPr/>
        </p:nvCxnSpPr>
        <p:spPr>
          <a:xfrm flipV="1">
            <a:off x="5618112" y="5414682"/>
            <a:ext cx="1379697" cy="21789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8076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/>
          <p:cNvSpPr txBox="1"/>
          <p:nvPr/>
        </p:nvSpPr>
        <p:spPr>
          <a:xfrm>
            <a:off x="802249" y="288962"/>
            <a:ext cx="10780151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SVN-SAF" panose="02040603050506020204" pitchFamily="18" charset="0"/>
              </a:rPr>
              <a:t>2. </a:t>
            </a:r>
            <a:r>
              <a:rPr lang="nl-NL" sz="28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Lựa chọn sắp xếp thức ăn, đồ uống vào bảng dưới đây theo hai nhóm có lợi và không có lợi</a:t>
            </a:r>
            <a:endParaRPr lang="zh-CN" altLang="en-US" sz="239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latin typeface="SVN-SAF" panose="020406030505060202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59813" y="1415789"/>
            <a:ext cx="2031024" cy="55958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854373" y="1415789"/>
            <a:ext cx="2031024" cy="559581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5048933" y="1415789"/>
            <a:ext cx="2031024" cy="55958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Phở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243493" y="1440439"/>
            <a:ext cx="2031024" cy="5595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438053" y="1415789"/>
            <a:ext cx="2031024" cy="5595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659813" y="2170214"/>
            <a:ext cx="2031024" cy="55958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rán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2854373" y="2170214"/>
            <a:ext cx="2031024" cy="5595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Pho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048933" y="2170214"/>
            <a:ext cx="2031024" cy="5595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Bim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bim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7243493" y="2194864"/>
            <a:ext cx="4225584" cy="55958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Nuộm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659812" y="2899989"/>
            <a:ext cx="2286587" cy="5595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107397" y="2899989"/>
            <a:ext cx="2765083" cy="55958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chiên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064446" y="2899988"/>
            <a:ext cx="2784914" cy="559581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sốt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9041326" y="2899988"/>
            <a:ext cx="2427751" cy="55958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rang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69973" y="3624774"/>
            <a:ext cx="3475308" cy="559581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4308817" y="3624774"/>
            <a:ext cx="2061503" cy="5595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rang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6533856" y="3649424"/>
            <a:ext cx="2740661" cy="5595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Rau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luộc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9438053" y="3624774"/>
            <a:ext cx="2031024" cy="55958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xích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669973" y="4359537"/>
            <a:ext cx="2620791" cy="55958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3476183" y="4369220"/>
            <a:ext cx="2562765" cy="5595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phê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6192324" y="4369220"/>
            <a:ext cx="2357707" cy="55958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Chè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sen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8735450" y="4359537"/>
            <a:ext cx="2733627" cy="5595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đun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sôi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659812" y="5074344"/>
            <a:ext cx="3099387" cy="5595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3901829" y="5089016"/>
            <a:ext cx="2632027" cy="55958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xào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6676486" y="5098994"/>
            <a:ext cx="2598031" cy="559581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Súp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9438053" y="5074344"/>
            <a:ext cx="2031024" cy="5595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Kem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304" y="5943600"/>
            <a:ext cx="5040351" cy="7150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SVN-SAF" panose="02040603050506020204" pitchFamily="18" charset="0"/>
              </a:rPr>
              <a:t>Thực</a:t>
            </a:r>
            <a:r>
              <a:rPr lang="en-US" sz="3600" dirty="0" smtClean="0">
                <a:latin typeface="SVN-SAF" panose="02040603050506020204" pitchFamily="18" charset="0"/>
              </a:rPr>
              <a:t> </a:t>
            </a:r>
            <a:r>
              <a:rPr lang="en-US" sz="3600" dirty="0" err="1" smtClean="0">
                <a:latin typeface="SVN-SAF" panose="02040603050506020204" pitchFamily="18" charset="0"/>
              </a:rPr>
              <a:t>hành</a:t>
            </a:r>
            <a:r>
              <a:rPr lang="en-US" sz="3600" dirty="0" smtClean="0">
                <a:latin typeface="SVN-SAF" panose="02040603050506020204" pitchFamily="18" charset="0"/>
              </a:rPr>
              <a:t> </a:t>
            </a:r>
            <a:r>
              <a:rPr lang="en-US" sz="3600" dirty="0" err="1" smtClean="0">
                <a:latin typeface="SVN-SAF" panose="02040603050506020204" pitchFamily="18" charset="0"/>
              </a:rPr>
              <a:t>nhóm</a:t>
            </a:r>
            <a:r>
              <a:rPr lang="en-US" sz="3600" dirty="0" smtClean="0">
                <a:latin typeface="SVN-SAF" panose="02040603050506020204" pitchFamily="18" charset="0"/>
              </a:rPr>
              <a:t> </a:t>
            </a:r>
            <a:r>
              <a:rPr lang="en-US" sz="3600" dirty="0" err="1" smtClean="0">
                <a:latin typeface="SVN-SAF" panose="02040603050506020204" pitchFamily="18" charset="0"/>
              </a:rPr>
              <a:t>đôi</a:t>
            </a:r>
            <a:endParaRPr lang="en-US" sz="3600" dirty="0">
              <a:latin typeface="SVN-SAF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7183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3" grpId="0" animBg="1"/>
      <p:bldP spid="74" grpId="0" animBg="1"/>
      <p:bldP spid="76" grpId="0" animBg="1"/>
      <p:bldP spid="77" grpId="0" animBg="1"/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/>
          <p:cNvSpPr txBox="1"/>
          <p:nvPr/>
        </p:nvSpPr>
        <p:spPr>
          <a:xfrm>
            <a:off x="802249" y="288962"/>
            <a:ext cx="10780151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SVN-SAF" panose="02040603050506020204" pitchFamily="18" charset="0"/>
              </a:rPr>
              <a:t>2. </a:t>
            </a:r>
            <a:r>
              <a:rPr lang="nl-NL" sz="28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Lựa chọn sắp xếp thức ăn, đồ uống vào bảng dưới đây theo hai nhóm có lợi và không có lợi</a:t>
            </a:r>
            <a:endParaRPr lang="zh-CN" altLang="en-US" sz="239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latin typeface="SVN-SAF" panose="020406030505060202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12410" y="2548150"/>
            <a:ext cx="1575387" cy="32728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586027" y="2548150"/>
            <a:ext cx="1575387" cy="340419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359644" y="2548151"/>
            <a:ext cx="1575387" cy="3294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Phở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12410" y="3029806"/>
            <a:ext cx="1575387" cy="329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586027" y="3029806"/>
            <a:ext cx="1575387" cy="3294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7407813" y="2416310"/>
            <a:ext cx="1575387" cy="3294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rán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359644" y="3038886"/>
            <a:ext cx="1575387" cy="3294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Pho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181430" y="2407312"/>
            <a:ext cx="1575387" cy="329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Bim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bim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7527393" y="2883079"/>
            <a:ext cx="3277623" cy="32945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Nuộm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208647" y="3548009"/>
            <a:ext cx="1575387" cy="329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123122" y="3406001"/>
            <a:ext cx="2144768" cy="32945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chiên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992427" y="3597202"/>
            <a:ext cx="2160150" cy="329450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sốt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997225" y="4063092"/>
            <a:ext cx="1883113" cy="3294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rang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3105775" y="4063092"/>
            <a:ext cx="2695662" cy="329450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1298354" y="4559933"/>
            <a:ext cx="1599028" cy="329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rang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3105775" y="4559933"/>
            <a:ext cx="2125825" cy="3294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Rau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luộc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9518804" y="3404757"/>
            <a:ext cx="1575387" cy="32945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xích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739203" y="5015651"/>
            <a:ext cx="2032847" cy="32945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9518804" y="3934930"/>
            <a:ext cx="1987838" cy="3294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phê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2949094" y="5005796"/>
            <a:ext cx="1828782" cy="3294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Chè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sen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1099939" y="5482075"/>
            <a:ext cx="2120369" cy="329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đun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sôi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7048025" y="3928929"/>
            <a:ext cx="2219866" cy="329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ga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3451215" y="5482075"/>
            <a:ext cx="2041562" cy="32945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xào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1941498" y="5968210"/>
            <a:ext cx="2015192" cy="329450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Súp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8639671" y="4450607"/>
            <a:ext cx="1575387" cy="3294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Kem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6416" y="1467646"/>
            <a:ext cx="4716650" cy="715089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>
                <a:latin typeface="SVN-SAF" panose="02040603050506020204" pitchFamily="18" charset="0"/>
              </a:rPr>
              <a:t>NHÓM KHÔNG CÓ LỢI</a:t>
            </a:r>
            <a:endParaRPr lang="en-US" sz="3600" dirty="0">
              <a:latin typeface="SVN-SAF" panose="020406030505060202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215641" y="1467518"/>
            <a:ext cx="3106578" cy="71508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SVN-SAF" panose="02040603050506020204" pitchFamily="18" charset="0"/>
              </a:rPr>
              <a:t>Nhóm</a:t>
            </a:r>
            <a:r>
              <a:rPr lang="en-US" sz="3600" dirty="0" smtClean="0">
                <a:latin typeface="SVN-SAF" panose="02040603050506020204" pitchFamily="18" charset="0"/>
              </a:rPr>
              <a:t> </a:t>
            </a:r>
            <a:r>
              <a:rPr lang="en-US" sz="3600" dirty="0" err="1" smtClean="0">
                <a:latin typeface="SVN-SAF" panose="02040603050506020204" pitchFamily="18" charset="0"/>
              </a:rPr>
              <a:t>có</a:t>
            </a:r>
            <a:r>
              <a:rPr lang="en-US" sz="3600" dirty="0" smtClean="0">
                <a:latin typeface="SVN-SAF" panose="02040603050506020204" pitchFamily="18" charset="0"/>
              </a:rPr>
              <a:t> </a:t>
            </a:r>
            <a:r>
              <a:rPr lang="en-US" sz="3600" dirty="0" err="1" smtClean="0">
                <a:latin typeface="SVN-SAF" panose="02040603050506020204" pitchFamily="18" charset="0"/>
              </a:rPr>
              <a:t>lợi</a:t>
            </a:r>
            <a:endParaRPr lang="en-US" sz="3600" dirty="0">
              <a:latin typeface="SVN-SAF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582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3" grpId="0" animBg="1"/>
      <p:bldP spid="74" grpId="0" animBg="1"/>
      <p:bldP spid="76" grpId="0" animBg="1"/>
      <p:bldP spid="77" grpId="0" animBg="1"/>
      <p:bldP spid="3" grpId="0" animBg="1"/>
      <p:bldP spid="7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4" name="组合 1823"/>
          <p:cNvGrpSpPr/>
          <p:nvPr/>
        </p:nvGrpSpPr>
        <p:grpSpPr>
          <a:xfrm>
            <a:off x="5089918" y="1277276"/>
            <a:ext cx="2012164" cy="584776"/>
            <a:chOff x="5404636" y="1930398"/>
            <a:chExt cx="2012164" cy="584776"/>
          </a:xfrm>
        </p:grpSpPr>
        <p:sp>
          <p:nvSpPr>
            <p:cNvPr id="1819" name="矩形: 圆角 1818"/>
            <p:cNvSpPr/>
            <p:nvPr/>
          </p:nvSpPr>
          <p:spPr>
            <a:xfrm>
              <a:off x="5404636" y="1930399"/>
              <a:ext cx="2012164" cy="584775"/>
            </a:xfrm>
            <a:prstGeom prst="roundRect">
              <a:avLst>
                <a:gd name="adj" fmla="val 11703"/>
              </a:avLst>
            </a:prstGeom>
            <a:solidFill>
              <a:srgbClr val="5FAE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SVN-SAF" panose="02040603050506020204" pitchFamily="18" charset="0"/>
              </a:endParaRPr>
            </a:p>
          </p:txBody>
        </p:sp>
        <p:sp>
          <p:nvSpPr>
            <p:cNvPr id="1820" name="文本框 1819"/>
            <p:cNvSpPr txBox="1"/>
            <p:nvPr/>
          </p:nvSpPr>
          <p:spPr>
            <a:xfrm>
              <a:off x="5404636" y="1930398"/>
              <a:ext cx="2011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SVN-SAF" panose="02040603050506020204" pitchFamily="18" charset="0"/>
                  <a:ea typeface="思源黑体 CN Regular" panose="020B0500000000000000" pitchFamily="34" charset="-122"/>
                </a:rPr>
                <a:t>03</a:t>
              </a:r>
              <a:endParaRPr lang="en-US" altLang="zh-CN" sz="3200" b="1" dirty="0">
                <a:solidFill>
                  <a:schemeClr val="bg1"/>
                </a:solidFill>
                <a:latin typeface="SVN-SAF" panose="02040603050506020204" pitchFamily="18" charset="0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1823" name="文本框 1822"/>
          <p:cNvSpPr txBox="1"/>
          <p:nvPr/>
        </p:nvSpPr>
        <p:spPr>
          <a:xfrm>
            <a:off x="3690378" y="1938056"/>
            <a:ext cx="4810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smtClean="0">
                <a:solidFill>
                  <a:srgbClr val="5CB2F3"/>
                </a:solidFill>
                <a:latin typeface="SVN-SAF" panose="02040603050506020204" pitchFamily="18" charset="0"/>
                <a:ea typeface="字魂100号-方方先锋体" panose="00000500000000000000" pitchFamily="2" charset="-122"/>
              </a:rPr>
              <a:t>VẬN</a:t>
            </a:r>
          </a:p>
          <a:p>
            <a:pPr algn="ctr"/>
            <a:r>
              <a:rPr lang="en-US" altLang="zh-CN" sz="9600" dirty="0" smtClean="0">
                <a:solidFill>
                  <a:srgbClr val="5CB2F3"/>
                </a:solidFill>
                <a:latin typeface="SVN-SAF" panose="02040603050506020204" pitchFamily="18" charset="0"/>
                <a:ea typeface="字魂100号-方方先锋体" panose="00000500000000000000" pitchFamily="2" charset="-122"/>
              </a:rPr>
              <a:t>DỤNG</a:t>
            </a:r>
            <a:endParaRPr lang="zh-CN" altLang="en-US" sz="9600" dirty="0">
              <a:solidFill>
                <a:srgbClr val="5CB2F3"/>
              </a:solidFill>
              <a:latin typeface="SVN-SAF" panose="02040603050506020204" pitchFamily="18" charset="0"/>
              <a:ea typeface="字魂100号-方方先锋体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5439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57"/>
          <a:stretch/>
        </p:blipFill>
        <p:spPr>
          <a:xfrm>
            <a:off x="-26518" y="3068158"/>
            <a:ext cx="4293235" cy="3122930"/>
          </a:xfrm>
          <a:prstGeom prst="rect">
            <a:avLst/>
          </a:prstGeom>
        </p:spPr>
      </p:pic>
      <p:sp>
        <p:nvSpPr>
          <p:cNvPr id="8" name="文本框 1"/>
          <p:cNvSpPr txBox="1"/>
          <p:nvPr/>
        </p:nvSpPr>
        <p:spPr>
          <a:xfrm>
            <a:off x="1110859" y="439042"/>
            <a:ext cx="10251831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NL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Những </a:t>
            </a: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thói quen không tốt ảnh hưởng đến cơ quan tiêu hoá, tuần hoàn, thần kinh.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Những </a:t>
            </a: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việc cần làm để chăm  sóc và bảo vệ cơ quan tiêu hoá, tuần hoàn, thần kinh.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8597" y="4262080"/>
            <a:ext cx="4487083" cy="132802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SVN-SAF" panose="02040603050506020204" pitchFamily="18" charset="0"/>
              </a:rPr>
              <a:t>3. CÙNG THẢO LUẬN VÀ CHIA SẺ</a:t>
            </a:r>
            <a:endParaRPr lang="en-US" sz="3600" dirty="0">
              <a:latin typeface="SVN-SAF" panose="02040603050506020204" pitchFamily="18" charset="0"/>
            </a:endParaRPr>
          </a:p>
        </p:txBody>
      </p:sp>
      <p:sp>
        <p:nvSpPr>
          <p:cNvPr id="10" name="矩形 1"/>
          <p:cNvSpPr/>
          <p:nvPr/>
        </p:nvSpPr>
        <p:spPr>
          <a:xfrm>
            <a:off x="1110858" y="439042"/>
            <a:ext cx="10251831" cy="2151758"/>
          </a:xfrm>
          <a:prstGeom prst="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2" descr="组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1431" y="2277745"/>
            <a:ext cx="3234690" cy="4683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1784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57"/>
          <a:stretch/>
        </p:blipFill>
        <p:spPr>
          <a:xfrm>
            <a:off x="-26518" y="3068158"/>
            <a:ext cx="4293235" cy="3122930"/>
          </a:xfrm>
          <a:prstGeom prst="rect">
            <a:avLst/>
          </a:prstGeom>
        </p:spPr>
      </p:pic>
      <p:sp>
        <p:nvSpPr>
          <p:cNvPr id="8" name="文本框 1"/>
          <p:cNvSpPr txBox="1"/>
          <p:nvPr/>
        </p:nvSpPr>
        <p:spPr>
          <a:xfrm>
            <a:off x="1110859" y="439042"/>
            <a:ext cx="10251831" cy="20052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600" dirty="0" smtClean="0"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  <a:ea typeface="Times New Roman" panose="02020603050405020304" pitchFamily="18" charset="0"/>
              </a:rPr>
              <a:t>Hãy </a:t>
            </a:r>
            <a:r>
              <a:rPr lang="nl-NL" sz="3600" dirty="0"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  <a:ea typeface="Times New Roman" panose="02020603050405020304" pitchFamily="18" charset="0"/>
              </a:rPr>
              <a:t>giới thiệu với bạn về thời gian biểu hằng ngày và giải thích tại sao em lại lập thời gian biểu như vậy?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SVN-SAF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8596" y="4262080"/>
            <a:ext cx="3532043" cy="71508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SVN-SAF" panose="02040603050506020204" pitchFamily="18" charset="0"/>
              </a:rPr>
              <a:t>CÙNG CHIA SẺ</a:t>
            </a:r>
            <a:endParaRPr lang="en-US" sz="3600" dirty="0">
              <a:latin typeface="SVN-SAF" panose="02040603050506020204" pitchFamily="18" charset="0"/>
            </a:endParaRPr>
          </a:p>
        </p:txBody>
      </p:sp>
      <p:sp>
        <p:nvSpPr>
          <p:cNvPr id="10" name="矩形 1"/>
          <p:cNvSpPr/>
          <p:nvPr/>
        </p:nvSpPr>
        <p:spPr>
          <a:xfrm>
            <a:off x="1110858" y="439042"/>
            <a:ext cx="10251831" cy="2151758"/>
          </a:xfrm>
          <a:prstGeom prst="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2" descr="组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1431" y="2277745"/>
            <a:ext cx="3234690" cy="46837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1430" y="0"/>
            <a:ext cx="12203430" cy="6858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0">
                <a:srgbClr val="5CB2F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26030" y="-2915285"/>
            <a:ext cx="7129145" cy="12202160"/>
          </a:xfrm>
          <a:prstGeom prst="rect">
            <a:avLst/>
          </a:prstGeom>
        </p:spPr>
      </p:pic>
      <p:pic>
        <p:nvPicPr>
          <p:cNvPr id="8" name="图片 7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0"/>
            <a:ext cx="1390015" cy="3190875"/>
          </a:xfrm>
          <a:prstGeom prst="rect">
            <a:avLst/>
          </a:prstGeom>
        </p:spPr>
      </p:pic>
      <p:pic>
        <p:nvPicPr>
          <p:cNvPr id="9" name="图片 8" descr="组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" y="2348230"/>
            <a:ext cx="2643505" cy="4318635"/>
          </a:xfrm>
          <a:prstGeom prst="rect">
            <a:avLst/>
          </a:prstGeom>
        </p:spPr>
      </p:pic>
      <p:pic>
        <p:nvPicPr>
          <p:cNvPr id="23" name="图片 22" descr="组 29"/>
          <p:cNvPicPr>
            <a:picLocks noChangeAspect="1"/>
          </p:cNvPicPr>
          <p:nvPr/>
        </p:nvPicPr>
        <p:blipFill>
          <a:blip r:embed="rId6"/>
          <a:srcRect l="116" r="41296" b="10474"/>
          <a:stretch>
            <a:fillRect/>
          </a:stretch>
        </p:blipFill>
        <p:spPr>
          <a:xfrm flipH="1">
            <a:off x="5633720" y="2021840"/>
            <a:ext cx="6558280" cy="4809490"/>
          </a:xfrm>
          <a:prstGeom prst="rect">
            <a:avLst/>
          </a:prstGeom>
        </p:spPr>
      </p:pic>
      <p:pic>
        <p:nvPicPr>
          <p:cNvPr id="7" name="图片 6" descr="组 5"/>
          <p:cNvPicPr>
            <a:picLocks noChangeAspect="1"/>
          </p:cNvPicPr>
          <p:nvPr/>
        </p:nvPicPr>
        <p:blipFill>
          <a:blip r:embed="rId7"/>
          <a:srcRect l="3926"/>
          <a:stretch>
            <a:fillRect/>
          </a:stretch>
        </p:blipFill>
        <p:spPr>
          <a:xfrm>
            <a:off x="582930" y="702945"/>
            <a:ext cx="3460750" cy="5259705"/>
          </a:xfrm>
          <a:prstGeom prst="rect">
            <a:avLst/>
          </a:prstGeom>
        </p:spPr>
      </p:pic>
      <p:pic>
        <p:nvPicPr>
          <p:cNvPr id="10" name="图片 9" descr="组 29"/>
          <p:cNvPicPr>
            <a:picLocks noChangeAspect="1"/>
          </p:cNvPicPr>
          <p:nvPr/>
        </p:nvPicPr>
        <p:blipFill>
          <a:blip r:embed="rId6"/>
          <a:srcRect l="56365" b="31865"/>
          <a:stretch>
            <a:fillRect/>
          </a:stretch>
        </p:blipFill>
        <p:spPr>
          <a:xfrm flipH="1">
            <a:off x="0" y="2639060"/>
            <a:ext cx="5233035" cy="392112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0" y="4920615"/>
            <a:ext cx="12192000" cy="1937385"/>
            <a:chOff x="-324" y="9002"/>
            <a:chExt cx="21450" cy="2336"/>
          </a:xfrm>
        </p:grpSpPr>
        <p:pic>
          <p:nvPicPr>
            <p:cNvPr id="11" name="图片 10" descr="1"/>
            <p:cNvPicPr>
              <a:picLocks noChangeAspect="1"/>
            </p:cNvPicPr>
            <p:nvPr/>
          </p:nvPicPr>
          <p:blipFill>
            <a:blip r:embed="rId8"/>
            <a:srcRect t="78370"/>
            <a:stretch>
              <a:fillRect/>
            </a:stretch>
          </p:blipFill>
          <p:spPr>
            <a:xfrm>
              <a:off x="-324" y="9002"/>
              <a:ext cx="7200" cy="2336"/>
            </a:xfrm>
            <a:prstGeom prst="rect">
              <a:avLst/>
            </a:prstGeom>
          </p:spPr>
        </p:pic>
        <p:pic>
          <p:nvPicPr>
            <p:cNvPr id="12" name="图片 11" descr="1"/>
            <p:cNvPicPr>
              <a:picLocks noChangeAspect="1"/>
            </p:cNvPicPr>
            <p:nvPr/>
          </p:nvPicPr>
          <p:blipFill>
            <a:blip r:embed="rId8"/>
            <a:srcRect t="78370"/>
            <a:stretch>
              <a:fillRect/>
            </a:stretch>
          </p:blipFill>
          <p:spPr>
            <a:xfrm>
              <a:off x="6790" y="9002"/>
              <a:ext cx="7200" cy="2336"/>
            </a:xfrm>
            <a:prstGeom prst="rect">
              <a:avLst/>
            </a:prstGeom>
          </p:spPr>
        </p:pic>
        <p:pic>
          <p:nvPicPr>
            <p:cNvPr id="13" name="图片 12" descr="1"/>
            <p:cNvPicPr>
              <a:picLocks noChangeAspect="1"/>
            </p:cNvPicPr>
            <p:nvPr/>
          </p:nvPicPr>
          <p:blipFill>
            <a:blip r:embed="rId8"/>
            <a:srcRect t="78370"/>
            <a:stretch>
              <a:fillRect/>
            </a:stretch>
          </p:blipFill>
          <p:spPr>
            <a:xfrm>
              <a:off x="13926" y="9002"/>
              <a:ext cx="7200" cy="2336"/>
            </a:xfrm>
            <a:prstGeom prst="rect">
              <a:avLst/>
            </a:prstGeom>
          </p:spPr>
        </p:pic>
      </p:grpSp>
      <p:sp>
        <p:nvSpPr>
          <p:cNvPr id="16" name="文本框 1822"/>
          <p:cNvSpPr txBox="1"/>
          <p:nvPr/>
        </p:nvSpPr>
        <p:spPr>
          <a:xfrm>
            <a:off x="4444365" y="1379597"/>
            <a:ext cx="4810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err="1" smtClean="0">
                <a:solidFill>
                  <a:srgbClr val="5CB2F3"/>
                </a:solidFill>
                <a:latin typeface="SVN-SAF" panose="02040603050506020204" pitchFamily="18" charset="0"/>
                <a:ea typeface="字魂100号-方方先锋体" panose="00000500000000000000" pitchFamily="2" charset="-122"/>
              </a:rPr>
              <a:t>Hẹn</a:t>
            </a:r>
            <a:endParaRPr lang="en-US" altLang="zh-CN" sz="9600" dirty="0" smtClean="0">
              <a:solidFill>
                <a:srgbClr val="5CB2F3"/>
              </a:solidFill>
              <a:latin typeface="SVN-SAF" panose="02040603050506020204" pitchFamily="18" charset="0"/>
              <a:ea typeface="字魂100号-方方先锋体" panose="00000500000000000000" pitchFamily="2" charset="-122"/>
            </a:endParaRPr>
          </a:p>
          <a:p>
            <a:pPr algn="ctr"/>
            <a:r>
              <a:rPr lang="en-US" altLang="zh-CN" sz="9600" dirty="0" err="1" smtClean="0">
                <a:solidFill>
                  <a:srgbClr val="5CB2F3"/>
                </a:solidFill>
                <a:latin typeface="SVN-SAF" panose="02040603050506020204" pitchFamily="18" charset="0"/>
                <a:ea typeface="字魂100号-方方先锋体" panose="00000500000000000000" pitchFamily="2" charset="-122"/>
              </a:rPr>
              <a:t>Gặp</a:t>
            </a:r>
            <a:r>
              <a:rPr lang="en-US" altLang="zh-CN" sz="9600" dirty="0" smtClean="0">
                <a:solidFill>
                  <a:srgbClr val="5CB2F3"/>
                </a:solidFill>
                <a:latin typeface="SVN-SAF" panose="02040603050506020204" pitchFamily="18" charset="0"/>
                <a:ea typeface="字魂100号-方方先锋体" panose="00000500000000000000" pitchFamily="2" charset="-122"/>
              </a:rPr>
              <a:t> </a:t>
            </a:r>
            <a:r>
              <a:rPr lang="en-US" altLang="zh-CN" sz="9600" dirty="0" err="1" smtClean="0">
                <a:solidFill>
                  <a:srgbClr val="5CB2F3"/>
                </a:solidFill>
                <a:latin typeface="SVN-SAF" panose="02040603050506020204" pitchFamily="18" charset="0"/>
                <a:ea typeface="字魂100号-方方先锋体" panose="00000500000000000000" pitchFamily="2" charset="-122"/>
              </a:rPr>
              <a:t>lại</a:t>
            </a:r>
            <a:endParaRPr lang="zh-CN" altLang="en-US" sz="9600" dirty="0">
              <a:solidFill>
                <a:srgbClr val="5CB2F3"/>
              </a:solidFill>
              <a:latin typeface="SVN-SAF" panose="02040603050506020204" pitchFamily="18" charset="0"/>
              <a:ea typeface="字魂100号-方方先锋体" panose="000005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61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文本框 912"/>
          <p:cNvSpPr txBox="1"/>
          <p:nvPr/>
        </p:nvSpPr>
        <p:spPr>
          <a:xfrm>
            <a:off x="2180494" y="959534"/>
            <a:ext cx="5565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err="1" smtClean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Yêu</a:t>
            </a:r>
            <a:r>
              <a:rPr lang="en-US" altLang="zh-CN" sz="4800" dirty="0" smtClean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 </a:t>
            </a:r>
            <a:r>
              <a:rPr lang="en-US" altLang="zh-CN" sz="4800" dirty="0" err="1" smtClean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cầu</a:t>
            </a:r>
            <a:r>
              <a:rPr lang="en-US" altLang="zh-CN" sz="4800" dirty="0" smtClean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 </a:t>
            </a:r>
            <a:r>
              <a:rPr lang="en-US" altLang="zh-CN" sz="4800" dirty="0" err="1" smtClean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cần</a:t>
            </a:r>
            <a:r>
              <a:rPr lang="en-US" altLang="zh-CN" sz="4800" dirty="0" smtClean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 </a:t>
            </a:r>
            <a:r>
              <a:rPr lang="en-US" altLang="zh-CN" sz="4800" dirty="0" err="1" smtClean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AF" panose="02040603050506020204" pitchFamily="18" charset="0"/>
                <a:ea typeface="字魂100号-方方先锋体" panose="00000500000000000000" pitchFamily="2" charset="-122"/>
              </a:rPr>
              <a:t>đạt</a:t>
            </a:r>
            <a:endParaRPr lang="zh-CN" altLang="en-US" sz="4800" dirty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SAF" panose="02040603050506020204" pitchFamily="18" charset="0"/>
              <a:ea typeface="字魂100号-方方先锋体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80494" y="1790531"/>
            <a:ext cx="689316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nl-NL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Năng </a:t>
            </a:r>
            <a:r>
              <a:rPr lang="nl-NL" b="1" dirty="0">
                <a:latin typeface="Cambria" panose="02040503050406030204" pitchFamily="18" charset="0"/>
                <a:ea typeface="Cambria" panose="02040503050406030204" pitchFamily="18" charset="0"/>
              </a:rPr>
              <a:t>lực đặc thù: </a:t>
            </a:r>
            <a:endParaRPr lang="nl-NL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dirty="0" smtClean="0">
                <a:latin typeface="Cambria" panose="02040503050406030204" pitchFamily="18" charset="0"/>
                <a:ea typeface="Cambria" panose="02040503050406030204" pitchFamily="18" charset="0"/>
              </a:rPr>
              <a:t>Hệ 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thống được kiến thức đã học của chủ đề Con người và sức khoẻ</a:t>
            </a:r>
            <a:r>
              <a:rPr lang="nl-NL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nl-NL" dirty="0" smtClean="0">
                <a:latin typeface="Cambria" panose="02040503050406030204" pitchFamily="18" charset="0"/>
                <a:ea typeface="Cambria" panose="02040503050406030204" pitchFamily="18" charset="0"/>
              </a:rPr>
              <a:t>Xây </a:t>
            </a:r>
            <a:r>
              <a:rPr lang="nl-NL" dirty="0">
                <a:latin typeface="Cambria" panose="02040503050406030204" pitchFamily="18" charset="0"/>
                <a:ea typeface="Cambria" panose="02040503050406030204" pitchFamily="18" charset="0"/>
              </a:rPr>
              <a:t>dựng và  thực hiện được thời gian biểu phù hợp để có được thói quen học tập, vui chơi, ăn uống, nghỉ ngơi điều độ và ngủ đủ </a:t>
            </a:r>
            <a:r>
              <a:rPr lang="nl-NL" dirty="0" smtClean="0">
                <a:latin typeface="Cambria" panose="02040503050406030204" pitchFamily="18" charset="0"/>
                <a:ea typeface="Cambria" panose="02040503050406030204" pitchFamily="18" charset="0"/>
              </a:rPr>
              <a:t>giấc.</a:t>
            </a:r>
            <a:endParaRPr lang="en-US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876300" algn="l"/>
              </a:tabLst>
            </a:pP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876300" algn="l"/>
              </a:tabLst>
            </a:pP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3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4" name="组合 1823"/>
          <p:cNvGrpSpPr/>
          <p:nvPr/>
        </p:nvGrpSpPr>
        <p:grpSpPr>
          <a:xfrm>
            <a:off x="5089918" y="1277276"/>
            <a:ext cx="2012164" cy="584776"/>
            <a:chOff x="5404636" y="1930398"/>
            <a:chExt cx="2012164" cy="584776"/>
          </a:xfrm>
        </p:grpSpPr>
        <p:sp>
          <p:nvSpPr>
            <p:cNvPr id="1819" name="矩形: 圆角 1818"/>
            <p:cNvSpPr/>
            <p:nvPr/>
          </p:nvSpPr>
          <p:spPr>
            <a:xfrm>
              <a:off x="5404636" y="1930399"/>
              <a:ext cx="2012164" cy="584775"/>
            </a:xfrm>
            <a:prstGeom prst="roundRect">
              <a:avLst>
                <a:gd name="adj" fmla="val 11703"/>
              </a:avLst>
            </a:prstGeom>
            <a:solidFill>
              <a:srgbClr val="5FAE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SVN-SAF" panose="02040603050506020204" pitchFamily="18" charset="0"/>
              </a:endParaRPr>
            </a:p>
          </p:txBody>
        </p:sp>
        <p:sp>
          <p:nvSpPr>
            <p:cNvPr id="1820" name="文本框 1819"/>
            <p:cNvSpPr txBox="1"/>
            <p:nvPr/>
          </p:nvSpPr>
          <p:spPr>
            <a:xfrm>
              <a:off x="5404636" y="1930398"/>
              <a:ext cx="2011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SVN-SAF" panose="02040603050506020204" pitchFamily="18" charset="0"/>
                  <a:ea typeface="思源黑体 CN Regular" panose="020B0500000000000000" pitchFamily="34" charset="-122"/>
                </a:rPr>
                <a:t>01</a:t>
              </a:r>
              <a:endParaRPr lang="en-US" altLang="zh-CN" sz="3200" b="1" dirty="0">
                <a:solidFill>
                  <a:schemeClr val="bg1"/>
                </a:solidFill>
                <a:latin typeface="SVN-SAF" panose="02040603050506020204" pitchFamily="18" charset="0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1823" name="文本框 1822"/>
          <p:cNvSpPr txBox="1"/>
          <p:nvPr/>
        </p:nvSpPr>
        <p:spPr>
          <a:xfrm>
            <a:off x="3690378" y="1938056"/>
            <a:ext cx="4810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smtClean="0">
                <a:solidFill>
                  <a:srgbClr val="5CB2F3"/>
                </a:solidFill>
                <a:latin typeface="SVN-SAF" panose="02040603050506020204" pitchFamily="18" charset="0"/>
                <a:ea typeface="字魂100号-方方先锋体" panose="00000500000000000000" pitchFamily="2" charset="-122"/>
              </a:rPr>
              <a:t>KHỞI ĐỘNG</a:t>
            </a:r>
            <a:endParaRPr lang="zh-CN" altLang="en-US" sz="9600" dirty="0">
              <a:solidFill>
                <a:srgbClr val="5CB2F3"/>
              </a:solidFill>
              <a:latin typeface="SVN-SAF" panose="02040603050506020204" pitchFamily="18" charset="0"/>
              <a:ea typeface="字魂100号-方方先锋体" panose="000005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479176" y="1119431"/>
            <a:ext cx="10332644" cy="2338054"/>
            <a:chOff x="314959" y="1374887"/>
            <a:chExt cx="10332644" cy="2338054"/>
          </a:xfrm>
        </p:grpSpPr>
        <p:sp>
          <p:nvSpPr>
            <p:cNvPr id="14" name="文本框 13"/>
            <p:cNvSpPr txBox="1"/>
            <p:nvPr/>
          </p:nvSpPr>
          <p:spPr>
            <a:xfrm>
              <a:off x="314959" y="1706110"/>
              <a:ext cx="10332644" cy="2006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210000"/>
                </a:lnSpc>
              </a:pPr>
              <a:r>
                <a:rPr lang="en-US" altLang="zh-CN" sz="7200" dirty="0" smtClean="0">
                  <a:solidFill>
                    <a:schemeClr val="accent4">
                      <a:lumMod val="75000"/>
                    </a:schemeClr>
                  </a:solidFill>
                  <a:latin typeface="SVN-SAF" panose="02040603050506020204" pitchFamily="18" charset="0"/>
                  <a:ea typeface="微软雅黑" panose="020B0503020204020204" charset="-122"/>
                </a:rPr>
                <a:t>AI THÔNG MINH HƠN ?</a:t>
              </a:r>
              <a:endParaRPr lang="zh-CN" altLang="en-US" sz="7200" dirty="0"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  <a:ea typeface="微软雅黑" panose="020B050302020402020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280632" y="1374887"/>
              <a:ext cx="359649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hangingPunct="1">
                <a:lnSpc>
                  <a:spcPct val="120000"/>
                </a:lnSpc>
              </a:pPr>
              <a:r>
                <a:rPr lang="en-US" altLang="zh-CN" sz="6000" b="1" dirty="0" smtClean="0">
                  <a:solidFill>
                    <a:srgbClr val="0070C0"/>
                  </a:solidFill>
                  <a:latin typeface="SVN-SAF" panose="02040603050506020204" pitchFamily="18" charset="0"/>
                  <a:ea typeface="微软雅黑" panose="020B0503020204020204" charset="-122"/>
                </a:rPr>
                <a:t>TRÒ CHƠI</a:t>
              </a:r>
              <a:endParaRPr lang="zh-CN" altLang="en-US" sz="6000" b="1" dirty="0">
                <a:solidFill>
                  <a:srgbClr val="0070C0"/>
                </a:solidFill>
                <a:latin typeface="SVN-SAF" panose="02040603050506020204" pitchFamily="18" charset="0"/>
                <a:ea typeface="微软雅黑" panose="020B0503020204020204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64" l="296" r="988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9231" y="3457485"/>
            <a:ext cx="3606796" cy="28171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7" b="100000" l="9390" r="100000">
                        <a14:foregroundMark x1="29577" y1="22709" x2="34272" y2="27092"/>
                        <a14:foregroundMark x1="70423" y1="13546" x2="64319" y2="19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71041">
            <a:off x="7763386" y="669913"/>
            <a:ext cx="1325082" cy="15614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83765" y="1449070"/>
            <a:ext cx="8409305" cy="39598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2702951" y="2074845"/>
            <a:ext cx="5201334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Cơ</a:t>
            </a:r>
            <a:r>
              <a:rPr lang="en-US" sz="40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quan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thần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kinh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trung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ương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điều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khiển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mọi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hoả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động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của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cơ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thể</a:t>
            </a:r>
            <a:r>
              <a:rPr lang="en-US" sz="40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</a:rPr>
              <a:t>?</a:t>
            </a:r>
            <a:endParaRPr lang="zh-CN" altLang="en-US" sz="4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latin typeface="SVN-SAF" panose="020406030505060202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849437" y="1587499"/>
            <a:ext cx="668655" cy="3529236"/>
          </a:xfrm>
          <a:prstGeom prst="rect">
            <a:avLst/>
          </a:prstGeom>
          <a:solidFill>
            <a:schemeClr val="bg1"/>
          </a:solidFill>
          <a:ln w="28575">
            <a:solidFill>
              <a:srgbClr val="5CB2F3"/>
            </a:solidFill>
            <a:prstDash val="dash"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en-US" altLang="zh-CN" sz="4800" b="1" dirty="0" smtClean="0">
                <a:solidFill>
                  <a:srgbClr val="0070C0"/>
                </a:solidFill>
                <a:latin typeface="SVN-SAF" panose="02040603050506020204" pitchFamily="18" charset="0"/>
                <a:ea typeface="微软雅黑" panose="020B0503020204020204" charset="-122"/>
              </a:rPr>
              <a:t>CÂU 1</a:t>
            </a:r>
            <a:endParaRPr lang="zh-CN" altLang="en-US" sz="4800" b="1" dirty="0">
              <a:solidFill>
                <a:srgbClr val="0070C0"/>
              </a:solidFill>
              <a:latin typeface="SVN-SAF" panose="02040603050506020204" pitchFamily="18" charset="0"/>
              <a:ea typeface="微软雅黑" panose="020B050302020402020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85" l="0" r="90000">
                        <a14:foregroundMark x1="11250" y1="13333" x2="26250" y2="24242"/>
                        <a14:foregroundMark x1="22917" y1="3636" x2="22917" y2="3636"/>
                        <a14:foregroundMark x1="15833" y1="1818" x2="14583" y2="1818"/>
                        <a14:foregroundMark x1="7083" y1="5152" x2="7083" y2="5152"/>
                        <a14:foregroundMark x1="2083" y1="11515" x2="2083" y2="11515"/>
                        <a14:foregroundMark x1="3750" y1="17879" x2="3750" y2="17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43568" y="2760785"/>
            <a:ext cx="2417164" cy="3323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10373" y="1917465"/>
            <a:ext cx="3016528" cy="1686639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VN-SAF" panose="02040603050506020204" pitchFamily="18" charset="0"/>
              </a:rPr>
              <a:t>não</a:t>
            </a: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  <a:latin typeface="SVN-SAF" panose="0204060305050602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19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83765" y="1449070"/>
            <a:ext cx="8409305" cy="39598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702950" y="2074845"/>
            <a:ext cx="5324427" cy="28007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Một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TRẠNG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thái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tâm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lí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rất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tốt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đối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với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cơ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quan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thần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kinh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SVN-SAF" panose="02040603050506020204" pitchFamily="18" charset="0"/>
              </a:rPr>
              <a:t>?</a:t>
            </a:r>
            <a:endParaRPr lang="zh-CN" altLang="en-US" sz="88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latin typeface="SVN-SAF" panose="020406030505060202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849437" y="1587499"/>
            <a:ext cx="668655" cy="3529236"/>
          </a:xfrm>
          <a:prstGeom prst="rect">
            <a:avLst/>
          </a:prstGeom>
          <a:solidFill>
            <a:schemeClr val="bg1"/>
          </a:solidFill>
          <a:ln w="28575">
            <a:solidFill>
              <a:srgbClr val="5CB2F3"/>
            </a:solidFill>
            <a:prstDash val="dash"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en-US" altLang="zh-CN" sz="4800" b="1" dirty="0" smtClean="0"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  <a:ea typeface="微软雅黑" panose="020B0503020204020204" charset="-122"/>
              </a:rPr>
              <a:t>CÂU 2</a:t>
            </a:r>
            <a:endParaRPr lang="zh-CN" altLang="en-US" sz="4800" b="1" dirty="0">
              <a:solidFill>
                <a:schemeClr val="accent4">
                  <a:lumMod val="75000"/>
                </a:schemeClr>
              </a:solidFill>
              <a:latin typeface="SVN-SAF" panose="02040603050506020204" pitchFamily="18" charset="0"/>
              <a:ea typeface="微软雅黑" panose="020B050302020402020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85" l="0" r="90000">
                        <a14:foregroundMark x1="11250" y1="13333" x2="26250" y2="24242"/>
                        <a14:foregroundMark x1="22917" y1="3636" x2="22917" y2="3636"/>
                        <a14:foregroundMark x1="15833" y1="1818" x2="14583" y2="1818"/>
                        <a14:foregroundMark x1="7083" y1="5152" x2="7083" y2="5152"/>
                        <a14:foregroundMark x1="2083" y1="11515" x2="2083" y2="11515"/>
                        <a14:foregroundMark x1="3750" y1="17879" x2="3750" y2="17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43568" y="2760785"/>
            <a:ext cx="2417164" cy="3323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2035" y="1331885"/>
            <a:ext cx="3943881" cy="1546086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VN-SAF" panose="02040603050506020204" pitchFamily="18" charset="0"/>
              </a:rPr>
              <a:t>Vui</a:t>
            </a:r>
            <a:r>
              <a:rPr 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VN-SAF" panose="02040603050506020204" pitchFamily="18" charset="0"/>
              </a:rPr>
              <a:t>vẻ</a:t>
            </a: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SVN-SAF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04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83765" y="1449070"/>
            <a:ext cx="8409305" cy="39598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738119" y="2290288"/>
            <a:ext cx="5324427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400" dirty="0" err="1">
                <a:solidFill>
                  <a:srgbClr val="7030A0"/>
                </a:solidFill>
                <a:latin typeface="SVN-SAF" panose="02040603050506020204" pitchFamily="18" charset="0"/>
              </a:rPr>
              <a:t>Đây</a:t>
            </a:r>
            <a:r>
              <a:rPr lang="en-US" sz="4400" dirty="0">
                <a:solidFill>
                  <a:srgbClr val="7030A0"/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SVN-SAF" panose="02040603050506020204" pitchFamily="18" charset="0"/>
              </a:rPr>
              <a:t>là</a:t>
            </a:r>
            <a:r>
              <a:rPr lang="en-US" sz="4400" dirty="0">
                <a:solidFill>
                  <a:srgbClr val="7030A0"/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SVN-SAF" panose="02040603050506020204" pitchFamily="18" charset="0"/>
              </a:rPr>
              <a:t>cách</a:t>
            </a:r>
            <a:r>
              <a:rPr lang="en-US" sz="4400" dirty="0">
                <a:solidFill>
                  <a:srgbClr val="7030A0"/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SVN-SAF" panose="02040603050506020204" pitchFamily="18" charset="0"/>
              </a:rPr>
              <a:t>sống</a:t>
            </a:r>
            <a:r>
              <a:rPr lang="en-US" sz="4400" dirty="0">
                <a:solidFill>
                  <a:srgbClr val="7030A0"/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SVN-SAF" panose="02040603050506020204" pitchFamily="18" charset="0"/>
              </a:rPr>
              <a:t>cần</a:t>
            </a:r>
            <a:r>
              <a:rPr lang="en-US" sz="4400" dirty="0">
                <a:solidFill>
                  <a:srgbClr val="7030A0"/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SVN-SAF" panose="02040603050506020204" pitchFamily="18" charset="0"/>
              </a:rPr>
              <a:t>thiết</a:t>
            </a:r>
            <a:r>
              <a:rPr lang="en-US" sz="4400" dirty="0">
                <a:solidFill>
                  <a:srgbClr val="7030A0"/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SVN-SAF" panose="02040603050506020204" pitchFamily="18" charset="0"/>
              </a:rPr>
              <a:t>để</a:t>
            </a:r>
            <a:r>
              <a:rPr lang="en-US" sz="4400" dirty="0">
                <a:solidFill>
                  <a:srgbClr val="7030A0"/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SVN-SAF" panose="02040603050506020204" pitchFamily="18" charset="0"/>
              </a:rPr>
              <a:t>được</a:t>
            </a:r>
            <a:r>
              <a:rPr lang="en-US" sz="4400" dirty="0">
                <a:solidFill>
                  <a:srgbClr val="7030A0"/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SVN-SAF" panose="02040603050506020204" pitchFamily="18" charset="0"/>
              </a:rPr>
              <a:t>khoẻ</a:t>
            </a:r>
            <a:r>
              <a:rPr lang="en-US" sz="4400" dirty="0">
                <a:solidFill>
                  <a:srgbClr val="7030A0"/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SVN-SAF" panose="02040603050506020204" pitchFamily="18" charset="0"/>
              </a:rPr>
              <a:t>mạnh</a:t>
            </a:r>
            <a:r>
              <a:rPr lang="en-US" sz="4400" dirty="0">
                <a:solidFill>
                  <a:srgbClr val="7030A0"/>
                </a:solidFill>
                <a:latin typeface="SVN-SAF" panose="02040603050506020204" pitchFamily="18" charset="0"/>
              </a:rPr>
              <a:t> ?</a:t>
            </a:r>
            <a:endParaRPr lang="zh-CN" altLang="en-US" sz="287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7030A0"/>
              </a:solidFill>
              <a:latin typeface="SVN-SAF" panose="020406030505060202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849437" y="1587499"/>
            <a:ext cx="668655" cy="3529236"/>
          </a:xfrm>
          <a:prstGeom prst="rect">
            <a:avLst/>
          </a:prstGeom>
          <a:solidFill>
            <a:schemeClr val="bg1"/>
          </a:solidFill>
          <a:ln w="28575">
            <a:solidFill>
              <a:srgbClr val="5CB2F3"/>
            </a:solidFill>
            <a:prstDash val="dash"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en-US" altLang="zh-CN" sz="4800" b="1" dirty="0" smtClean="0">
                <a:solidFill>
                  <a:schemeClr val="accent4">
                    <a:lumMod val="75000"/>
                  </a:schemeClr>
                </a:solidFill>
                <a:latin typeface="SVN-SAF" panose="02040603050506020204" pitchFamily="18" charset="0"/>
                <a:ea typeface="微软雅黑" panose="020B0503020204020204" charset="-122"/>
              </a:rPr>
              <a:t>CÂU 3</a:t>
            </a:r>
            <a:endParaRPr lang="zh-CN" altLang="en-US" sz="4800" b="1" dirty="0">
              <a:solidFill>
                <a:schemeClr val="accent4">
                  <a:lumMod val="75000"/>
                </a:schemeClr>
              </a:solidFill>
              <a:latin typeface="SVN-SAF" panose="02040603050506020204" pitchFamily="18" charset="0"/>
              <a:ea typeface="微软雅黑" panose="020B050302020402020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85" l="0" r="90000">
                        <a14:foregroundMark x1="11250" y1="13333" x2="26250" y2="24242"/>
                        <a14:foregroundMark x1="22917" y1="3636" x2="22917" y2="3636"/>
                        <a14:foregroundMark x1="15833" y1="1818" x2="14583" y2="1818"/>
                        <a14:foregroundMark x1="7083" y1="5152" x2="7083" y2="5152"/>
                        <a14:foregroundMark x1="2083" y1="11515" x2="2083" y2="11515"/>
                        <a14:foregroundMark x1="3750" y1="17879" x2="3750" y2="17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43568" y="2760785"/>
            <a:ext cx="2417164" cy="3323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05447" y="3103683"/>
            <a:ext cx="3516922" cy="3232725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VN-SAF" panose="02040603050506020204" pitchFamily="18" charset="0"/>
              </a:rPr>
              <a:t>Sống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VN-SAF" panose="02040603050506020204" pitchFamily="18" charset="0"/>
              </a:rPr>
              <a:t>lành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VN-SAF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VN-SAF" panose="02040603050506020204" pitchFamily="18" charset="0"/>
              </a:rPr>
              <a:t>mạnh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SVN-SAF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473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4" name="组合 1823"/>
          <p:cNvGrpSpPr/>
          <p:nvPr/>
        </p:nvGrpSpPr>
        <p:grpSpPr>
          <a:xfrm>
            <a:off x="5089918" y="1277276"/>
            <a:ext cx="2012164" cy="584776"/>
            <a:chOff x="5404636" y="1930398"/>
            <a:chExt cx="2012164" cy="584776"/>
          </a:xfrm>
        </p:grpSpPr>
        <p:sp>
          <p:nvSpPr>
            <p:cNvPr id="1819" name="矩形: 圆角 1818"/>
            <p:cNvSpPr/>
            <p:nvPr/>
          </p:nvSpPr>
          <p:spPr>
            <a:xfrm>
              <a:off x="5404636" y="1930399"/>
              <a:ext cx="2012164" cy="584775"/>
            </a:xfrm>
            <a:prstGeom prst="roundRect">
              <a:avLst>
                <a:gd name="adj" fmla="val 11703"/>
              </a:avLst>
            </a:prstGeom>
            <a:solidFill>
              <a:srgbClr val="5FAE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SVN-SAF" panose="02040603050506020204" pitchFamily="18" charset="0"/>
              </a:endParaRPr>
            </a:p>
          </p:txBody>
        </p:sp>
        <p:sp>
          <p:nvSpPr>
            <p:cNvPr id="1820" name="文本框 1819"/>
            <p:cNvSpPr txBox="1"/>
            <p:nvPr/>
          </p:nvSpPr>
          <p:spPr>
            <a:xfrm>
              <a:off x="5404636" y="1930398"/>
              <a:ext cx="2011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latin typeface="SVN-SAF" panose="02040603050506020204" pitchFamily="18" charset="0"/>
                  <a:ea typeface="思源黑体 CN Regular" panose="020B0500000000000000" pitchFamily="34" charset="-122"/>
                </a:rPr>
                <a:t>02</a:t>
              </a:r>
              <a:endParaRPr lang="en-US" altLang="zh-CN" sz="3200" b="1" dirty="0">
                <a:solidFill>
                  <a:schemeClr val="bg1"/>
                </a:solidFill>
                <a:latin typeface="SVN-SAF" panose="02040603050506020204" pitchFamily="18" charset="0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1823" name="文本框 1822"/>
          <p:cNvSpPr txBox="1"/>
          <p:nvPr/>
        </p:nvSpPr>
        <p:spPr>
          <a:xfrm>
            <a:off x="3690378" y="1938056"/>
            <a:ext cx="4810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smtClean="0">
                <a:solidFill>
                  <a:srgbClr val="5CB2F3"/>
                </a:solidFill>
                <a:latin typeface="SVN-SAF" panose="02040603050506020204" pitchFamily="18" charset="0"/>
                <a:ea typeface="字魂100号-方方先锋体" panose="00000500000000000000" pitchFamily="2" charset="-122"/>
              </a:rPr>
              <a:t>THỰC</a:t>
            </a:r>
          </a:p>
          <a:p>
            <a:pPr algn="ctr"/>
            <a:r>
              <a:rPr lang="en-US" altLang="zh-CN" sz="9600" dirty="0" smtClean="0">
                <a:solidFill>
                  <a:srgbClr val="5CB2F3"/>
                </a:solidFill>
                <a:latin typeface="SVN-SAF" panose="02040603050506020204" pitchFamily="18" charset="0"/>
                <a:ea typeface="字魂100号-方方先锋体" panose="00000500000000000000" pitchFamily="2" charset="-122"/>
              </a:rPr>
              <a:t>HÀNH</a:t>
            </a:r>
            <a:endParaRPr lang="zh-CN" altLang="en-US" sz="9600" dirty="0">
              <a:solidFill>
                <a:srgbClr val="5CB2F3"/>
              </a:solidFill>
              <a:latin typeface="SVN-SAF" panose="02040603050506020204" pitchFamily="18" charset="0"/>
              <a:ea typeface="字魂100号-方方先锋体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4916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/>
          <p:cNvSpPr txBox="1"/>
          <p:nvPr/>
        </p:nvSpPr>
        <p:spPr>
          <a:xfrm>
            <a:off x="944489" y="329602"/>
            <a:ext cx="1010744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SVN-SAF" panose="02040603050506020204" pitchFamily="18" charset="0"/>
              </a:rPr>
              <a:t>1. HOÀN THÀNH SƠ ĐỒ THEO GỢI Ý VÀ CHIA SẺ VỚI CÁC BẠN</a:t>
            </a:r>
            <a:endParaRPr lang="zh-CN" altLang="en-US" sz="138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SVN-SAF" panose="020406030505060202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1308" y="3268847"/>
            <a:ext cx="2242038" cy="94266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CON NGƯỜI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SỨC KHỎE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96053" y="3268847"/>
            <a:ext cx="2031024" cy="87923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596053" y="1441939"/>
            <a:ext cx="2031024" cy="87923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96053" y="5199608"/>
            <a:ext cx="2031024" cy="8792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2138" y="1892837"/>
            <a:ext cx="548640" cy="3757669"/>
            <a:chOff x="3042138" y="1892837"/>
            <a:chExt cx="548640" cy="3757669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042138" y="3708460"/>
              <a:ext cx="54864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14699" y="1892837"/>
              <a:ext cx="0" cy="3757669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314699" y="1895768"/>
              <a:ext cx="27432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314699" y="5643164"/>
              <a:ext cx="27432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1"/>
          <p:cNvSpPr/>
          <p:nvPr/>
        </p:nvSpPr>
        <p:spPr>
          <a:xfrm>
            <a:off x="7195035" y="965283"/>
            <a:ext cx="3795349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?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195035" y="1564101"/>
            <a:ext cx="3795349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?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195035" y="2162919"/>
            <a:ext cx="3795349" cy="5486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?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195036" y="2839998"/>
            <a:ext cx="3795348" cy="5486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195036" y="3442287"/>
            <a:ext cx="3795348" cy="5486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195036" y="4054265"/>
            <a:ext cx="3795348" cy="5486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95036" y="4763634"/>
            <a:ext cx="3795348" cy="5486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95036" y="5375612"/>
            <a:ext cx="3795348" cy="5486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195036" y="5978798"/>
            <a:ext cx="3795348" cy="5486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627077" y="1227103"/>
            <a:ext cx="1554480" cy="4994611"/>
            <a:chOff x="5627077" y="1227103"/>
            <a:chExt cx="1554480" cy="4994611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5627077" y="1884045"/>
              <a:ext cx="155448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6084277" y="1227103"/>
              <a:ext cx="109728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6084277" y="2428222"/>
              <a:ext cx="109728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6084277" y="1230935"/>
              <a:ext cx="0" cy="118872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5627077" y="3717618"/>
              <a:ext cx="155448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6084277" y="3078260"/>
              <a:ext cx="109728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6084277" y="4261795"/>
              <a:ext cx="109728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6084277" y="3064508"/>
              <a:ext cx="0" cy="118872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627077" y="5677312"/>
              <a:ext cx="155448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6084277" y="5037954"/>
              <a:ext cx="109728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6084277" y="6221489"/>
              <a:ext cx="109728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6084277" y="5032994"/>
              <a:ext cx="0" cy="118872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79" y="5960768"/>
            <a:ext cx="3724979" cy="92057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868</Words>
  <Application>Microsoft Office PowerPoint</Application>
  <PresentationFormat>Widescreen</PresentationFormat>
  <Paragraphs>143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#9Slide07 Altus</vt:lpstr>
      <vt:lpstr>字魂100号-方方先锋体</vt:lpstr>
      <vt:lpstr>Wingdings</vt:lpstr>
      <vt:lpstr>Cambria</vt:lpstr>
      <vt:lpstr>微软雅黑</vt:lpstr>
      <vt:lpstr>SVN-SAF</vt:lpstr>
      <vt:lpstr>SVN-Newton</vt:lpstr>
      <vt:lpstr>Arial</vt:lpstr>
      <vt:lpstr>Times New Roman</vt:lpstr>
      <vt:lpstr>思源黑体 CN Regular</vt:lpstr>
      <vt:lpstr>#9Slide07 HoneyCream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</dc:creator>
  <cp:lastModifiedBy>Nguyễn Thị Hồng Linh</cp:lastModifiedBy>
  <cp:revision>167</cp:revision>
  <dcterms:created xsi:type="dcterms:W3CDTF">2019-06-19T02:08:00Z</dcterms:created>
  <dcterms:modified xsi:type="dcterms:W3CDTF">2023-03-19T14:07:18Z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E82D316DF5A54E31B54608A1C6EA7E54</vt:lpwstr>
  </property>
</Properties>
</file>