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9" r:id="rId2"/>
    <p:sldId id="290" r:id="rId3"/>
    <p:sldId id="291" r:id="rId4"/>
    <p:sldId id="258" r:id="rId5"/>
    <p:sldId id="259" r:id="rId6"/>
    <p:sldId id="261" r:id="rId7"/>
    <p:sldId id="262" r:id="rId8"/>
    <p:sldId id="264" r:id="rId9"/>
    <p:sldId id="298" r:id="rId10"/>
    <p:sldId id="265" r:id="rId11"/>
    <p:sldId id="266" r:id="rId12"/>
    <p:sldId id="295" r:id="rId13"/>
    <p:sldId id="296" r:id="rId14"/>
    <p:sldId id="292" r:id="rId15"/>
    <p:sldId id="297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82" r:id="rId24"/>
    <p:sldId id="283" r:id="rId25"/>
    <p:sldId id="284" r:id="rId26"/>
    <p:sldId id="285" r:id="rId27"/>
    <p:sldId id="286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0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F1EE9-A0B6-4408-946C-F103E6C0F5B0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27E78-4A34-4B73-8202-6C44F39B8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426525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22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5114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27/10/2023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gif"/><Relationship Id="rId10" Type="http://schemas.openxmlformats.org/officeDocument/2006/relationships/image" Target="../media/image38.em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gif"/><Relationship Id="rId10" Type="http://schemas.openxmlformats.org/officeDocument/2006/relationships/image" Target="../media/image38.em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slide" Target="slide8.xml"/><Relationship Id="rId12" Type="http://schemas.openxmlformats.org/officeDocument/2006/relationships/slide" Target="slide9.xml"/><Relationship Id="rId17" Type="http://schemas.openxmlformats.org/officeDocument/2006/relationships/image" Target="../media/image25.png"/><Relationship Id="rId2" Type="http://schemas.openxmlformats.org/officeDocument/2006/relationships/image" Target="../media/image15.jpe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slide" Target="slide7.xml"/><Relationship Id="rId19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35: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529751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Clip" r:id="rId3" imgW="1278331" imgH="1273759" progId="">
                  <p:embed/>
                </p:oleObj>
              </mc:Choice>
              <mc:Fallback>
                <p:oleObj name="Clip" r:id="rId3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Clip" r:id="rId5" imgW="1999793" imgH="1831543" progId="">
                  <p:embed/>
                </p:oleObj>
              </mc:Choice>
              <mc:Fallback>
                <p:oleObj name="Clip" r:id="rId5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61406" y="786674"/>
            <a:ext cx="11212286" cy="511773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endParaRPr lang="en-US" sz="5400" dirty="0" smtClean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chê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  “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.”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tồn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:“ Ta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.”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nhởn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nhơ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ca,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cứ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mẫn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hẳn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4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  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0057" y="1658982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84674" y="1658982"/>
            <a:ext cx="138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43332" y="2484125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39658" y="2494940"/>
            <a:ext cx="140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54493" y="3293905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8355" y="3300327"/>
            <a:ext cx="12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69235" y="4138527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71611" y="4124265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28414" y="492882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87293" y="4938879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04249" y="3293905"/>
            <a:ext cx="1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6538" y="1658982"/>
            <a:ext cx="567559" cy="558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381995" y="2341867"/>
            <a:ext cx="567559" cy="558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45496" y="3222995"/>
            <a:ext cx="567559" cy="558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613090" y="3199347"/>
            <a:ext cx="567559" cy="558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563" y="4938879"/>
            <a:ext cx="567559" cy="558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3" grpId="0"/>
      <p:bldP spid="34" grpId="0"/>
      <p:bldP spid="35" grpId="0"/>
      <p:bldP spid="8" grpId="0" animBg="1"/>
      <p:bldP spid="31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9040" y="3593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5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128"/>
          <a:stretch/>
        </p:blipFill>
        <p:spPr>
          <a:xfrm>
            <a:off x="0" y="0"/>
            <a:ext cx="1143317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041" r="13592" b="14584"/>
          <a:stretch/>
        </p:blipFill>
        <p:spPr>
          <a:xfrm>
            <a:off x="250825" y="266700"/>
            <a:ext cx="112426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ể chuyện lớp 1] Bài 35- Gà nâu và vịt xám - Sách Kết nối tri thức với cuộc sống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2130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96834" y="1030514"/>
            <a:ext cx="4232366" cy="28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87737" y="1116089"/>
            <a:ext cx="416209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000090" y="3859289"/>
            <a:ext cx="4185237" cy="2737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18457" y="1030514"/>
            <a:ext cx="4232366" cy="2828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09360" y="1116089"/>
            <a:ext cx="4162095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5331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Hằng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xám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6487885" y="2841227"/>
            <a:ext cx="5399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vượt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cạn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0" y="836133"/>
            <a:ext cx="5999976" cy="40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725" y="3742800"/>
            <a:ext cx="921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xảy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khiến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752" y="5192327"/>
            <a:ext cx="9124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3105021" y="-399202"/>
            <a:ext cx="6575591" cy="43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7"/>
            <a:ext cx="5399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6618513" y="2576285"/>
            <a:ext cx="5399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lầm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lũi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346947" y="946273"/>
            <a:ext cx="5823801" cy="38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9070" y="844037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Thương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vất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vả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9070" y="3061296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49495" y="685440"/>
            <a:ext cx="6201795" cy="41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26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10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1216990" y="416858"/>
            <a:ext cx="8989328" cy="60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1815353" y="340965"/>
            <a:ext cx="9547412" cy="62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106959" y="0"/>
            <a:ext cx="10165653" cy="66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519518" y="329440"/>
            <a:ext cx="9426388" cy="62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5331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3" y="3859289"/>
            <a:ext cx="4185237" cy="273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0" y="1030514"/>
            <a:ext cx="4232366" cy="2828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3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89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7242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8350" y="1428175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0" y="2183634"/>
            <a:ext cx="4040504" cy="1226788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cam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352609" y="2161536"/>
            <a:ext cx="3622766" cy="118203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sâm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099560" y="2221744"/>
            <a:ext cx="4253049" cy="121375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tăm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tre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1852" y="3605535"/>
            <a:ext cx="10449514" cy="15806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ve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ran,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Lũ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trẻ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nô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đùa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thảm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ven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75412"/>
              </p:ext>
            </p:extLst>
          </p:nvPr>
        </p:nvGraphicFramePr>
        <p:xfrm>
          <a:off x="525929" y="1640540"/>
          <a:ext cx="4812552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4184">
                  <a:extLst>
                    <a:ext uri="{9D8B030D-6E8A-4147-A177-3AD203B41FA5}">
                      <a16:colId xmlns:a16="http://schemas.microsoft.com/office/drawing/2014/main" val="433857273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893309098"/>
                    </a:ext>
                  </a:extLst>
                </a:gridCol>
                <a:gridCol w="1604184">
                  <a:extLst>
                    <a:ext uri="{9D8B030D-6E8A-4147-A177-3AD203B41FA5}">
                      <a16:colId xmlns:a16="http://schemas.microsoft.com/office/drawing/2014/main" val="2689574678"/>
                    </a:ext>
                  </a:extLst>
                </a:gridCol>
              </a:tblGrid>
              <a:tr h="692523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58320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413106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ă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079669"/>
                  </a:ext>
                </a:extLst>
              </a:tr>
              <a:tr h="69252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12169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976135"/>
              </p:ext>
            </p:extLst>
          </p:nvPr>
        </p:nvGraphicFramePr>
        <p:xfrm>
          <a:off x="7624480" y="298325"/>
          <a:ext cx="3872756" cy="609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6378">
                  <a:extLst>
                    <a:ext uri="{9D8B030D-6E8A-4147-A177-3AD203B41FA5}">
                      <a16:colId xmlns:a16="http://schemas.microsoft.com/office/drawing/2014/main" val="3786266402"/>
                    </a:ext>
                  </a:extLst>
                </a:gridCol>
                <a:gridCol w="1936378">
                  <a:extLst>
                    <a:ext uri="{9D8B030D-6E8A-4147-A177-3AD203B41FA5}">
                      <a16:colId xmlns:a16="http://schemas.microsoft.com/office/drawing/2014/main" val="1430600651"/>
                    </a:ext>
                  </a:extLst>
                </a:gridCol>
              </a:tblGrid>
              <a:tr h="757269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n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8727907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o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26283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ô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448493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ơ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58354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e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585661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ê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5826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C00000"/>
                          </a:solidFill>
                        </a:rPr>
                        <a:t>i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174728"/>
                  </a:ext>
                </a:extLst>
              </a:tr>
              <a:tr h="75726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</a:rPr>
                        <a:t>u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2733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6081" y="239357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an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6081" y="314661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6081" y="3899648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6634" y="2377171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am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26634" y="3113802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ăm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26634" y="388324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âm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18152" y="103044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on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31599" y="17625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45786" y="2531996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58493" y="3253623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en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57753" y="3975250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212281" y="4819455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in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71940" y="5620337"/>
            <a:ext cx="1074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un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4" y="-1465385"/>
            <a:ext cx="12242183" cy="92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85" b="67212" l="80674" r="97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48571" r="-5265" b="32191"/>
          <a:stretch/>
        </p:blipFill>
        <p:spPr>
          <a:xfrm rot="20604950">
            <a:off x="9069771" y="-1456394"/>
            <a:ext cx="3383280" cy="37967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94" b="93273" l="74025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78823" r="1620" b="6863"/>
          <a:stretch/>
        </p:blipFill>
        <p:spPr>
          <a:xfrm rot="1451718">
            <a:off x="8794629" y="4323452"/>
            <a:ext cx="2850614" cy="2419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85" b="70182" l="53635" r="7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56667" r="21986" b="29804"/>
          <a:stretch/>
        </p:blipFill>
        <p:spPr>
          <a:xfrm rot="21199553">
            <a:off x="5751109" y="-158554"/>
            <a:ext cx="3423691" cy="2746912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64" b="85879" l="53901" r="7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71961" r="21412" b="14118"/>
          <a:stretch/>
        </p:blipFill>
        <p:spPr>
          <a:xfrm rot="21225831">
            <a:off x="6222487" y="2097706"/>
            <a:ext cx="3513534" cy="2771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4848" l="30408" r="5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81176" r="40917" b="5295"/>
          <a:stretch/>
        </p:blipFill>
        <p:spPr>
          <a:xfrm rot="209744">
            <a:off x="5174693" y="4586538"/>
            <a:ext cx="4080542" cy="2536550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82" b="82970" l="24557" r="5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70392" r="45303" b="17059"/>
          <a:stretch/>
        </p:blipFill>
        <p:spPr>
          <a:xfrm rot="418239">
            <a:off x="2237084" y="229410"/>
            <a:ext cx="4165759" cy="2423714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48" b="99576" l="50798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3" t="86471" r="17109" b="196"/>
          <a:stretch/>
        </p:blipFill>
        <p:spPr>
          <a:xfrm rot="843503">
            <a:off x="2803081" y="2299545"/>
            <a:ext cx="4731569" cy="2594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5273" l="4610" r="3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" t="81373" r="69314" b="5098"/>
          <a:stretch/>
        </p:blipFill>
        <p:spPr>
          <a:xfrm rot="20798960">
            <a:off x="2626553" y="4420180"/>
            <a:ext cx="3583356" cy="27781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576" b="71697" l="0" r="22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76757" b="30428"/>
          <a:stretch/>
        </p:blipFill>
        <p:spPr>
          <a:xfrm>
            <a:off x="0" y="-1"/>
            <a:ext cx="2215804" cy="6858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978" b="74831" l="27994" r="7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246" r="21441" b="18437"/>
          <a:stretch/>
        </p:blipFill>
        <p:spPr>
          <a:xfrm rot="446346">
            <a:off x="514605" y="2390337"/>
            <a:ext cx="5364759" cy="3606413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15468479">
            <a:off x="8963764" y="1865598"/>
            <a:ext cx="912407" cy="9124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660" r="91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9" t="9282"/>
          <a:stretch/>
        </p:blipFill>
        <p:spPr>
          <a:xfrm rot="271538">
            <a:off x="9027952" y="2217504"/>
            <a:ext cx="4023811" cy="27464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569248">
            <a:off x="9982477" y="3132762"/>
            <a:ext cx="228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èn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pin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hlinkClick r:id="rId10" action="ppaction://hlinksldjump"/>
          </p:cNvPr>
          <p:cNvSpPr txBox="1"/>
          <p:nvPr/>
        </p:nvSpPr>
        <p:spPr>
          <a:xfrm>
            <a:off x="4299129" y="1043907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586613">
            <a:off x="6482621" y="776967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519708">
            <a:off x="10353543" y="6790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425077">
            <a:off x="10095397" y="120255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19688">
            <a:off x="2399218" y="3967202"/>
            <a:ext cx="150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233340">
            <a:off x="4771610" y="3745078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998195">
            <a:off x="7159274" y="3140994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568897">
            <a:off x="10242518" y="309131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8897">
            <a:off x="11127054" y="3258374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568897">
            <a:off x="4218446" y="522934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568897">
            <a:off x="6738864" y="5380779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491910" y="5315829"/>
            <a:ext cx="1501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58" name="TextBox 57"/>
          <p:cNvSpPr txBox="1"/>
          <p:nvPr/>
        </p:nvSpPr>
        <p:spPr>
          <a:xfrm rot="380372">
            <a:off x="2265988" y="3426111"/>
            <a:ext cx="150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8497" y="189186"/>
            <a:ext cx="1545020" cy="38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/>
      <p:bldP spid="32" grpId="0"/>
      <p:bldP spid="35" grpId="0"/>
      <p:bldP spid="37" grpId="0"/>
      <p:bldP spid="39" grpId="0"/>
      <p:bldP spid="49" grpId="0"/>
      <p:bldP spid="51" grpId="0"/>
      <p:bldP spid="53" grpId="0"/>
      <p:bldP spid="55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02633" y="544712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sắn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105" name="Picture 9" descr="Củ sắn mang lại nhiều lợi ích cho sức khỏe nhưng nếu sử dụng sai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8" y="432289"/>
            <a:ext cx="55162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Ăn củ sắn giảm táo bón, ngăn ngừa đái tháo đường và bệnh tim m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7" y="432289"/>
            <a:ext cx="5926577" cy="36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>
            <a:hlinkClick r:id="rId4" action="ppaction://hlinksldjump"/>
          </p:cNvPr>
          <p:cNvSpPr/>
          <p:nvPr/>
        </p:nvSpPr>
        <p:spPr>
          <a:xfrm>
            <a:off x="11298621" y="4508938"/>
            <a:ext cx="550723" cy="451945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155" name="Picture 11" descr="Đất và người Quảng Nam: Bến đò Trung Phước dọc làng t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1" y="239889"/>
            <a:ext cx="5238750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Trở lại bến đò xưa lặng lẽ - Nhà văn Xuân Đ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02" y="239889"/>
            <a:ext cx="5722992" cy="411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11298621" y="4508938"/>
            <a:ext cx="550723" cy="451945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Miền Bắc mưa phùn, trời lạnh, Hà Nội thấp nhất 17 độ C - Báo Công an Nhân  dân điện t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>
            <a:hlinkClick r:id="rId3" action="ppaction://hlinksldjump"/>
          </p:cNvPr>
          <p:cNvSpPr/>
          <p:nvPr/>
        </p:nvSpPr>
        <p:spPr>
          <a:xfrm>
            <a:off x="11353800" y="6267450"/>
            <a:ext cx="428625" cy="3429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318</Words>
  <Application>Microsoft Office PowerPoint</Application>
  <PresentationFormat>Widescreen</PresentationFormat>
  <Paragraphs>96</Paragraphs>
  <Slides>28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Admin</cp:lastModifiedBy>
  <cp:revision>49</cp:revision>
  <dcterms:created xsi:type="dcterms:W3CDTF">2020-08-14T15:19:07Z</dcterms:created>
  <dcterms:modified xsi:type="dcterms:W3CDTF">2023-10-27T02:05:36Z</dcterms:modified>
</cp:coreProperties>
</file>