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9.jpg" ContentType="image/jpeg"/>
  <Override PartName="/ppt/media/image10.jpg" ContentType="image/jpeg"/>
  <Override PartName="/ppt/media/image11.jpg" ContentType="image/jpeg"/>
  <Override PartName="/ppt/tags/tag1.xml" ContentType="application/vnd.openxmlformats-officedocument.presentationml.tags+xml"/>
  <Override PartName="/ppt/media/image12.jpg" ContentType="image/jpeg"/>
  <Override PartName="/ppt/media/image13.jpg" ContentType="image/jpeg"/>
  <Override PartName="/ppt/media/image14.jpg" ContentType="image/jpeg"/>
  <Override PartName="/ppt/tags/tag2.xml" ContentType="application/vnd.openxmlformats-officedocument.presentationml.tags+xml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5"/>
  </p:notesMasterIdLst>
  <p:sldIdLst>
    <p:sldId id="256" r:id="rId2"/>
    <p:sldId id="342" r:id="rId3"/>
    <p:sldId id="354" r:id="rId4"/>
    <p:sldId id="355" r:id="rId5"/>
    <p:sldId id="357" r:id="rId6"/>
    <p:sldId id="363" r:id="rId7"/>
    <p:sldId id="356" r:id="rId8"/>
    <p:sldId id="365" r:id="rId9"/>
    <p:sldId id="380" r:id="rId10"/>
    <p:sldId id="374" r:id="rId11"/>
    <p:sldId id="373" r:id="rId12"/>
    <p:sldId id="375" r:id="rId13"/>
    <p:sldId id="376" r:id="rId14"/>
  </p:sldIdLst>
  <p:sldSz cx="9144000" cy="5143500" type="screen16x9"/>
  <p:notesSz cx="6858000" cy="9144000"/>
  <p:embeddedFontLst>
    <p:embeddedFont>
      <p:font typeface="Lora" panose="020B0604020202020204" charset="0"/>
      <p:regular r:id="rId16"/>
      <p:bold r:id="rId17"/>
      <p:italic r:id="rId18"/>
      <p:boldItalic r:id="rId19"/>
    </p:embeddedFont>
    <p:embeddedFont>
      <p:font typeface="Concert One" panose="020B0604020202020204" charset="0"/>
      <p:regular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#9Slide03 Ample" panose="02000000000000000000" pitchFamily="2" charset="0"/>
      <p:regular r:id="rId23"/>
    </p:embeddedFont>
    <p:embeddedFont>
      <p:font typeface="Bahnschrift SemiLight SemiConde" panose="020B0502040204020203" pitchFamily="3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754" y="77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3650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9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1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0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0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9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xmlns="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pic>
        <p:nvPicPr>
          <p:cNvPr id="4" name="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xmlns="" id="{F4E15200-11F9-40D0-8605-352D25C43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745" y="448794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12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xmlns="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xmlns="" id="{4E604925-7988-4F69-B4FE-5481096E607A}"/>
              </a:ext>
            </a:extLst>
          </p:cNvPr>
          <p:cNvSpPr/>
          <p:nvPr/>
        </p:nvSpPr>
        <p:spPr>
          <a:xfrm>
            <a:off x="1671638" y="1421607"/>
            <a:ext cx="5800724" cy="252174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thuật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mùa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5961" y="3943350"/>
            <a:ext cx="5064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khô</a:t>
            </a:r>
            <a:r>
              <a:rPr lang="en-US" dirty="0" smtClean="0"/>
              <a:t> </a:t>
            </a:r>
            <a:r>
              <a:rPr lang="en-US" dirty="0" err="1" smtClean="0"/>
              <a:t>hoặc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rụng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môi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"/>
    </mc:Choice>
    <mc:Fallback xmlns="">
      <p:transition spd="slow" advTm="1076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196091"/>
            <a:ext cx="2741558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30" y="196091"/>
            <a:ext cx="2717270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2" y="196091"/>
            <a:ext cx="2711265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8702"/>
          <a:stretch/>
        </p:blipFill>
        <p:spPr>
          <a:xfrm>
            <a:off x="6144491" y="2812868"/>
            <a:ext cx="2770909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5263"/>
          <a:stretch/>
        </p:blipFill>
        <p:spPr>
          <a:xfrm>
            <a:off x="238321" y="2812868"/>
            <a:ext cx="2777836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2812868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5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"/>
    </mc:Choice>
    <mc:Fallback xmlns="">
      <p:transition spd="slow" advTm="518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xmlns="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827" y="1102930"/>
            <a:ext cx="5832825" cy="42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79785D-E88F-465A-8AF1-2B9E85FCC424}"/>
              </a:ext>
            </a:extLst>
          </p:cNvPr>
          <p:cNvSpPr txBox="1"/>
          <p:nvPr/>
        </p:nvSpPr>
        <p:spPr>
          <a:xfrm>
            <a:off x="3506831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đạo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, </a:t>
            </a:r>
            <a:r>
              <a:rPr lang="en-US" sz="2000" dirty="0" err="1"/>
              <a:t>góp</a:t>
            </a:r>
            <a:r>
              <a:rPr lang="en-US" sz="2000" dirty="0"/>
              <a:t> ý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811" y="2859088"/>
            <a:ext cx="6655105" cy="792600"/>
          </a:xfrm>
        </p:spPr>
        <p:txBody>
          <a:bodyPr/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4" name="Copyright Notice">
            <a:extLst>
              <a:ext uri="{FF2B5EF4-FFF2-40B4-BE49-F238E27FC236}">
                <a16:creationId xmlns:a16="http://schemas.microsoft.com/office/drawing/2014/main" xmlns="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"/>
    </mc:Choice>
    <mc:Fallback xmlns="">
      <p:transition spd="slow" advTm="106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xmlns="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075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EA09D9-1D08-4708-A5E3-916CD779A823}"/>
              </a:ext>
            </a:extLst>
          </p:cNvPr>
          <p:cNvGrpSpPr/>
          <p:nvPr/>
        </p:nvGrpSpPr>
        <p:grpSpPr>
          <a:xfrm>
            <a:off x="-96982" y="-10139"/>
            <a:ext cx="8370282" cy="5153639"/>
            <a:chOff x="10274" y="131124"/>
            <a:chExt cx="11163820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xmlns="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79" y="151618"/>
              <a:ext cx="9895815" cy="685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xmlns="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3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399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399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xmlns="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213" y="4211999"/>
              <a:ext cx="2778554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xmlns="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822037"/>
              <a:ext cx="2392218" cy="2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xmlns="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61" y="683505"/>
              <a:ext cx="1915602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xmlns="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275" y="1438498"/>
              <a:ext cx="1838642" cy="1378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PDF] Sách giáo khoa Mĩ thuật 3 - Chân trời sáng tạ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70" y="451383"/>
            <a:ext cx="1736120" cy="192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ở Bài Tập Mĩ Thuật 3 Bản 1 – Chân Trời Sáng Tạo - Thư Viện P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64" y="449575"/>
            <a:ext cx="1343656" cy="1910231"/>
          </a:xfrm>
          <a:prstGeom prst="rect">
            <a:avLst/>
          </a:prstGeom>
        </p:spPr>
      </p:pic>
      <p:sp>
        <p:nvSpPr>
          <p:cNvPr id="10" name="AutoShape 10" descr="hình ảnh : chi nhánh, thực vật, hoa, khô, Lá cây, Mùa thu, Đất, Thực vật  học, Đầy màu sắc, màu vàng, Hệ thực vật, sắp xếp, Thiết kế, thành phần, k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83" y="2449671"/>
            <a:ext cx="2262816" cy="1505801"/>
          </a:xfrm>
          <a:prstGeom prst="rect">
            <a:avLst/>
          </a:prstGeom>
        </p:spPr>
      </p:pic>
      <p:sp>
        <p:nvSpPr>
          <p:cNvPr id="12" name="AutoShape 12" descr="BĂNG KEO 2 MẶT 1F6 - Q504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73" y="3947789"/>
            <a:ext cx="1529943" cy="12033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13" y="3967632"/>
            <a:ext cx="1114340" cy="111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19">
        <p:fade/>
      </p:transition>
    </mc:Choice>
    <mc:Fallback xmlns="">
      <p:transition spd="med" advTm="152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07AFEF-BE75-4A19-A693-54F7E2A0F649}"/>
              </a:ext>
            </a:extLst>
          </p:cNvPr>
          <p:cNvSpPr txBox="1"/>
          <p:nvPr/>
        </p:nvSpPr>
        <p:spPr>
          <a:xfrm>
            <a:off x="1132608" y="1712684"/>
            <a:ext cx="777564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Nêu </a:t>
            </a:r>
            <a:r>
              <a:rPr lang="vi-VN" sz="1800" dirty="0"/>
              <a:t>được cách sử dụng màu của vật liệu tự nhiên tạo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Tạo </a:t>
            </a:r>
            <a:r>
              <a:rPr lang="vi-VN" sz="1800" dirty="0"/>
              <a:t>được bức tranh phong cảnh từ lá cây và các vật liệu tự nhiên.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GB" sz="1800" dirty="0"/>
              <a:t>- </a:t>
            </a:r>
            <a:r>
              <a:rPr lang="vi-VN" sz="1800" dirty="0" smtClean="0"/>
              <a:t>Chỉ </a:t>
            </a:r>
            <a:r>
              <a:rPr lang="vi-VN" sz="1800" dirty="0"/>
              <a:t>ra được chất cảm bề mặt trong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 smtClean="0"/>
              <a:t>- </a:t>
            </a:r>
            <a:r>
              <a:rPr lang="vi-VN" sz="1800" dirty="0" smtClean="0"/>
              <a:t>Chia </a:t>
            </a:r>
            <a:r>
              <a:rPr lang="vi-VN" sz="1800" dirty="0"/>
              <a:t>sẻ được cảm xúc về màu sắc trong sản phẩm, tác phẩm mĩ thuật.</a:t>
            </a:r>
            <a:endParaRPr lang="en-US" sz="1800" dirty="0"/>
          </a:p>
          <a:p>
            <a:pPr algn="just">
              <a:lnSpc>
                <a:spcPct val="150000"/>
              </a:lnSpc>
            </a:pP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6"/>
    </mc:Choice>
    <mc:Fallback xmlns="">
      <p:transition spd="slow" advTm="2546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xmlns="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E98E30-3A88-40FE-9465-50ABECA2B90D}"/>
              </a:ext>
            </a:extLst>
          </p:cNvPr>
          <p:cNvSpPr txBox="1"/>
          <p:nvPr/>
        </p:nvSpPr>
        <p:spPr>
          <a:xfrm>
            <a:off x="642895" y="736302"/>
            <a:ext cx="4871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dung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mỗi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Chất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tạo</a:t>
            </a:r>
            <a:r>
              <a:rPr lang="en-US" sz="1600" dirty="0"/>
              <a:t> </a:t>
            </a:r>
            <a:r>
              <a:rPr lang="en-US" sz="1600" dirty="0" err="1"/>
              <a:t>nên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 smtClean="0"/>
              <a:t>?</a:t>
            </a:r>
          </a:p>
          <a:p>
            <a:r>
              <a:rPr lang="en-US" sz="1600" dirty="0" smtClean="0"/>
              <a:t>+ </a:t>
            </a:r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hãy</a:t>
            </a:r>
            <a:r>
              <a:rPr lang="en-US" sz="1600" dirty="0" smtClean="0"/>
              <a:t>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xét</a:t>
            </a:r>
            <a:r>
              <a:rPr lang="en-US" sz="1600" dirty="0" smtClean="0"/>
              <a:t> </a:t>
            </a:r>
            <a:r>
              <a:rPr lang="en-US" sz="1600" dirty="0" err="1" smtClean="0"/>
              <a:t>màu</a:t>
            </a:r>
            <a:r>
              <a:rPr lang="en-US" sz="1600" dirty="0" smtClean="0"/>
              <a:t> </a:t>
            </a:r>
            <a:r>
              <a:rPr lang="en-US" sz="1600" dirty="0" err="1" smtClean="0"/>
              <a:t>sắc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sản</a:t>
            </a:r>
            <a:r>
              <a:rPr lang="en-US" sz="1600" dirty="0" smtClean="0"/>
              <a:t> </a:t>
            </a:r>
            <a:r>
              <a:rPr lang="en-US" sz="1600" dirty="0" err="1" smtClean="0"/>
              <a:t>phẩm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09" y="2260418"/>
            <a:ext cx="2741558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75" y="2260418"/>
            <a:ext cx="2717270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7" y="2260418"/>
            <a:ext cx="2711265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1549688" y="4274128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1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437990" y="4274128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488368" y="4280834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12"/>
    </mc:Choice>
    <mc:Fallback xmlns="">
      <p:transition spd="slow" advTm="4171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xmlns="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"/>
    </mc:Choice>
    <mc:Fallback xmlns="">
      <p:transition spd="slow" advTm="542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xmlns="" id="{601DA2EF-5C95-4495-9B0D-7B7C6BA24F56}"/>
              </a:ext>
            </a:extLst>
          </p:cNvPr>
          <p:cNvSpPr/>
          <p:nvPr/>
        </p:nvSpPr>
        <p:spPr bwMode="auto">
          <a:xfrm>
            <a:off x="3916439" y="885014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THẢO LUẬN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xmlns="" id="{2CBE0B83-EB05-4721-8960-432ED0D776A2}"/>
              </a:ext>
            </a:extLst>
          </p:cNvPr>
          <p:cNvSpPr/>
          <p:nvPr/>
        </p:nvSpPr>
        <p:spPr>
          <a:xfrm>
            <a:off x="2213264" y="2171588"/>
            <a:ext cx="6553200" cy="214410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HS </a:t>
            </a:r>
            <a:r>
              <a:rPr lang="en-US" sz="1800" dirty="0" err="1">
                <a:solidFill>
                  <a:srgbClr val="002060"/>
                </a:solidFill>
              </a:rPr>
              <a:t>quan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sát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trong</a:t>
            </a:r>
            <a:r>
              <a:rPr lang="en-US" sz="1800" dirty="0">
                <a:solidFill>
                  <a:srgbClr val="002060"/>
                </a:solidFill>
              </a:rPr>
              <a:t> SGK (</a:t>
            </a:r>
            <a:r>
              <a:rPr lang="en-US" sz="1800" dirty="0" err="1">
                <a:solidFill>
                  <a:srgbClr val="002060"/>
                </a:solidFill>
              </a:rPr>
              <a:t>Trang</a:t>
            </a:r>
            <a:r>
              <a:rPr lang="en-US" sz="1800" dirty="0">
                <a:solidFill>
                  <a:srgbClr val="002060"/>
                </a:solidFill>
              </a:rPr>
              <a:t> 23) </a:t>
            </a:r>
            <a:r>
              <a:rPr lang="en-US" sz="1800" dirty="0" err="1" smtClean="0">
                <a:solidFill>
                  <a:srgbClr val="002060"/>
                </a:solidFill>
              </a:rPr>
              <a:t>thảo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luận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nhóm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tìm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hiểu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biết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sản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phẩm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mĩ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thuật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từ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cây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xmlns="" id="{3D6A9F00-C00D-4B85-8D01-1C5B7D2CB345}"/>
              </a:ext>
            </a:extLst>
          </p:cNvPr>
          <p:cNvSpPr/>
          <p:nvPr/>
        </p:nvSpPr>
        <p:spPr bwMode="auto">
          <a:xfrm>
            <a:off x="117987" y="70054"/>
            <a:ext cx="7107158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 BƯỚC 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TẠO SẢN PHẨM MĨ THUẬT TỪ LÁ CÂY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27FAF7D-ED9D-41B1-9259-07E33410B964}"/>
              </a:ext>
            </a:extLst>
          </p:cNvPr>
          <p:cNvSpPr/>
          <p:nvPr/>
        </p:nvSpPr>
        <p:spPr>
          <a:xfrm>
            <a:off x="642285" y="3170412"/>
            <a:ext cx="2372033" cy="9883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,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phù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ý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F1675E6-702B-4D01-8A91-AA6D1AD17764}"/>
              </a:ext>
            </a:extLst>
          </p:cNvPr>
          <p:cNvSpPr/>
          <p:nvPr/>
        </p:nvSpPr>
        <p:spPr>
          <a:xfrm>
            <a:off x="6490333" y="3173541"/>
            <a:ext cx="2300376" cy="9388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dán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them </a:t>
            </a:r>
            <a:r>
              <a:rPr lang="en-US" dirty="0" err="1" smtClean="0"/>
              <a:t>cảnh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xung</a:t>
            </a:r>
            <a:r>
              <a:rPr lang="en-US" dirty="0" smtClean="0"/>
              <a:t> </a:t>
            </a:r>
            <a:r>
              <a:rPr lang="en-US" dirty="0" err="1" smtClean="0"/>
              <a:t>quanh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FD9A083-21D5-4ED6-ABC2-5436F35CB9AC}"/>
              </a:ext>
            </a:extLst>
          </p:cNvPr>
          <p:cNvSpPr/>
          <p:nvPr/>
        </p:nvSpPr>
        <p:spPr>
          <a:xfrm>
            <a:off x="3761250" y="3178349"/>
            <a:ext cx="2506449" cy="9804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dán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mĩ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3"/>
          <a:stretch/>
        </p:blipFill>
        <p:spPr>
          <a:xfrm>
            <a:off x="117987" y="1226128"/>
            <a:ext cx="3420631" cy="1655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/>
        </p:blipFill>
        <p:spPr>
          <a:xfrm>
            <a:off x="3828733" y="796637"/>
            <a:ext cx="2371484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6490333" y="796637"/>
            <a:ext cx="2251885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51"/>
    </mc:Choice>
    <mc:Fallback xmlns="">
      <p:transition spd="slow" advTm="4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GHI NHỚ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85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 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bề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ý </a:t>
            </a:r>
            <a:r>
              <a:rPr lang="en-US" sz="2400" dirty="0" err="1"/>
              <a:t>thích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81863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5.3|9.3|6.2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457</Words>
  <Application>Microsoft Office PowerPoint</Application>
  <PresentationFormat>On-screen Show (16:9)</PresentationFormat>
  <Paragraphs>46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Lora</vt:lpstr>
      <vt:lpstr>Concert One</vt:lpstr>
      <vt:lpstr>Arial</vt:lpstr>
      <vt:lpstr>微软雅黑</vt:lpstr>
      <vt:lpstr>#9Slide03 Ample</vt:lpstr>
      <vt:lpstr>方正大标宋简体</vt:lpstr>
      <vt:lpstr>Montserrat Semi</vt:lpstr>
      <vt:lpstr>Times New Roman</vt:lpstr>
      <vt:lpstr>Bahnschrift SemiLight SemiConde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5:  VẬN DỤNG – PHÁT TRIỂN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Administrator</cp:lastModifiedBy>
  <cp:revision>33</cp:revision>
  <dcterms:modified xsi:type="dcterms:W3CDTF">2024-02-19T15:43:53Z</dcterms:modified>
</cp:coreProperties>
</file>