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8" r:id="rId2"/>
    <p:sldId id="327" r:id="rId3"/>
    <p:sldId id="259" r:id="rId4"/>
    <p:sldId id="290" r:id="rId5"/>
    <p:sldId id="1900" r:id="rId6"/>
    <p:sldId id="1904" r:id="rId7"/>
    <p:sldId id="1902" r:id="rId8"/>
    <p:sldId id="1901" r:id="rId9"/>
    <p:sldId id="1905" r:id="rId10"/>
    <p:sldId id="268" r:id="rId11"/>
    <p:sldId id="1897" r:id="rId12"/>
    <p:sldId id="1908" r:id="rId13"/>
    <p:sldId id="1906" r:id="rId14"/>
    <p:sldId id="291" r:id="rId15"/>
    <p:sldId id="324" r:id="rId16"/>
    <p:sldId id="325" r:id="rId17"/>
    <p:sldId id="292" r:id="rId18"/>
    <p:sldId id="314" r:id="rId19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884"/>
    <a:srgbClr val="A1CF6B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387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15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037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90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2210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228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60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432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204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991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22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med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med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med" advClick="0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med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469900"/>
            <a:ext cx="9143244" cy="44831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 userDrawn="1"/>
        </p:nvSpPr>
        <p:spPr>
          <a:xfrm>
            <a:off x="0" y="266700"/>
            <a:ext cx="3365500" cy="444500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Click here to add a title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med" advClick="0" advTm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 advClick="0" advTm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audio" Target="../media/media2.m4a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microsoft.com/office/2007/relationships/media" Target="../media/media2.m4a"/><Relationship Id="rId16" Type="http://schemas.openxmlformats.org/officeDocument/2006/relationships/image" Target="../media/image7.png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2444" y="-23967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sp>
        <p:nvSpPr>
          <p:cNvPr id="10" name="矩形 65">
            <a:extLst>
              <a:ext uri="{FF2B5EF4-FFF2-40B4-BE49-F238E27FC236}">
                <a16:creationId xmlns:a16="http://schemas.microsoft.com/office/drawing/2014/main" id="{F52A7B97-B932-44C7-9956-976D106016C6}"/>
              </a:ext>
            </a:extLst>
          </p:cNvPr>
          <p:cNvSpPr/>
          <p:nvPr/>
        </p:nvSpPr>
        <p:spPr>
          <a:xfrm>
            <a:off x="1130710" y="-3688"/>
            <a:ext cx="7063248" cy="68427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CAEA4DE8-72B6-43BE-A314-E5F119AF49A2}"/>
              </a:ext>
            </a:extLst>
          </p:cNvPr>
          <p:cNvSpPr txBox="1"/>
          <p:nvPr/>
        </p:nvSpPr>
        <p:spPr>
          <a:xfrm>
            <a:off x="2066494" y="1172749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116430">
            <a:off x="-209277" y="1216967"/>
            <a:ext cx="1543309" cy="1140707"/>
          </a:xfrm>
          <a:prstGeom prst="rect">
            <a:avLst/>
          </a:prstGeom>
        </p:spPr>
      </p:pic>
      <p:pic>
        <p:nvPicPr>
          <p:cNvPr id="7" name="SenbonZakura-Piano-3326528">
            <a:hlinkClick r:id="" action="ppaction://media"/>
            <a:extLst>
              <a:ext uri="{FF2B5EF4-FFF2-40B4-BE49-F238E27FC236}">
                <a16:creationId xmlns:a16="http://schemas.microsoft.com/office/drawing/2014/main" id="{69A42993-EDAE-43F0-BD00-02361193F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8695" y="440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med" advClick="0" advTm="2237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550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" objId="7"/>
        <p14:stopEvt time="21497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981200" y="2017736"/>
            <a:ext cx="5389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Livvic Bold"/>
              </a:rPr>
              <a:t>Có thể vẽ cây bằng nét, chấm, màu.</a:t>
            </a:r>
            <a:endParaRPr lang="en-US" sz="2400" dirty="0">
              <a:solidFill>
                <a:srgbClr val="002060"/>
              </a:solidFill>
              <a:latin typeface="Livvic Bold"/>
            </a:endParaRPr>
          </a:p>
          <a:p>
            <a:pPr algn="just">
              <a:defRPr/>
            </a:pPr>
            <a:r>
              <a:rPr lang="en-US" sz="24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Livvic Bold"/>
              </a:rPr>
              <a:t>Có thể sử dụng nhiều loại, nhiều kích cỡ nét, chấm, màu, hình khác nhau để vẽ cây.  </a:t>
            </a:r>
            <a:endParaRPr lang="en-US" sz="2400" dirty="0">
              <a:solidFill>
                <a:srgbClr val="002060"/>
              </a:solidFill>
              <a:latin typeface="Livvic Bold"/>
            </a:endParaRPr>
          </a:p>
          <a:p>
            <a:pPr algn="just">
              <a:defRPr/>
            </a:pPr>
            <a:endParaRPr lang="en-US" sz="2400" dirty="0">
              <a:solidFill>
                <a:srgbClr val="002060"/>
              </a:solidFill>
              <a:latin typeface="Livvic Bold"/>
            </a:endParaRPr>
          </a:p>
          <a:p>
            <a:pPr algn="just">
              <a:defRPr/>
            </a:pPr>
            <a:endParaRPr lang="zh-CN" altLang="en-U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284"/>
    </mc:Choice>
    <mc:Fallback xmlns="">
      <p:transition spd="slow" advClick="0" advTm="18284"/>
    </mc:Fallback>
  </mc:AlternateContent>
  <p:extLst>
    <p:ext uri="{3A86A75C-4F4B-4683-9AE1-C65F6400EC91}">
      <p14:laserTraceLst xmlns:p14="http://schemas.microsoft.com/office/powerpoint/2010/main">
        <p14:tracePtLst>
          <p14:tracePt t="338" x="4938713" y="4117975"/>
          <p14:tracePt t="342" x="4932363" y="4117975"/>
          <p14:tracePt t="348" x="4926013" y="4117975"/>
          <p14:tracePt t="351" x="4913313" y="4117975"/>
          <p14:tracePt t="354" x="4900613" y="4124325"/>
          <p14:tracePt t="358" x="4887913" y="4137025"/>
          <p14:tracePt t="364" x="4875213" y="4149725"/>
          <p14:tracePt t="368" x="4856163" y="4168775"/>
          <p14:tracePt t="371" x="4843463" y="4181475"/>
          <p14:tracePt t="373" x="4824413" y="4187825"/>
          <p14:tracePt t="380" x="4811713" y="4194175"/>
          <p14:tracePt t="383" x="4797425" y="4213225"/>
          <p14:tracePt t="386" x="4778375" y="4232275"/>
          <p14:tracePt t="390" x="4759325" y="4244975"/>
          <p14:tracePt t="394" x="4740275" y="4264025"/>
          <p14:tracePt t="399" x="4721225" y="4283075"/>
          <p14:tracePt t="405" x="4695825" y="4302125"/>
          <p14:tracePt t="407" x="4664075" y="4333875"/>
          <p14:tracePt t="410" x="4625975" y="4352925"/>
          <p14:tracePt t="415" x="4587875" y="4378325"/>
          <p14:tracePt t="418" x="4562475" y="4397375"/>
          <p14:tracePt t="422" x="4543425" y="4410075"/>
          <p14:tracePt t="426" x="4518025" y="4429125"/>
          <p14:tracePt t="431" x="4479925" y="4448175"/>
          <p14:tracePt t="434" x="4448175" y="4473575"/>
          <p14:tracePt t="437" x="4410075" y="4506913"/>
          <p14:tracePt t="442" x="4371975" y="4525963"/>
          <p14:tracePt t="451" x="4332288" y="4557713"/>
          <p14:tracePt t="452" x="4294188" y="4576763"/>
          <p14:tracePt t="453" x="4256088" y="4602163"/>
          <p14:tracePt t="457" x="4230688" y="4621213"/>
          <p14:tracePt t="465" x="4198938" y="4640263"/>
          <p14:tracePt t="468" x="4173538" y="4665663"/>
          <p14:tracePt t="469" x="4148138" y="4684713"/>
          <p14:tracePt t="471" x="4116388" y="4703763"/>
          <p14:tracePt t="476" x="4090988" y="4722813"/>
          <p14:tracePt t="481" x="4065588" y="4748213"/>
          <p14:tracePt t="484" x="4033838" y="4767263"/>
          <p14:tracePt t="487" x="4008438" y="4786313"/>
          <p14:tracePt t="491" x="3989388" y="4799013"/>
          <p14:tracePt t="500" x="3970338" y="4818063"/>
          <p14:tracePt t="502" x="3944938" y="4837113"/>
          <p14:tracePt t="503" x="3919538" y="4856163"/>
          <p14:tracePt t="507" x="3887788" y="4887913"/>
          <p14:tracePt t="515" x="3867150" y="4900613"/>
          <p14:tracePt t="518" x="3841750" y="4913313"/>
          <p14:tracePt t="519" x="3816350" y="4926013"/>
          <p14:tracePt t="523" x="3797300" y="4946650"/>
          <p14:tracePt t="530" x="3778250" y="4965700"/>
          <p14:tracePt t="533" x="3765550" y="4978400"/>
          <p14:tracePt t="537" x="3733800" y="4997450"/>
          <p14:tracePt t="539" x="3721100" y="5003800"/>
          <p14:tracePt t="544" x="3702050" y="5016500"/>
          <p14:tracePt t="547" x="3683000" y="5029200"/>
          <p14:tracePt t="551" x="3657600" y="5048250"/>
          <p14:tracePt t="556" x="3632200" y="5073650"/>
          <p14:tracePt t="559" x="3613150" y="5080000"/>
          <p14:tracePt t="566" x="3587750" y="5092700"/>
          <p14:tracePt t="568" x="3568700" y="5111750"/>
          <p14:tracePt t="572" x="3549650" y="5124450"/>
          <p14:tracePt t="576" x="3524250" y="5137150"/>
          <p14:tracePt t="1797" x="0" y="0"/>
        </p14:tracePtLst>
      </p14:laserTraceLst>
    </p:ext>
    <p:ext uri="{E180D4A7-C9FB-4DFB-919C-405C955672EB}">
      <p14:showEvtLst xmlns:p14="http://schemas.microsoft.com/office/powerpoint/2010/main">
        <p14:playEvt time="262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ẽ tranh về đề tài Vườn cây - Quỳnh Hương 2/5 - Ảnh đẹp - Phạm Thị Thái -  Thư viện Tư liệu giáo dụ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11043" r="6630" b="13701"/>
          <a:stretch/>
        </p:blipFill>
        <p:spPr bwMode="auto">
          <a:xfrm>
            <a:off x="528639" y="285749"/>
            <a:ext cx="3238060" cy="3186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ẽ tranh đề tài Vườn cây - Tiểu Yến - 2/2 - SẢN PHẨM CỦA EM - Phạm Thị Thái  - Website của Trường Tiểu học Trần Quốc Toản - Tam Kỳ - Quảng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t="9874" r="10445" b="7751"/>
          <a:stretch/>
        </p:blipFill>
        <p:spPr bwMode="auto">
          <a:xfrm rot="669443">
            <a:off x="4972051" y="1035845"/>
            <a:ext cx="3523526" cy="3414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2103077"/>
      </p:ext>
    </p:extLst>
  </p:cSld>
  <p:clrMapOvr>
    <a:masterClrMapping/>
  </p:clrMapOvr>
  <p:transition spd="med" advClick="0" advTm="11109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ảm nhận, chia sẻ - trang 27- SGK Mĩ thuật lớp 2- Cánh Diều | Mĩ thuật lớp  2 - Cánh Diề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r="2610" b="7563"/>
          <a:stretch/>
        </p:blipFill>
        <p:spPr bwMode="auto">
          <a:xfrm>
            <a:off x="141722" y="371474"/>
            <a:ext cx="4265972" cy="29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ủ đề : Khu vườn kỳ diệu lớp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6947" r="3887" b="6695"/>
          <a:stretch/>
        </p:blipFill>
        <p:spPr bwMode="auto">
          <a:xfrm>
            <a:off x="4703186" y="1728789"/>
            <a:ext cx="4026477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211067"/>
      </p:ext>
    </p:extLst>
  </p:cSld>
  <p:clrMapOvr>
    <a:masterClrMapping/>
  </p:clrMapOvr>
  <p:transition spd="med" advClick="0" advTm="11109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16317" r="10810" b="19019"/>
          <a:stretch/>
        </p:blipFill>
        <p:spPr>
          <a:xfrm rot="11193434">
            <a:off x="4657570" y="1463583"/>
            <a:ext cx="3976983" cy="2733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t="18119" r="4537" b="9609"/>
          <a:stretch/>
        </p:blipFill>
        <p:spPr>
          <a:xfrm>
            <a:off x="964407" y="1054716"/>
            <a:ext cx="2857500" cy="33601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1387600"/>
      </p:ext>
    </p:extLst>
  </p:cSld>
  <p:clrMapOvr>
    <a:masterClrMapping/>
  </p:clrMapOvr>
  <p:transition spd="med" advClick="0" advTm="11109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1281544" y="1670553"/>
            <a:ext cx="3906649" cy="1238427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một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sân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trường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theo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ý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1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1537945" y="310937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30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8183">
        <p15:prstTrans prst="airplane"/>
      </p:transition>
    </mc:Choice>
    <mc:Fallback xmlns="">
      <p:transition spd="slow" advClick="0" advTm="38183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2000">
            <a:off x="6666372" y="248347"/>
            <a:ext cx="1231290" cy="170673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450352" y="947577"/>
            <a:ext cx="4940183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có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ảnh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chia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sẻ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cô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giáo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bạn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9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1537945" y="310937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12755"/>
      </p:ext>
    </p:extLst>
  </p:cSld>
  <p:clrMapOvr>
    <a:masterClrMapping/>
  </p:clrMapOvr>
  <p:transition spd="med" advClick="0" advTm="27966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013952" y="134752"/>
            <a:ext cx="7694475" cy="384168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82" y="226999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60" y="461972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314361" y="1058917"/>
            <a:ext cx="473937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HOẠT ĐỘNG 5: </a:t>
            </a:r>
          </a:p>
          <a:p>
            <a:pPr algn="ctr" eaLnBrk="1" hangingPunct="1">
              <a:defRPr/>
            </a:pPr>
            <a:r>
              <a:rPr lang="en-US" altLang="zh-CN" sz="28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VẬN DỤNG – PHÁT TRIỂN </a:t>
            </a:r>
            <a:endParaRPr lang="zh-CN" altLang="en-US" sz="2800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043128" y="2055596"/>
            <a:ext cx="5431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/>
              <a:t>  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97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358">
        <p15:prstTrans prst="prestige"/>
      </p:transition>
    </mc:Choice>
    <mc:Fallback xmlns="">
      <p:transition spd="slow" advTm="15358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1192964" y="1482303"/>
            <a:ext cx="4515154" cy="115040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nhờ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bố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mẹ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và</a:t>
            </a:r>
            <a:endParaRPr lang="en-US" altLang="zh-CN" sz="2000" dirty="0">
              <a:solidFill>
                <a:srgbClr val="7030A0"/>
              </a:solidFill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0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521618" y="318391"/>
            <a:ext cx="4280964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ĐỊNH HƯỚNG HỌC TẬP TIẾP THEO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81007"/>
      </p:ext>
    </p:extLst>
  </p:cSld>
  <p:clrMapOvr>
    <a:masterClrMapping/>
  </p:clrMapOvr>
  <p:transition spd="med" advClick="0" advTm="11480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8599" y="1264602"/>
            <a:ext cx="7326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XIN CHÀO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VÀ HẸN GẶP LẠI!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4444" y="26813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p:transition spd="med" advClick="0" advTm="812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2444" y="-23967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sp>
        <p:nvSpPr>
          <p:cNvPr id="10" name="矩形 65">
            <a:extLst>
              <a:ext uri="{FF2B5EF4-FFF2-40B4-BE49-F238E27FC236}">
                <a16:creationId xmlns:a16="http://schemas.microsoft.com/office/drawing/2014/main" id="{F52A7B97-B932-44C7-9956-976D106016C6}"/>
              </a:ext>
            </a:extLst>
          </p:cNvPr>
          <p:cNvSpPr/>
          <p:nvPr/>
        </p:nvSpPr>
        <p:spPr>
          <a:xfrm>
            <a:off x="1130710" y="-3688"/>
            <a:ext cx="7063248" cy="68427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CAEA4DE8-72B6-43BE-A314-E5F119AF49A2}"/>
              </a:ext>
            </a:extLst>
          </p:cNvPr>
          <p:cNvSpPr txBox="1"/>
          <p:nvPr/>
        </p:nvSpPr>
        <p:spPr>
          <a:xfrm>
            <a:off x="2066496" y="57436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116430">
            <a:off x="1506558" y="2492157"/>
            <a:ext cx="1254586" cy="927303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7B76C1F6-A6FA-4E7F-9CE5-4F76D7A9C4D4}"/>
              </a:ext>
            </a:extLst>
          </p:cNvPr>
          <p:cNvSpPr txBox="1"/>
          <p:nvPr/>
        </p:nvSpPr>
        <p:spPr>
          <a:xfrm>
            <a:off x="806058" y="1379793"/>
            <a:ext cx="7824751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: 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CÂY TRONG SÂN TRƯỜNG EM</a:t>
            </a:r>
          </a:p>
          <a:p>
            <a:pPr algn="ctr"/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( </a:t>
            </a:r>
            <a:r>
              <a:rPr lang="en-US" altLang="zh-CN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1)</a:t>
            </a:r>
            <a:endParaRPr lang="zh-CN" altLang="en-US" sz="4400" dirty="0">
              <a:ln w="38100"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pic>
        <p:nvPicPr>
          <p:cNvPr id="14" name="SenbonZakura-Piano-3326528">
            <a:hlinkClick r:id="" action="ppaction://media"/>
            <a:extLst>
              <a:ext uri="{FF2B5EF4-FFF2-40B4-BE49-F238E27FC236}">
                <a16:creationId xmlns:a16="http://schemas.microsoft.com/office/drawing/2014/main" id="{A0B73A0D-FAAE-4C7D-B291-47C04D79A7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8695" y="440213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80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6287">
        <p15:prstTrans prst="curtains"/>
      </p:transition>
    </mc:Choice>
    <mc:Fallback xmlns="">
      <p:transition spd="slow" advClick="0" advTm="16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5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  <p:extLst>
    <p:ext uri="{E180D4A7-C9FB-4DFB-919C-405C955672EB}">
      <p14:showEvtLst xmlns:p14="http://schemas.microsoft.com/office/powerpoint/2010/main">
        <p14:playEvt time="7865" objId="1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" y="8185"/>
            <a:ext cx="9216516" cy="51435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0" y="126352"/>
            <a:ext cx="9323093" cy="501714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3176071"/>
            <a:ext cx="1331676" cy="13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77" y="1739263"/>
            <a:ext cx="931600" cy="9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62" y="3550046"/>
            <a:ext cx="1194218" cy="8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37" y="1382859"/>
            <a:ext cx="1514475" cy="1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904" y="3184873"/>
            <a:ext cx="1865529" cy="1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48" y="3262903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44" y="1708306"/>
            <a:ext cx="1816844" cy="13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929433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9" y="2910709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B14B54-8EB6-4C0A-B0FD-4BB87D9A58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6"/>
    </mc:Choice>
    <mc:Fallback xmlns="">
      <p:transition spd="slow" advTm="18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6951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1161">
            <a:off x="7405056" y="146762"/>
            <a:ext cx="1332131" cy="184651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401362" y="243899"/>
            <a:ext cx="6422001" cy="280389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en-US" altLang="zh-CN" sz="2800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A930FA96-39E0-4B5E-B1B9-17921B02E81F}"/>
              </a:ext>
            </a:extLst>
          </p:cNvPr>
          <p:cNvSpPr txBox="1"/>
          <p:nvPr/>
        </p:nvSpPr>
        <p:spPr>
          <a:xfrm>
            <a:off x="519956" y="888506"/>
            <a:ext cx="61848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A268BE-E719-4570-89BB-1D97E6D8019C}"/>
              </a:ext>
            </a:extLst>
          </p:cNvPr>
          <p:cNvSpPr txBox="1"/>
          <p:nvPr/>
        </p:nvSpPr>
        <p:spPr>
          <a:xfrm>
            <a:off x="1205985" y="304881"/>
            <a:ext cx="454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7030A0"/>
                </a:solidFill>
                <a:ea typeface="微软雅黑" panose="020B0503020204020204" pitchFamily="34" charset="-122"/>
              </a:rPr>
              <a:t>YÊU CẦU CẦN ĐẠT CỦA BÀI HỌC</a:t>
            </a:r>
          </a:p>
        </p:txBody>
      </p:sp>
      <p:sp>
        <p:nvSpPr>
          <p:cNvPr id="9" name="MH_SubTitle_1"/>
          <p:cNvSpPr/>
          <p:nvPr>
            <p:custDataLst>
              <p:tags r:id="rId2"/>
            </p:custDataLst>
          </p:nvPr>
        </p:nvSpPr>
        <p:spPr>
          <a:xfrm>
            <a:off x="2819412" y="3382771"/>
            <a:ext cx="5119254" cy="1530831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en-US" altLang="zh-CN" sz="2800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Hộp Văn bản 3">
            <a:extLst>
              <a:ext uri="{FF2B5EF4-FFF2-40B4-BE49-F238E27FC236}">
                <a16:creationId xmlns:a16="http://schemas.microsoft.com/office/drawing/2014/main" id="{A930FA96-39E0-4B5E-B1B9-17921B02E81F}"/>
              </a:ext>
            </a:extLst>
          </p:cNvPr>
          <p:cNvSpPr txBox="1"/>
          <p:nvPr/>
        </p:nvSpPr>
        <p:spPr>
          <a:xfrm>
            <a:off x="2804284" y="3897939"/>
            <a:ext cx="511191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1, 2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268BE-E719-4570-89BB-1D97E6D8019C}"/>
              </a:ext>
            </a:extLst>
          </p:cNvPr>
          <p:cNvSpPr txBox="1"/>
          <p:nvPr/>
        </p:nvSpPr>
        <p:spPr>
          <a:xfrm>
            <a:off x="3263385" y="3520928"/>
            <a:ext cx="454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0000"/>
                </a:solidFill>
                <a:ea typeface="微软雅黑" panose="020B0503020204020204" pitchFamily="34" charset="-122"/>
              </a:rPr>
              <a:t>YÊU CẦU CẦN ĐẠT CỦA TIẾT 1</a:t>
            </a:r>
          </a:p>
        </p:txBody>
      </p:sp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536">
        <p159:morph option="byObject"/>
      </p:transition>
    </mc:Choice>
    <mc:Fallback xmlns="">
      <p:transition spd="slow" advClick="0" advTm="20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1" y="14603"/>
            <a:ext cx="9216516" cy="5143500"/>
          </a:xfrm>
          <a:prstGeom prst="rect">
            <a:avLst/>
          </a:prstGeom>
        </p:spPr>
      </p:pic>
      <p:sp>
        <p:nvSpPr>
          <p:cNvPr id="15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88490" y="169607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33928" y="340823"/>
            <a:ext cx="2557029" cy="2557029"/>
            <a:chOff x="5202047" y="512038"/>
            <a:chExt cx="2557029" cy="2557029"/>
          </a:xfrm>
        </p:grpSpPr>
        <p:pic>
          <p:nvPicPr>
            <p:cNvPr id="21" name="Picture 2" descr="CÂY BÀNG">
              <a:extLst>
                <a:ext uri="{FF2B5EF4-FFF2-40B4-BE49-F238E27FC236}">
                  <a16:creationId xmlns:a16="http://schemas.microsoft.com/office/drawing/2014/main" id="{14935C0E-E728-4D0F-AACD-971498E77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047" y="512038"/>
              <a:ext cx="2557029" cy="25570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3AF3AA-0AEF-47D5-9ECD-936105FEB662}"/>
                </a:ext>
              </a:extLst>
            </p:cNvPr>
            <p:cNvSpPr/>
            <p:nvPr/>
          </p:nvSpPr>
          <p:spPr>
            <a:xfrm>
              <a:off x="7456734" y="2799908"/>
              <a:ext cx="302342" cy="26915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vi-VN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28852" y="744691"/>
            <a:ext cx="3499798" cy="2051224"/>
            <a:chOff x="1088179" y="783847"/>
            <a:chExt cx="3499798" cy="2051224"/>
          </a:xfrm>
        </p:grpSpPr>
        <p:pic>
          <p:nvPicPr>
            <p:cNvPr id="20" name="Picture 4" descr="Văn mẫu miêu tả cây phượng lớp 7 | Văn mẫu lớp 7 chọn lọc">
              <a:extLst>
                <a:ext uri="{FF2B5EF4-FFF2-40B4-BE49-F238E27FC236}">
                  <a16:creationId xmlns:a16="http://schemas.microsoft.com/office/drawing/2014/main" id="{975C7335-CB33-4CE3-BAA8-B8DB4697B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179" y="783847"/>
              <a:ext cx="3499798" cy="2051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CEC33AD-3A7C-4874-BEF9-008302230D4C}"/>
                </a:ext>
              </a:extLst>
            </p:cNvPr>
            <p:cNvSpPr/>
            <p:nvPr/>
          </p:nvSpPr>
          <p:spPr>
            <a:xfrm>
              <a:off x="4285635" y="2565912"/>
              <a:ext cx="302342" cy="26915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vi-VN" dirty="0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3337185" y="3080047"/>
            <a:ext cx="2501583" cy="5290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1. </a:t>
            </a:r>
            <a:r>
              <a:rPr lang="en-US" sz="2000" dirty="0" err="1"/>
              <a:t>Đây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26349" y="3970895"/>
            <a:ext cx="2610836" cy="8684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/>
              <a:t>a. </a:t>
            </a:r>
            <a:r>
              <a:rPr lang="en-US" sz="1800" dirty="0" err="1"/>
              <a:t>Cây</a:t>
            </a:r>
            <a:r>
              <a:rPr lang="en-US" sz="1800" dirty="0"/>
              <a:t> </a:t>
            </a:r>
            <a:r>
              <a:rPr lang="en-US" sz="1800" dirty="0" err="1"/>
              <a:t>phượng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cây</a:t>
            </a:r>
            <a:r>
              <a:rPr lang="en-US" sz="1800" dirty="0"/>
              <a:t> </a:t>
            </a:r>
            <a:r>
              <a:rPr lang="en-US" sz="1800" dirty="0" err="1"/>
              <a:t>bàng</a:t>
            </a:r>
            <a:endParaRPr lang="en-US" sz="1800" dirty="0"/>
          </a:p>
        </p:txBody>
      </p:sp>
      <p:sp>
        <p:nvSpPr>
          <p:cNvPr id="28" name="Rounded Rectangle 27"/>
          <p:cNvSpPr/>
          <p:nvPr/>
        </p:nvSpPr>
        <p:spPr>
          <a:xfrm>
            <a:off x="6047509" y="3865419"/>
            <a:ext cx="2535179" cy="885884"/>
          </a:xfrm>
          <a:prstGeom prst="roundRect">
            <a:avLst>
              <a:gd name="adj" fmla="val 136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/>
              <a:t>b. </a:t>
            </a:r>
            <a:r>
              <a:rPr lang="en-US" sz="1800" dirty="0" err="1"/>
              <a:t>Cây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lăng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cây</a:t>
            </a:r>
            <a:r>
              <a:rPr lang="en-US" sz="1800" dirty="0"/>
              <a:t> </a:t>
            </a:r>
            <a:r>
              <a:rPr lang="en-US" sz="1800" dirty="0" err="1"/>
              <a:t>bàng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64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6"/>
    </mc:Choice>
    <mc:Fallback xmlns="">
      <p:transition spd="slow" advTm="18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1" y="14603"/>
            <a:ext cx="9216516" cy="5143500"/>
          </a:xfrm>
          <a:prstGeom prst="rect">
            <a:avLst/>
          </a:prstGeom>
        </p:spPr>
      </p:pic>
      <p:sp>
        <p:nvSpPr>
          <p:cNvPr id="15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88490" y="169607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33928" y="340823"/>
            <a:ext cx="2557029" cy="2557029"/>
            <a:chOff x="5202047" y="512038"/>
            <a:chExt cx="2557029" cy="2557029"/>
          </a:xfrm>
        </p:grpSpPr>
        <p:pic>
          <p:nvPicPr>
            <p:cNvPr id="21" name="Picture 2" descr="CÂY BÀNG">
              <a:extLst>
                <a:ext uri="{FF2B5EF4-FFF2-40B4-BE49-F238E27FC236}">
                  <a16:creationId xmlns:a16="http://schemas.microsoft.com/office/drawing/2014/main" id="{14935C0E-E728-4D0F-AACD-971498E77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047" y="512038"/>
              <a:ext cx="2557029" cy="25570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3AF3AA-0AEF-47D5-9ECD-936105FEB662}"/>
                </a:ext>
              </a:extLst>
            </p:cNvPr>
            <p:cNvSpPr/>
            <p:nvPr/>
          </p:nvSpPr>
          <p:spPr>
            <a:xfrm>
              <a:off x="7456734" y="2799908"/>
              <a:ext cx="302342" cy="26915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vi-VN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28852" y="744691"/>
            <a:ext cx="3499798" cy="2051224"/>
            <a:chOff x="1088179" y="783847"/>
            <a:chExt cx="3499798" cy="2051224"/>
          </a:xfrm>
        </p:grpSpPr>
        <p:pic>
          <p:nvPicPr>
            <p:cNvPr id="20" name="Picture 4" descr="Văn mẫu miêu tả cây phượng lớp 7 | Văn mẫu lớp 7 chọn lọc">
              <a:extLst>
                <a:ext uri="{FF2B5EF4-FFF2-40B4-BE49-F238E27FC236}">
                  <a16:creationId xmlns:a16="http://schemas.microsoft.com/office/drawing/2014/main" id="{975C7335-CB33-4CE3-BAA8-B8DB4697B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179" y="783847"/>
              <a:ext cx="3499798" cy="2051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CEC33AD-3A7C-4874-BEF9-008302230D4C}"/>
                </a:ext>
              </a:extLst>
            </p:cNvPr>
            <p:cNvSpPr/>
            <p:nvPr/>
          </p:nvSpPr>
          <p:spPr>
            <a:xfrm>
              <a:off x="4285635" y="2565912"/>
              <a:ext cx="302342" cy="26915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vi-VN" dirty="0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3337185" y="3028567"/>
            <a:ext cx="2571779" cy="674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2.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thường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phận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26349" y="3970895"/>
            <a:ext cx="2610836" cy="8684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/>
              <a:t>a. </a:t>
            </a:r>
            <a:r>
              <a:rPr lang="en-US" sz="1800" dirty="0" err="1"/>
              <a:t>Thân</a:t>
            </a:r>
            <a:r>
              <a:rPr lang="en-US" sz="1800" dirty="0"/>
              <a:t> </a:t>
            </a:r>
            <a:r>
              <a:rPr lang="en-US" sz="1800" dirty="0" err="1"/>
              <a:t>cây</a:t>
            </a:r>
            <a:r>
              <a:rPr lang="en-US" sz="1800" dirty="0"/>
              <a:t>, </a:t>
            </a:r>
            <a:r>
              <a:rPr lang="en-US" sz="1800" dirty="0" err="1"/>
              <a:t>cành</a:t>
            </a:r>
            <a:r>
              <a:rPr lang="en-US" sz="1800" dirty="0"/>
              <a:t> </a:t>
            </a:r>
            <a:r>
              <a:rPr lang="en-US" sz="1800" dirty="0" err="1"/>
              <a:t>cây</a:t>
            </a:r>
            <a:r>
              <a:rPr lang="en-US" sz="1800" dirty="0"/>
              <a:t>, </a:t>
            </a:r>
            <a:r>
              <a:rPr lang="en-US" sz="1800" dirty="0" err="1"/>
              <a:t>lá</a:t>
            </a:r>
            <a:endParaRPr lang="en-US" sz="1800" dirty="0"/>
          </a:p>
        </p:txBody>
      </p:sp>
      <p:sp>
        <p:nvSpPr>
          <p:cNvPr id="28" name="Rounded Rectangle 27"/>
          <p:cNvSpPr/>
          <p:nvPr/>
        </p:nvSpPr>
        <p:spPr>
          <a:xfrm>
            <a:off x="6047509" y="3865419"/>
            <a:ext cx="2535179" cy="885884"/>
          </a:xfrm>
          <a:prstGeom prst="roundRect">
            <a:avLst>
              <a:gd name="adj" fmla="val 136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/>
              <a:t>b. </a:t>
            </a:r>
            <a:r>
              <a:rPr lang="en-US" sz="1800" dirty="0" err="1"/>
              <a:t>Rễ</a:t>
            </a:r>
            <a:r>
              <a:rPr lang="en-US" sz="1800" dirty="0"/>
              <a:t> </a:t>
            </a:r>
            <a:r>
              <a:rPr lang="en-US" sz="1800" dirty="0" err="1"/>
              <a:t>cây</a:t>
            </a:r>
            <a:r>
              <a:rPr lang="en-US" sz="1800" dirty="0"/>
              <a:t>, </a:t>
            </a:r>
            <a:r>
              <a:rPr lang="en-US" sz="1800" dirty="0" err="1"/>
              <a:t>thân</a:t>
            </a:r>
            <a:r>
              <a:rPr lang="en-US" sz="1800" dirty="0"/>
              <a:t> </a:t>
            </a:r>
            <a:r>
              <a:rPr lang="en-US" sz="1800" dirty="0" err="1"/>
              <a:t>cây</a:t>
            </a:r>
            <a:r>
              <a:rPr lang="en-US" sz="1800" dirty="0"/>
              <a:t>, </a:t>
            </a:r>
            <a:r>
              <a:rPr lang="en-US" sz="1800" dirty="0" err="1"/>
              <a:t>lá</a:t>
            </a:r>
            <a:r>
              <a:rPr lang="en-US" sz="1800" dirty="0"/>
              <a:t>, </a:t>
            </a:r>
            <a:r>
              <a:rPr lang="en-US" sz="1800" dirty="0" err="1"/>
              <a:t>hoa</a:t>
            </a:r>
            <a:r>
              <a:rPr lang="en-US" sz="1800" dirty="0"/>
              <a:t>, </a:t>
            </a:r>
            <a:r>
              <a:rPr lang="en-US" sz="1800" dirty="0" err="1"/>
              <a:t>quả</a:t>
            </a:r>
            <a:r>
              <a:rPr lang="en-US" sz="18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56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6"/>
    </mc:Choice>
    <mc:Fallback xmlns="">
      <p:transition spd="slow" advTm="18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1026" name="Picture 2" descr="Những loài cây xanh chỉ cần nghe tên đã gây biết bao thương nhớ về một thời  thanh xuân tươi đẹp nơi sân tr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4612"/>
            <a:ext cx="3039351" cy="3328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y Bàng Đỏ Lá Chuyển Mình Sang Th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523" y="2540634"/>
            <a:ext cx="3736169" cy="2602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ỗi buồn hoa phượ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19" y="355975"/>
            <a:ext cx="2925841" cy="206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161758" y="1804612"/>
            <a:ext cx="1982242" cy="14720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Giữa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thân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cây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cành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cây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bộ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phận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nào</a:t>
            </a:r>
            <a:r>
              <a:rPr lang="en-US" dirty="0">
                <a:solidFill>
                  <a:schemeClr val="tx1"/>
                </a:solidFill>
              </a:rPr>
              <a:t> to </a:t>
            </a:r>
            <a:r>
              <a:rPr lang="en-US" dirty="0" err="1">
                <a:solidFill>
                  <a:schemeClr val="tx1"/>
                </a:solidFill>
              </a:rPr>
              <a:t>hơn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- Theo </a:t>
            </a:r>
            <a:r>
              <a:rPr lang="en-US" dirty="0" err="1">
                <a:solidFill>
                  <a:schemeClr val="tx1"/>
                </a:solidFill>
              </a:rPr>
              <a:t>em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cây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nhiều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hình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dáng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màu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sắc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không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75279" y="3609224"/>
            <a:ext cx="1982242" cy="14720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Cây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trong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tự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nhiên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nhiều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loại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nhau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Thân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cây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thường</a:t>
            </a:r>
            <a:r>
              <a:rPr lang="en-US" dirty="0">
                <a:solidFill>
                  <a:schemeClr val="tx1"/>
                </a:solidFill>
              </a:rPr>
              <a:t> to </a:t>
            </a:r>
            <a:r>
              <a:rPr lang="en-US" dirty="0" err="1">
                <a:solidFill>
                  <a:schemeClr val="tx1"/>
                </a:solidFill>
              </a:rPr>
              <a:t>hơn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cành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Lá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cây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nhiều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hình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dạng</a:t>
            </a:r>
            <a:r>
              <a:rPr lang="en-US" dirty="0">
                <a:solidFill>
                  <a:schemeClr val="tx1"/>
                </a:solidFill>
              </a:rPr>
              <a:t> to, </a:t>
            </a:r>
            <a:r>
              <a:rPr lang="en-US" dirty="0" err="1">
                <a:solidFill>
                  <a:schemeClr val="tx1"/>
                </a:solidFill>
              </a:rPr>
              <a:t>nhỏ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màu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sắc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nhau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2618509" y="4821382"/>
            <a:ext cx="311727" cy="259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6586635" y="4869931"/>
            <a:ext cx="311727" cy="259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6218733" y="2115799"/>
            <a:ext cx="311727" cy="259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9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sp>
        <p:nvSpPr>
          <p:cNvPr id="15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55418" y="124691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214" t="5846" r="17685" b="8803"/>
          <a:stretch/>
        </p:blipFill>
        <p:spPr>
          <a:xfrm rot="10800000">
            <a:off x="1191486" y="690011"/>
            <a:ext cx="2798619" cy="2417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2445327" y="3789218"/>
            <a:ext cx="4267199" cy="94674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Theo </a:t>
            </a:r>
            <a:r>
              <a:rPr lang="en-US" dirty="0" err="1">
                <a:solidFill>
                  <a:schemeClr val="tx1"/>
                </a:solidFill>
              </a:rPr>
              <a:t>em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hình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ảnh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gì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trong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bức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tranh</a:t>
            </a:r>
            <a:r>
              <a:rPr lang="en-US" dirty="0">
                <a:solidFill>
                  <a:schemeClr val="tx1"/>
                </a:solidFill>
              </a:rPr>
              <a:t> ở </a:t>
            </a:r>
            <a:r>
              <a:rPr lang="en-US" dirty="0" err="1">
                <a:solidFill>
                  <a:schemeClr val="tx1"/>
                </a:solidFill>
              </a:rPr>
              <a:t>bước</a:t>
            </a:r>
            <a:r>
              <a:rPr lang="en-US" dirty="0">
                <a:solidFill>
                  <a:schemeClr val="tx1"/>
                </a:solidFill>
              </a:rPr>
              <a:t> 1?</a:t>
            </a:r>
          </a:p>
          <a:p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Tiếp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theo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bước</a:t>
            </a:r>
            <a:r>
              <a:rPr lang="en-US" dirty="0">
                <a:solidFill>
                  <a:schemeClr val="tx1"/>
                </a:solidFill>
              </a:rPr>
              <a:t> 2 </a:t>
            </a:r>
            <a:r>
              <a:rPr lang="en-US" dirty="0" err="1">
                <a:solidFill>
                  <a:schemeClr val="tx1"/>
                </a:solidFill>
              </a:rPr>
              <a:t>bạn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vẽ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thêm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những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hình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ảnh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gì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9328" t="7715" r="22471" b="3218"/>
          <a:stretch/>
        </p:blipFill>
        <p:spPr>
          <a:xfrm rot="10800000">
            <a:off x="5285508" y="683226"/>
            <a:ext cx="2773307" cy="2481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908458" y="3381680"/>
            <a:ext cx="1364673" cy="2701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30189" y="3406861"/>
            <a:ext cx="1364673" cy="2701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55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6"/>
    </mc:Choice>
    <mc:Fallback xmlns="">
      <p:transition spd="slow" advTm="1851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sp>
        <p:nvSpPr>
          <p:cNvPr id="15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55418" y="124691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214" t="5846" r="17685" b="8803"/>
          <a:stretch/>
        </p:blipFill>
        <p:spPr>
          <a:xfrm rot="10800000">
            <a:off x="1191484" y="963639"/>
            <a:ext cx="2798619" cy="2417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9328" t="7715" r="22471" b="3218"/>
          <a:stretch/>
        </p:blipFill>
        <p:spPr>
          <a:xfrm rot="10800000">
            <a:off x="5285506" y="899328"/>
            <a:ext cx="2773307" cy="2481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491087" y="3544845"/>
            <a:ext cx="2199415" cy="5807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Bước</a:t>
            </a:r>
            <a:r>
              <a:rPr lang="en-US" dirty="0">
                <a:solidFill>
                  <a:schemeClr val="tx1"/>
                </a:solidFill>
              </a:rPr>
              <a:t> 1: </a:t>
            </a:r>
            <a:r>
              <a:rPr lang="en-US" dirty="0" err="1">
                <a:solidFill>
                  <a:schemeClr val="tx1"/>
                </a:solidFill>
              </a:rPr>
              <a:t>Vẽ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thân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cành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cây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bằng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nét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72451" y="3544845"/>
            <a:ext cx="2199415" cy="5807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Bước</a:t>
            </a:r>
            <a:r>
              <a:rPr lang="en-US" dirty="0">
                <a:solidFill>
                  <a:schemeClr val="tx1"/>
                </a:solidFill>
              </a:rPr>
              <a:t> 2: </a:t>
            </a:r>
            <a:r>
              <a:rPr lang="en-US" dirty="0" err="1">
                <a:solidFill>
                  <a:schemeClr val="tx1"/>
                </a:solidFill>
              </a:rPr>
              <a:t>Vẽ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thêm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lá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hoa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bằng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chấm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nét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màu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6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6"/>
    </mc:Choice>
    <mc:Fallback xmlns="">
      <p:transition spd="slow" advTm="1851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1321</TotalTime>
  <Words>527</Words>
  <Application>Microsoft Office PowerPoint</Application>
  <PresentationFormat>On-screen Show (16:9)</PresentationFormat>
  <Paragraphs>72</Paragraphs>
  <Slides>18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微软雅黑</vt:lpstr>
      <vt:lpstr>Arial</vt:lpstr>
      <vt:lpstr>Calibri</vt:lpstr>
      <vt:lpstr>Calibri Light</vt:lpstr>
      <vt:lpstr>Livvic Bold</vt:lpstr>
      <vt:lpstr>方正大标宋简体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69</cp:revision>
  <dcterms:created xsi:type="dcterms:W3CDTF">2017-03-04T06:55:50Z</dcterms:created>
  <dcterms:modified xsi:type="dcterms:W3CDTF">2024-11-11T02:28:49Z</dcterms:modified>
</cp:coreProperties>
</file>