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7" r:id="rId6"/>
  </p:sldMasterIdLst>
  <p:notesMasterIdLst>
    <p:notesMasterId r:id="rId33"/>
  </p:notesMasterIdLst>
  <p:sldIdLst>
    <p:sldId id="267" r:id="rId7"/>
    <p:sldId id="4452" r:id="rId8"/>
    <p:sldId id="256" r:id="rId9"/>
    <p:sldId id="269" r:id="rId10"/>
    <p:sldId id="271" r:id="rId11"/>
    <p:sldId id="259" r:id="rId12"/>
    <p:sldId id="263" r:id="rId13"/>
    <p:sldId id="4453" r:id="rId14"/>
    <p:sldId id="4454" r:id="rId15"/>
    <p:sldId id="262" r:id="rId16"/>
    <p:sldId id="4455" r:id="rId17"/>
    <p:sldId id="4456" r:id="rId18"/>
    <p:sldId id="337" r:id="rId19"/>
    <p:sldId id="4459" r:id="rId20"/>
    <p:sldId id="4460" r:id="rId21"/>
    <p:sldId id="4461" r:id="rId22"/>
    <p:sldId id="4462" r:id="rId23"/>
    <p:sldId id="4463" r:id="rId24"/>
    <p:sldId id="4464" r:id="rId25"/>
    <p:sldId id="4465" r:id="rId26"/>
    <p:sldId id="4457" r:id="rId27"/>
    <p:sldId id="4411" r:id="rId28"/>
    <p:sldId id="619" r:id="rId29"/>
    <p:sldId id="4416" r:id="rId30"/>
    <p:sldId id="4451" r:id="rId31"/>
    <p:sldId id="282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236" autoAdjust="0"/>
  </p:normalViewPr>
  <p:slideViewPr>
    <p:cSldViewPr>
      <p:cViewPr>
        <p:scale>
          <a:sx n="66" d="100"/>
          <a:sy n="66" d="100"/>
        </p:scale>
        <p:origin x="1014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2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1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9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3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12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5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3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3" indent="0" algn="ctr">
              <a:buNone/>
              <a:defRPr sz="3000"/>
            </a:lvl2pPr>
            <a:lvl3pPr marL="1371464" indent="0" algn="ctr">
              <a:buNone/>
              <a:defRPr sz="2850"/>
            </a:lvl3pPr>
            <a:lvl4pPr marL="2057196" indent="0" algn="ctr">
              <a:buNone/>
              <a:defRPr sz="2400"/>
            </a:lvl4pPr>
            <a:lvl5pPr marL="2742927" indent="0" algn="ctr">
              <a:buNone/>
              <a:defRPr sz="2400"/>
            </a:lvl5pPr>
            <a:lvl6pPr marL="3428661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4" y="-114228"/>
            <a:ext cx="2261153" cy="22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2" y="454121"/>
            <a:ext cx="2135138" cy="10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4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6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6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816751" y="2108201"/>
            <a:ext cx="14654400" cy="47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1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2391050" y="6834401"/>
            <a:ext cx="13506000" cy="6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6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076400" y="4988750"/>
            <a:ext cx="1013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7141200" y="2478000"/>
            <a:ext cx="4005600" cy="21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4183250" y="6894251"/>
            <a:ext cx="99216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4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78" y="-19192"/>
            <a:ext cx="18287136" cy="8671220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1440000" y="2279100"/>
            <a:ext cx="15421800" cy="6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755" lvl="1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131" lvl="2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509" lvl="3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886" lvl="4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264" lvl="5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640" lvl="6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017" lvl="7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395" lvl="8" indent="-6095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4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3193400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9609498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9846494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3430400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1440000" y="2220546"/>
            <a:ext cx="15408000" cy="168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4745951" y="4444000"/>
            <a:ext cx="8796000" cy="336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5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4480200" y="3657600"/>
            <a:ext cx="9327600" cy="2971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7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3163976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31639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33569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11038775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110387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9408318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3163976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31639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533569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11038775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110387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9408318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3174500" y="3109700"/>
            <a:ext cx="11938800" cy="2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4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3741551" y="6016001"/>
            <a:ext cx="108048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7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2967038" y="3765300"/>
            <a:ext cx="779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1000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162888" y="3794669"/>
            <a:ext cx="50862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25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2035812" y="5670800"/>
            <a:ext cx="87264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1440000" y="2570550"/>
            <a:ext cx="7704000" cy="33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1440000" y="5707050"/>
            <a:ext cx="7704000" cy="20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7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1426200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2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9340109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9353909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3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3193400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9609498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9846498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3430400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5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1426001" y="3066900"/>
            <a:ext cx="15421800" cy="58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875400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21197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6968838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7213049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12062292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123065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875400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21197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6968838" y="54812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7213049" y="67268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12062292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123065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2701200" y="3253601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9155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7663550" y="3253727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6869700" y="6897600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12651600" y="3253727"/>
            <a:ext cx="2893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118239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121122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71580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22038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54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2286300" y="7307750"/>
            <a:ext cx="6869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1426200" y="2439726"/>
            <a:ext cx="8589600" cy="184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999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2286300" y="4530100"/>
            <a:ext cx="6869400" cy="27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37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2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37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=""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310352" y="302668"/>
            <a:ext cx="17667296" cy="968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=""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2119303" y="-14987"/>
            <a:ext cx="14049395" cy="10316973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387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939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26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26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8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29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2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0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62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0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3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6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7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01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3.png"/><Relationship Id="rId26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4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slide" Target="slide19.xml"/><Relationship Id="rId25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slide" Target="slide17.xml"/><Relationship Id="rId20" Type="http://schemas.openxmlformats.org/officeDocument/2006/relationships/image" Target="../media/image45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49.png"/><Relationship Id="rId5" Type="http://schemas.openxmlformats.org/officeDocument/2006/relationships/image" Target="../media/image33.png"/><Relationship Id="rId15" Type="http://schemas.openxmlformats.org/officeDocument/2006/relationships/slide" Target="slide18.xml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30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7.png"/><Relationship Id="rId27" Type="http://schemas.openxmlformats.org/officeDocument/2006/relationships/slide" Target="slide20.xml"/><Relationship Id="rId30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3.wav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slide" Target="slide15.xml"/><Relationship Id="rId10" Type="http://schemas.openxmlformats.org/officeDocument/2006/relationships/image" Target="../media/image57.jpeg"/><Relationship Id="rId4" Type="http://schemas.openxmlformats.org/officeDocument/2006/relationships/image" Target="../media/image30.jpeg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3.wav"/><Relationship Id="rId7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15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3.wav"/><Relationship Id="rId7" Type="http://schemas.openxmlformats.org/officeDocument/2006/relationships/image" Target="../media/image54.jpeg"/><Relationship Id="rId12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2.jpeg"/><Relationship Id="rId5" Type="http://schemas.openxmlformats.org/officeDocument/2006/relationships/slide" Target="slide15.xml"/><Relationship Id="rId10" Type="http://schemas.openxmlformats.org/officeDocument/2006/relationships/image" Target="../media/image61.jpeg"/><Relationship Id="rId4" Type="http://schemas.openxmlformats.org/officeDocument/2006/relationships/image" Target="../media/image30.jpe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3.wav"/><Relationship Id="rId7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1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3.wav"/><Relationship Id="rId7" Type="http://schemas.openxmlformats.org/officeDocument/2006/relationships/image" Target="../media/image5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15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6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0" name="Picture 29" descr="A white and pink text&#10;&#10;Description automatically generated">
            <a:extLst>
              <a:ext uri="{FF2B5EF4-FFF2-40B4-BE49-F238E27FC236}">
                <a16:creationId xmlns="" xmlns:a16="http://schemas.microsoft.com/office/drawing/2014/main" id="{2A84DC3F-D48A-AE57-0D10-14F1BD76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81300"/>
            <a:ext cx="13549911" cy="4419600"/>
          </a:xfrm>
          <a:prstGeom prst="rect">
            <a:avLst/>
          </a:prstGeom>
        </p:spPr>
      </p:pic>
      <p:sp>
        <p:nvSpPr>
          <p:cNvPr id="32" name="Freeform 7">
            <a:extLst>
              <a:ext uri="{FF2B5EF4-FFF2-40B4-BE49-F238E27FC236}">
                <a16:creationId xmlns=""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6186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=""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=""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=""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=""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=""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=""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=""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=""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ác nhóm viết những việc em đã làm để  bảo vệ môi trường đất vào các bông hoa rồi dán lên cây xanh được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D841D9C-5542-7F7F-CB5F-3D830B43FE3D}"/>
              </a:ext>
            </a:extLst>
          </p:cNvPr>
          <p:cNvGrpSpPr/>
          <p:nvPr/>
        </p:nvGrpSpPr>
        <p:grpSpPr>
          <a:xfrm>
            <a:off x="1600200" y="2781300"/>
            <a:ext cx="3209143" cy="3024000"/>
            <a:chOff x="1600200" y="3619500"/>
            <a:chExt cx="3209143" cy="3024000"/>
          </a:xfrm>
        </p:grpSpPr>
        <p:sp>
          <p:nvSpPr>
            <p:cNvPr id="16" name="Freeform 2">
              <a:extLst>
                <a:ext uri="{FF2B5EF4-FFF2-40B4-BE49-F238E27FC236}">
                  <a16:creationId xmlns="" xmlns:a16="http://schemas.microsoft.com/office/drawing/2014/main" id="{D9053EFF-5EEC-16AA-E36B-0B1E9046A5CE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E1534C46-E3D3-F73C-1D60-9C8A2E174A66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loại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thải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A17FFC2-0BBC-8654-787B-33A5ABA7700E}"/>
              </a:ext>
            </a:extLst>
          </p:cNvPr>
          <p:cNvGrpSpPr/>
          <p:nvPr/>
        </p:nvGrpSpPr>
        <p:grpSpPr>
          <a:xfrm>
            <a:off x="3048000" y="5981700"/>
            <a:ext cx="3209143" cy="3024000"/>
            <a:chOff x="1600200" y="3619500"/>
            <a:chExt cx="3209143" cy="3024000"/>
          </a:xfrm>
        </p:grpSpPr>
        <p:sp>
          <p:nvSpPr>
            <p:cNvPr id="24" name="Freeform 2">
              <a:extLst>
                <a:ext uri="{FF2B5EF4-FFF2-40B4-BE49-F238E27FC236}">
                  <a16:creationId xmlns="" xmlns:a16="http://schemas.microsoft.com/office/drawing/2014/main" id="{7B35C6D4-0DAF-BF7B-7344-024BBD406BE4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F259C2F2-BDF5-6487-4CAE-DAACDD9B404A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Sử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dụng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chế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49557 0.06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6 L 0.6289 -0.161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-142" normalizeH="0" baseline="0" noProof="0" dirty="0">
                <a:ln>
                  <a:noFill/>
                </a:ln>
                <a:solidFill>
                  <a:srgbClr val="2B26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=""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=""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=""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=""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=""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=""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=""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=""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43556D7-DF9C-688F-256C-2576D7BB5B85}"/>
              </a:ext>
            </a:extLst>
          </p:cNvPr>
          <p:cNvGrpSpPr/>
          <p:nvPr/>
        </p:nvGrpSpPr>
        <p:grpSpPr>
          <a:xfrm>
            <a:off x="838200" y="3009900"/>
            <a:ext cx="3581400" cy="28194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="" xmlns:a16="http://schemas.microsoft.com/office/drawing/2014/main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56E2D84-2B28-5169-F589-96A8960E6FD4}"/>
              </a:ext>
            </a:extLst>
          </p:cNvPr>
          <p:cNvGrpSpPr/>
          <p:nvPr/>
        </p:nvGrpSpPr>
        <p:grpSpPr>
          <a:xfrm>
            <a:off x="2971800" y="5676900"/>
            <a:ext cx="4495800" cy="28194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="" xmlns:a16="http://schemas.microsoft.com/office/drawing/2014/main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78AEE65-4E50-1F51-C62F-2DF6503BFD62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07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5100"/>
            <a:ext cx="6284073" cy="51483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585" y="2517118"/>
            <a:ext cx="15198645" cy="3209822"/>
          </a:xfrm>
          <a:prstGeom prst="rect">
            <a:avLst/>
          </a:prstGeom>
        </p:spPr>
      </p:pic>
      <p:pic>
        <p:nvPicPr>
          <p:cNvPr id="4" name="nhạc hay">
            <a:hlinkClick r:id="" action="ppaction://media"/>
            <a:extLst>
              <a:ext uri="{FF2B5EF4-FFF2-40B4-BE49-F238E27FC236}">
                <a16:creationId xmlns="" xmlns:a16="http://schemas.microsoft.com/office/drawing/2014/main" id="{1E12DEAF-1295-589E-3C67-F5E87CD2E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7750" y="58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5260" y="4231677"/>
            <a:ext cx="4168640" cy="2368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099" y="3641604"/>
            <a:ext cx="4168640" cy="2368545"/>
          </a:xfrm>
          <a:prstGeom prst="rect">
            <a:avLst/>
          </a:prstGeom>
        </p:spPr>
      </p:pic>
      <p:pic>
        <p:nvPicPr>
          <p:cNvPr id="6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8804" y="4172024"/>
            <a:ext cx="2057400" cy="1404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9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5282" y="4001024"/>
            <a:ext cx="2586582" cy="1971198"/>
          </a:xfrm>
          <a:prstGeom prst="rect">
            <a:avLst/>
          </a:prstGeom>
        </p:spPr>
      </p:pic>
      <p:pic>
        <p:nvPicPr>
          <p:cNvPr id="10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7351" y="6259435"/>
            <a:ext cx="2743200" cy="1632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13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14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955" y="6270798"/>
            <a:ext cx="4168640" cy="2368545"/>
          </a:xfrm>
          <a:prstGeom prst="rect">
            <a:avLst/>
          </a:prstGeom>
        </p:spPr>
      </p:pic>
      <p:sp>
        <p:nvSpPr>
          <p:cNvPr id="15" name="Oval 14">
            <a:hlinkClick r:id="rId15" action="ppaction://hlinksldjump"/>
          </p:cNvPr>
          <p:cNvSpPr/>
          <p:nvPr/>
        </p:nvSpPr>
        <p:spPr>
          <a:xfrm>
            <a:off x="6382369" y="3365201"/>
            <a:ext cx="849086" cy="84908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hlinkClick r:id="rId16" action="ppaction://hlinksldjump"/>
          </p:cNvPr>
          <p:cNvSpPr/>
          <p:nvPr/>
        </p:nvSpPr>
        <p:spPr>
          <a:xfrm>
            <a:off x="9103900" y="3284434"/>
            <a:ext cx="849086" cy="84908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hlinkClick r:id="rId17" action="ppaction://hlinksldjump"/>
          </p:cNvPr>
          <p:cNvSpPr/>
          <p:nvPr/>
        </p:nvSpPr>
        <p:spPr>
          <a:xfrm>
            <a:off x="3997225" y="5577124"/>
            <a:ext cx="849086" cy="84908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8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19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7505" y="1863281"/>
            <a:ext cx="3010235" cy="3245235"/>
          </a:xfrm>
          <a:prstGeom prst="rect">
            <a:avLst/>
          </a:prstGeom>
        </p:spPr>
      </p:pic>
      <p:pic>
        <p:nvPicPr>
          <p:cNvPr id="20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3509" y="7880700"/>
            <a:ext cx="2241389" cy="2327757"/>
          </a:xfrm>
          <a:prstGeom prst="rect">
            <a:avLst/>
          </a:prstGeom>
        </p:spPr>
      </p:pic>
      <p:pic>
        <p:nvPicPr>
          <p:cNvPr id="21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591" y="7455676"/>
            <a:ext cx="2645816" cy="2599745"/>
          </a:xfrm>
          <a:prstGeom prst="rect">
            <a:avLst/>
          </a:prstGeom>
        </p:spPr>
      </p:pic>
      <p:pic>
        <p:nvPicPr>
          <p:cNvPr id="22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23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24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25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26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7550" y="8363391"/>
            <a:ext cx="4168640" cy="2368545"/>
          </a:xfrm>
          <a:prstGeom prst="rect">
            <a:avLst/>
          </a:prstGeom>
        </p:spPr>
      </p:pic>
      <p:pic>
        <p:nvPicPr>
          <p:cNvPr id="27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6780" y="8179503"/>
            <a:ext cx="4168640" cy="2368545"/>
          </a:xfrm>
          <a:prstGeom prst="rect">
            <a:avLst/>
          </a:prstGeom>
        </p:spPr>
      </p:pic>
      <p:sp>
        <p:nvSpPr>
          <p:cNvPr id="28" name="Oval 27">
            <a:hlinkClick r:id="rId26" action="ppaction://hlinksldjump"/>
          </p:cNvPr>
          <p:cNvSpPr/>
          <p:nvPr/>
        </p:nvSpPr>
        <p:spPr>
          <a:xfrm>
            <a:off x="11770748" y="7217948"/>
            <a:ext cx="849086" cy="84908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rId27" action="ppaction://hlinksldjump"/>
          </p:cNvPr>
          <p:cNvSpPr/>
          <p:nvPr/>
        </p:nvSpPr>
        <p:spPr>
          <a:xfrm>
            <a:off x="6993718" y="7339235"/>
            <a:ext cx="849086" cy="84908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0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68687" y="117506"/>
            <a:ext cx="1162322" cy="1183847"/>
          </a:xfrm>
          <a:prstGeom prst="rect">
            <a:avLst/>
          </a:prstGeom>
        </p:spPr>
      </p:pic>
      <p:pic>
        <p:nvPicPr>
          <p:cNvPr id="31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07452" y="117506"/>
            <a:ext cx="1162322" cy="1183847"/>
          </a:xfrm>
          <a:prstGeom prst="rect">
            <a:avLst/>
          </a:prstGeom>
        </p:spPr>
      </p:pic>
      <p:pic>
        <p:nvPicPr>
          <p:cNvPr id="32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46221" y="117506"/>
            <a:ext cx="1162322" cy="1183847"/>
          </a:xfrm>
          <a:prstGeom prst="rect">
            <a:avLst/>
          </a:prstGeom>
        </p:spPr>
      </p:pic>
      <p:pic>
        <p:nvPicPr>
          <p:cNvPr id="33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74226" y="117506"/>
            <a:ext cx="1173084" cy="1183845"/>
          </a:xfrm>
          <a:prstGeom prst="rect">
            <a:avLst/>
          </a:prstGeom>
        </p:spPr>
      </p:pic>
      <p:pic>
        <p:nvPicPr>
          <p:cNvPr id="34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2995" y="117506"/>
            <a:ext cx="1162322" cy="1183847"/>
          </a:xfrm>
          <a:prstGeom prst="rect">
            <a:avLst/>
          </a:prstGeom>
        </p:spPr>
      </p:pic>
      <p:sp>
        <p:nvSpPr>
          <p:cNvPr id="35" name="Rectangle: Rounded Corners 9">
            <a:hlinkClick r:id="rId30" action="ppaction://hlinksldjump"/>
            <a:extLst>
              <a:ext uri="{FF2B5EF4-FFF2-40B4-BE49-F238E27FC236}">
                <a16:creationId xmlns="" xmlns:a16="http://schemas.microsoft.com/office/drawing/2014/main" id="{BE4096BB-560E-B44B-30D3-9C4BE609834A}"/>
              </a:ext>
            </a:extLst>
          </p:cNvPr>
          <p:cNvSpPr/>
          <p:nvPr/>
        </p:nvSpPr>
        <p:spPr>
          <a:xfrm>
            <a:off x="14097000" y="266700"/>
            <a:ext cx="1828800" cy="6096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33918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19"/>
          <p:cNvSpPr/>
          <p:nvPr/>
        </p:nvSpPr>
        <p:spPr>
          <a:xfrm>
            <a:off x="1281829" y="353962"/>
            <a:ext cx="16320371" cy="557489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không thể hiện nguyên nhân gây xói mòn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Visit http://fb.com/nkpowerskills"/>
          <p:cNvSpPr/>
          <p:nvPr/>
        </p:nvSpPr>
        <p:spPr>
          <a:xfrm>
            <a:off x="10007401" y="6162143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" name="Visit http://fb.com/nkpowerskills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8" name="Visit http://fb.com/nkpowerskills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9" name="Visit http://fb.com/nkpowerskills"/>
          <p:cNvSpPr/>
          <p:nvPr/>
        </p:nvSpPr>
        <p:spPr>
          <a:xfrm>
            <a:off x="1281829" y="6234266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6462" y="57834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47291" y="56988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ổng thông tin điện tử Quốc hội">
            <a:extLst>
              <a:ext uri="{FF2B5EF4-FFF2-40B4-BE49-F238E27FC236}">
                <a16:creationId xmlns="" xmlns:a16="http://schemas.microsoft.com/office/drawing/2014/main" id="{BC843ADD-9E4A-975C-0D6F-7528935CBC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11030"/>
          <a:stretch/>
        </p:blipFill>
        <p:spPr bwMode="auto">
          <a:xfrm>
            <a:off x="1447800" y="2628900"/>
            <a:ext cx="3933901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Phân loại rác tại nguồn để giảm áp lực xử lý rác">
            <a:extLst>
              <a:ext uri="{FF2B5EF4-FFF2-40B4-BE49-F238E27FC236}">
                <a16:creationId xmlns="" xmlns:a16="http://schemas.microsoft.com/office/drawing/2014/main" id="{87852982-2FDB-B336-F0D3-4F5D3DB45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/>
          <a:stretch/>
        </p:blipFill>
        <p:spPr bwMode="auto">
          <a:xfrm>
            <a:off x="5562600" y="2552700"/>
            <a:ext cx="3574389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iện tượng xói mòn đất và các biện pháp khắc phục">
            <a:extLst>
              <a:ext uri="{FF2B5EF4-FFF2-40B4-BE49-F238E27FC236}">
                <a16:creationId xmlns="" xmlns:a16="http://schemas.microsoft.com/office/drawing/2014/main" id="{479EC14E-828D-597D-E679-E23A99C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3"/>
          <a:stretch/>
        </p:blipFill>
        <p:spPr bwMode="auto">
          <a:xfrm>
            <a:off x="9525000" y="2552700"/>
            <a:ext cx="3974206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Xói Mòn Đất Là Gì? Nguyên Nhân Và Giải Pháp Chống Xói Mòn Đất | Mogi.vn">
            <a:extLst>
              <a:ext uri="{FF2B5EF4-FFF2-40B4-BE49-F238E27FC236}">
                <a16:creationId xmlns="" xmlns:a16="http://schemas.microsoft.com/office/drawing/2014/main" id="{6BC48169-140C-5EC2-E105-020A1DA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 bwMode="auto">
          <a:xfrm>
            <a:off x="13716000" y="2552700"/>
            <a:ext cx="3772217" cy="262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F8282BE-C186-B600-8740-4B05D3432191}"/>
              </a:ext>
            </a:extLst>
          </p:cNvPr>
          <p:cNvSpPr txBox="1"/>
          <p:nvPr/>
        </p:nvSpPr>
        <p:spPr>
          <a:xfrm>
            <a:off x="327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9078793-E1C8-AC80-23BA-3FAC892FC162}"/>
              </a:ext>
            </a:extLst>
          </p:cNvPr>
          <p:cNvSpPr txBox="1"/>
          <p:nvPr/>
        </p:nvSpPr>
        <p:spPr>
          <a:xfrm>
            <a:off x="708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F5F2B73-A749-4AE8-AE1F-EE56B9A990AA}"/>
              </a:ext>
            </a:extLst>
          </p:cNvPr>
          <p:cNvSpPr txBox="1"/>
          <p:nvPr/>
        </p:nvSpPr>
        <p:spPr>
          <a:xfrm>
            <a:off x="114300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9BFA635-EDFB-2CFC-A0B6-E9F26639A43C}"/>
              </a:ext>
            </a:extLst>
          </p:cNvPr>
          <p:cNvSpPr txBox="1"/>
          <p:nvPr/>
        </p:nvSpPr>
        <p:spPr>
          <a:xfrm>
            <a:off x="150114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5579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6724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19"/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phá rừng ảnh hưởng như thế nào đến môi trường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1"/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không có thực vật che phủ, khi gặp mưa, gió sẽ bị rửa trôi dẫn đến xói mòn đất,...</a:t>
            </a:r>
            <a:endParaRPr kumimoji="0" lang="en-US" sz="4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22"/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giàu chất dinh dưỡng, không bị xói mòn.</a:t>
            </a:r>
            <a:endParaRPr kumimoji="0" lang="en-US" sz="4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23"/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giàu chất dinh dưỡng, thực vật nhanh lớn. </a:t>
            </a:r>
            <a:endParaRPr kumimoji="0" lang="en-US" sz="4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24"/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có thực vật che phủ, khi gặp mưa, gió sẽ không bị rửa trôi.</a:t>
            </a:r>
            <a:endParaRPr kumimoji="0" lang="en-US" sz="4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7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19"/>
          <p:cNvSpPr/>
          <p:nvPr/>
        </p:nvSpPr>
        <p:spPr>
          <a:xfrm>
            <a:off x="609600" y="353962"/>
            <a:ext cx="17068799" cy="557489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nguyên nhân gây ô nhiễm đất do tự nhiên gây ra?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1"/>
          <p:cNvSpPr/>
          <p:nvPr/>
        </p:nvSpPr>
        <p:spPr>
          <a:xfrm>
            <a:off x="1524000" y="6286500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7" name="Rectangle: Rounded Corners 22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8" name="Rectangle: Rounded Corners 23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9" name="Rectangle: Rounded Corners 24"/>
          <p:cNvSpPr/>
          <p:nvPr/>
        </p:nvSpPr>
        <p:spPr>
          <a:xfrm>
            <a:off x="9883338" y="6332400"/>
            <a:ext cx="7025705" cy="904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59055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563890" y="582319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Núi lửa phun trào tại Hawaii sau 600 trận động đất trong 4 ngày - Báo Quảng  Ninh điện tử">
            <a:extLst>
              <a:ext uri="{FF2B5EF4-FFF2-40B4-BE49-F238E27FC236}">
                <a16:creationId xmlns="" xmlns:a16="http://schemas.microsoft.com/office/drawing/2014/main" id="{1B1FD11E-BABD-F403-5E75-8419579409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308"/>
          <a:stretch/>
        </p:blipFill>
        <p:spPr bwMode="auto">
          <a:xfrm>
            <a:off x="533400" y="2628900"/>
            <a:ext cx="4379272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Lạm dụng phân bón hóa học và thuốc bảo vệ thực vật trong sản xuất nông  nghiệp - Đài Phát thanh và Truyền hình Điện Biên">
            <a:extLst>
              <a:ext uri="{FF2B5EF4-FFF2-40B4-BE49-F238E27FC236}">
                <a16:creationId xmlns="" xmlns:a16="http://schemas.microsoft.com/office/drawing/2014/main" id="{45676B98-E4B2-0061-A5FE-28F572EC1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8900"/>
            <a:ext cx="3962400" cy="29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Giám sát bãi rác thải trên toàn quốc bằng công nghệ viễn thám">
            <a:extLst>
              <a:ext uri="{FF2B5EF4-FFF2-40B4-BE49-F238E27FC236}">
                <a16:creationId xmlns="" xmlns:a16="http://schemas.microsoft.com/office/drawing/2014/main" id="{768EB037-7623-039C-BD38-04CF9E1E5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/>
          <a:stretch/>
        </p:blipFill>
        <p:spPr bwMode="auto">
          <a:xfrm>
            <a:off x="9296400" y="2628900"/>
            <a:ext cx="4006939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Rừng bị tàn phá bởi chính bàn tay con người">
            <a:extLst>
              <a:ext uri="{FF2B5EF4-FFF2-40B4-BE49-F238E27FC236}">
                <a16:creationId xmlns="" xmlns:a16="http://schemas.microsoft.com/office/drawing/2014/main" id="{2F374E11-E1DE-F047-F144-B05EA30C48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5091" r="4725"/>
          <a:stretch/>
        </p:blipFill>
        <p:spPr bwMode="auto">
          <a:xfrm>
            <a:off x="13563600" y="2705100"/>
            <a:ext cx="4114800" cy="289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7CF7E83-9FC8-2B03-D1FF-10908CBEE0E0}"/>
              </a:ext>
            </a:extLst>
          </p:cNvPr>
          <p:cNvSpPr txBox="1"/>
          <p:nvPr/>
        </p:nvSpPr>
        <p:spPr>
          <a:xfrm>
            <a:off x="2438400" y="46863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27CD9FC-5C10-44E0-9650-B1709093B9F8}"/>
              </a:ext>
            </a:extLst>
          </p:cNvPr>
          <p:cNvSpPr txBox="1"/>
          <p:nvPr/>
        </p:nvSpPr>
        <p:spPr>
          <a:xfrm>
            <a:off x="70104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4BB76CA-A9CF-4C30-B703-672334D11F96}"/>
              </a:ext>
            </a:extLst>
          </p:cNvPr>
          <p:cNvSpPr txBox="1"/>
          <p:nvPr/>
        </p:nvSpPr>
        <p:spPr>
          <a:xfrm>
            <a:off x="110490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587509-A6F6-514C-82F9-CE7CC13F3EF6}"/>
              </a:ext>
            </a:extLst>
          </p:cNvPr>
          <p:cNvSpPr txBox="1"/>
          <p:nvPr/>
        </p:nvSpPr>
        <p:spPr>
          <a:xfrm>
            <a:off x="153162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7737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305D4E-6525-7B5D-4353-8D138DA67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  <a:extLst>
              <a:ext uri="{FF2B5EF4-FFF2-40B4-BE49-F238E27FC236}">
                <a16:creationId xmlns="" xmlns:a16="http://schemas.microsoft.com/office/drawing/2014/main" id="{F7ECB303-18D7-53BC-D9B2-D938BE73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8ACF490-C210-D4E6-34DA-A9331CEA90F9}"/>
              </a:ext>
            </a:extLst>
          </p:cNvPr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D93E8F-F38E-5C8E-9F5F-3A79D8754CCE}"/>
              </a:ext>
            </a:extLst>
          </p:cNvPr>
          <p:cNvSpPr txBox="1"/>
          <p:nvPr/>
        </p:nvSpPr>
        <p:spPr>
          <a:xfrm>
            <a:off x="1460092" y="619433"/>
            <a:ext cx="15264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dưới đây sẽ làm ô nhiễm môi trường đất?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DD6C518-2EFD-A049-E491-A1C3DE1738D3}"/>
              </a:ext>
            </a:extLst>
          </p:cNvPr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 cường dùng phân hóa học và thuốc trừ sâu. </a:t>
            </a:r>
            <a:endParaRPr kumimoji="0" lang="en-US" sz="4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046F955-8449-546F-2E9B-4DDC8CE6214D}"/>
              </a:ext>
            </a:extLst>
          </p:cNvPr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loại rác thải. </a:t>
            </a:r>
            <a:endParaRPr kumimoji="0" lang="en-US" sz="4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925CC39-F00B-3638-32C0-D45762F1427A}"/>
              </a:ext>
            </a:extLst>
          </p:cNvPr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 cây gây rừng. </a:t>
            </a:r>
            <a:endParaRPr kumimoji="0" lang="en-US" sz="4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F987871-D3C4-0D19-B262-F10375193503}"/>
              </a:ext>
            </a:extLst>
          </p:cNvPr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42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 cường sử dụng phân bón hữu cơ.</a:t>
            </a:r>
            <a:endParaRPr kumimoji="0" lang="en-US" sz="4200" b="0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AA76C5C6-D15F-F6C8-DEAE-D5BCAFB2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512AA8A8-7E25-77EE-070D-78C75E62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9D595505-AF04-C5FE-902B-467F1A11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93BE77CC-1979-3167-D0A5-1A4D9C349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UN BẢO VỆ MÔI TRƯỜNG    SÂN CHƠI ĐỒNG DIỄN FLASHMOB_720pFH">
            <a:hlinkClick r:id="" action="ppaction://media"/>
            <a:extLst>
              <a:ext uri="{FF2B5EF4-FFF2-40B4-BE49-F238E27FC236}">
                <a16:creationId xmlns="" xmlns:a16="http://schemas.microsoft.com/office/drawing/2014/main" id="{0399EF1F-F28B-6D20-90B4-1CB63C5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19"/>
          <p:cNvSpPr/>
          <p:nvPr/>
        </p:nvSpPr>
        <p:spPr>
          <a:xfrm>
            <a:off x="1281829" y="353962"/>
            <a:ext cx="15751277" cy="250353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0092" y="619433"/>
            <a:ext cx="1526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hại của ô nhiễm đất đến sức khỏe con người là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: Rounded Corners 21"/>
          <p:cNvSpPr/>
          <p:nvPr/>
        </p:nvSpPr>
        <p:spPr>
          <a:xfrm>
            <a:off x="9947137" y="6515100"/>
            <a:ext cx="7274063" cy="217542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</a:t>
            </a:r>
            <a:r>
              <a:rPr kumimoji="0" lang="vi-VN" sz="36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nhiễm độc gan, ung thư,... nếu sử dụng nguồn nước, thực phẩm được nuôi trồng ở vùng đất bị ô nhiễm trong thời gian dài. </a:t>
            </a:r>
            <a:endParaRPr kumimoji="0" lang="en-US" sz="3600" b="1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: Rounded Corners 22"/>
          <p:cNvSpPr/>
          <p:nvPr/>
        </p:nvSpPr>
        <p:spPr>
          <a:xfrm>
            <a:off x="1315160" y="6438900"/>
            <a:ext cx="7025705" cy="225162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vực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</p:txBody>
      </p:sp>
      <p:sp>
        <p:nvSpPr>
          <p:cNvPr id="8" name="Rectangle: Rounded Corners 23"/>
          <p:cNvSpPr/>
          <p:nvPr/>
        </p:nvSpPr>
        <p:spPr>
          <a:xfrm>
            <a:off x="10161449" y="3543300"/>
            <a:ext cx="7025705" cy="239943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vi-VN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 mất các chất dinh dưỡng, đất dễ bị xói mòn.</a:t>
            </a:r>
            <a:endParaRPr kumimoji="0" lang="en-US" sz="4200" b="1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24"/>
          <p:cNvSpPr/>
          <p:nvPr/>
        </p:nvSpPr>
        <p:spPr>
          <a:xfrm>
            <a:off x="1447800" y="3619500"/>
            <a:ext cx="7025705" cy="229957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chết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,... 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09771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46863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02000" y="73533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92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  <p:pic>
        <p:nvPicPr>
          <p:cNvPr id="29" name="Picture 28" descr="A green and red text on a black background&#10;&#10;Description automatically generated">
            <a:extLst>
              <a:ext uri="{FF2B5EF4-FFF2-40B4-BE49-F238E27FC236}">
                <a16:creationId xmlns="" xmlns:a16="http://schemas.microsoft.com/office/drawing/2014/main" id="{27983991-B65F-D2AF-1703-83CE4609C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76500"/>
            <a:ext cx="72701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209800" y="2247900"/>
            <a:ext cx="108716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=""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  <p:grpSp>
        <p:nvGrpSpPr>
          <p:cNvPr id="6" name="Nhóm 95">
            <a:extLst>
              <a:ext uri="{FF2B5EF4-FFF2-40B4-BE49-F238E27FC236}">
                <a16:creationId xmlns="" xmlns:a16="http://schemas.microsoft.com/office/drawing/2014/main" id="{4DC17D6C-6975-D604-7359-6D939A20370E}"/>
              </a:ext>
            </a:extLst>
          </p:cNvPr>
          <p:cNvGrpSpPr/>
          <p:nvPr/>
        </p:nvGrpSpPr>
        <p:grpSpPr>
          <a:xfrm>
            <a:off x="152400" y="6362700"/>
            <a:ext cx="5140009" cy="3706304"/>
            <a:chOff x="1124976" y="1819729"/>
            <a:chExt cx="6487886" cy="4203699"/>
          </a:xfrm>
        </p:grpSpPr>
        <p:sp>
          <p:nvSpPr>
            <p:cNvPr id="9" name="Hình Bầu dục 97">
              <a:extLst>
                <a:ext uri="{FF2B5EF4-FFF2-40B4-BE49-F238E27FC236}">
                  <a16:creationId xmlns="" xmlns:a16="http://schemas.microsoft.com/office/drawing/2014/main" id="{28C28E12-CCC4-C268-2A8D-F4076885446B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E670A50F-D7BF-0C75-9BD3-406442E2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=""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=""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=""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=""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=""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=""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=""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5384120" y="9037169"/>
            <a:ext cx="27863167" cy="2554723"/>
            <a:chOff x="0" y="0"/>
            <a:chExt cx="7338447" cy="672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3E0DA86-5637-0FF3-071B-3EB50FF8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13795672" y="2552700"/>
            <a:ext cx="4492328" cy="6385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2511961-4215-C271-F280-0940F59DD048}"/>
              </a:ext>
            </a:extLst>
          </p:cNvPr>
          <p:cNvGrpSpPr/>
          <p:nvPr/>
        </p:nvGrpSpPr>
        <p:grpSpPr>
          <a:xfrm>
            <a:off x="838200" y="0"/>
            <a:ext cx="12649200" cy="10287000"/>
            <a:chOff x="3810000" y="571500"/>
            <a:chExt cx="8382000" cy="7924800"/>
          </a:xfrm>
        </p:grpSpPr>
        <p:sp>
          <p:nvSpPr>
            <p:cNvPr id="2" name="Freeform 11">
              <a:extLst>
                <a:ext uri="{FF2B5EF4-FFF2-40B4-BE49-F238E27FC236}">
                  <a16:creationId xmlns="" xmlns:a16="http://schemas.microsoft.com/office/drawing/2014/main" id="{4568AD9B-3715-F184-CE68-1593DBEDDA8A}"/>
                </a:ext>
              </a:extLst>
            </p:cNvPr>
            <p:cNvSpPr/>
            <p:nvPr/>
          </p:nvSpPr>
          <p:spPr>
            <a:xfrm>
              <a:off x="3810000" y="571500"/>
              <a:ext cx="8382000" cy="7924800"/>
            </a:xfrm>
            <a:custGeom>
              <a:avLst/>
              <a:gdLst/>
              <a:ahLst/>
              <a:cxnLst/>
              <a:rect l="l" t="t" r="r" b="b"/>
              <a:pathLst>
                <a:path w="1332652" h="1531784">
                  <a:moveTo>
                    <a:pt x="0" y="0"/>
                  </a:moveTo>
                  <a:lnTo>
                    <a:pt x="1332652" y="0"/>
                  </a:lnTo>
                  <a:lnTo>
                    <a:pt x="1332652" y="1531783"/>
                  </a:lnTo>
                  <a:lnTo>
                    <a:pt x="0" y="1531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928C30B-2F93-9417-D1D2-DB0F05B436E0}"/>
                </a:ext>
              </a:extLst>
            </p:cNvPr>
            <p:cNvSpPr txBox="1"/>
            <p:nvPr/>
          </p:nvSpPr>
          <p:spPr>
            <a:xfrm>
              <a:off x="5274325" y="2857500"/>
              <a:ext cx="6715699" cy="528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Hạn chế sử dụng túi nilon, đồ nhựa trong cuộc sống hàng ngày.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Tham gia dọn dẹp vệ sinh, chăm sóc cây tại khu dân cư.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Tuyên truy</a:t>
              </a:r>
              <a:r>
                <a:rPr lang="en-US" sz="4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 người thân trong gia đình, người xung quanh về tác hại và biện pháp bảo vệ môi trường đất thông quan bức tranh vẽ.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loại và bỏ rác đúng nơi quy định sau mỗi ngày….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66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68" y="4380684"/>
            <a:ext cx="8256221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3" y="4338636"/>
            <a:ext cx="10732295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=""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78" y="3838261"/>
            <a:ext cx="184731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=""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=""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7" y="0"/>
            <a:ext cx="4787207" cy="3737604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=""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590109" y="2230172"/>
            <a:ext cx="17129049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2819400" y="4472361"/>
            <a:ext cx="14025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254689" y="4511715"/>
            <a:ext cx="1379994" cy="1379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092" y="1477432"/>
            <a:ext cx="9007620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1350714" y="1011767"/>
            <a:ext cx="10485915" cy="904307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8826336"/>
            <a:ext cx="18288000" cy="1460664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1"/>
            <a:ext cx="6243780" cy="32419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12026621" y="53830"/>
            <a:ext cx="6261380" cy="3251102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=""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60" y="1959904"/>
            <a:ext cx="10972800" cy="52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45703" y="2229561"/>
            <a:ext cx="7598297" cy="6276483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308229" y="2010365"/>
            <a:ext cx="899887" cy="899887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 rot="-5400000">
            <a:off x="1308229" y="7890339"/>
            <a:ext cx="899887" cy="899887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8453857" y="2010365"/>
            <a:ext cx="899887" cy="899887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8453857" y="7890339"/>
            <a:ext cx="899887" cy="899887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676400" y="2400300"/>
            <a:ext cx="73152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4020800" y="7894449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3924300"/>
            <a:ext cx="8747965" cy="35116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F6F452-C02D-4764-A3FC-A37E88AD3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2933700"/>
            <a:ext cx="4590686" cy="121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=""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6100"/>
            <a:ext cx="1713971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400300"/>
            <a:ext cx="133201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D6F42FDA-7F33-6A29-AB99-50A81C51EB34}"/>
              </a:ext>
            </a:extLst>
          </p:cNvPr>
          <p:cNvGrpSpPr/>
          <p:nvPr/>
        </p:nvGrpSpPr>
        <p:grpSpPr>
          <a:xfrm>
            <a:off x="990600" y="266700"/>
            <a:ext cx="16230600" cy="1906908"/>
            <a:chOff x="990600" y="266700"/>
            <a:chExt cx="16230600" cy="1906908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66700"/>
              <a:ext cx="16230600" cy="1906908"/>
              <a:chOff x="0" y="0"/>
              <a:chExt cx="7516216" cy="133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7381596" y="0"/>
                    </a:moveTo>
                    <a:lnTo>
                      <a:pt x="7381596" y="12700"/>
                    </a:ln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04640"/>
                    </a:lnTo>
                    <a:lnTo>
                      <a:pt x="0" y="1204640"/>
                    </a:lnTo>
                    <a:lnTo>
                      <a:pt x="0" y="1271950"/>
                    </a:lnTo>
                    <a:lnTo>
                      <a:pt x="7448906" y="1271950"/>
                    </a:lnTo>
                    <a:lnTo>
                      <a:pt x="7448906" y="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371600" y="419100"/>
              <a:ext cx="15488073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9B8986-BFC5-FC65-AA57-222452F1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09900"/>
            <a:ext cx="14478000" cy="668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05000" y="24765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Phân loại để giảm lượng rác thải ra môi trường, tăng lượng rác có thể tái chế.</a:t>
            </a:r>
            <a:endParaRPr lang="en-US" sz="6600" b="1" u="none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F4C671-A06B-D37E-385E-C9F7CE82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247900"/>
            <a:ext cx="6272607" cy="586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05000" y="2324100"/>
            <a:ext cx="6030882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00"/>
                </a:solidFill>
                <a:latin typeface="Muli"/>
              </a:rPr>
              <a:t>Tuyên truyền vận động để nâng cao ý thức của cộng đồng trong việc bảo vệ môi trường đất.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522B147-9B21-18E6-EF6B-F514DB42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2400300"/>
            <a:ext cx="7445255" cy="596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737</Words>
  <Application>Microsoft Office PowerPoint</Application>
  <PresentationFormat>Custom</PresentationFormat>
  <Paragraphs>65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#9Slide05 ViceroyJF</vt:lpstr>
      <vt:lpstr>#9Slide07 HoneyCream</vt:lpstr>
      <vt:lpstr>#9Slide07 IcielAltus Serif</vt:lpstr>
      <vt:lpstr>.VnBlack</vt:lpstr>
      <vt:lpstr>ABeeZee</vt:lpstr>
      <vt:lpstr>Arial</vt:lpstr>
      <vt:lpstr>Calibri</vt:lpstr>
      <vt:lpstr>Calibri Light</vt:lpstr>
      <vt:lpstr>Cambria</vt:lpstr>
      <vt:lpstr>Muli</vt:lpstr>
      <vt:lpstr>Roboto Condensed Light</vt:lpstr>
      <vt:lpstr>SVN-Newton</vt:lpstr>
      <vt:lpstr>Times New Roman</vt:lpstr>
      <vt:lpstr>UTM Guanine</vt:lpstr>
      <vt:lpstr>字魂105号-简雅黑</vt:lpstr>
      <vt:lpstr>字魂107号-萌趣欢乐体</vt:lpstr>
      <vt:lpstr>字魂27号-布丁体</vt:lpstr>
      <vt:lpstr>字魂59号-创粗黑</vt:lpstr>
      <vt:lpstr>思源黑体 CN Bold</vt:lpstr>
      <vt:lpstr>Office Theme</vt:lpstr>
      <vt:lpstr>1_Office Theme</vt:lpstr>
      <vt:lpstr>2_Office Theme</vt:lpstr>
      <vt:lpstr>1_Office 主题​​</vt:lpstr>
      <vt:lpstr>Calendar &amp; Weather Subject for Pre-K: Parts of the Day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52</cp:revision>
  <dcterms:created xsi:type="dcterms:W3CDTF">2006-08-16T00:00:00Z</dcterms:created>
  <dcterms:modified xsi:type="dcterms:W3CDTF">2024-08-24T14:50:38Z</dcterms:modified>
  <dc:identifier>DAGIiibnIbE</dc:identifier>
</cp:coreProperties>
</file>