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3"/>
  </p:notesMasterIdLst>
  <p:handoutMasterIdLst>
    <p:handoutMasterId r:id="rId14"/>
  </p:handoutMasterIdLst>
  <p:sldIdLst>
    <p:sldId id="295" r:id="rId3"/>
    <p:sldId id="256" r:id="rId4"/>
    <p:sldId id="262" r:id="rId5"/>
    <p:sldId id="268" r:id="rId6"/>
    <p:sldId id="288" r:id="rId7"/>
    <p:sldId id="271" r:id="rId8"/>
    <p:sldId id="290" r:id="rId9"/>
    <p:sldId id="293" r:id="rId10"/>
    <p:sldId id="294" r:id="rId11"/>
    <p:sldId id="29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D3F4F8"/>
    <a:srgbClr val="005696"/>
    <a:srgbClr val="005EA4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 autoAdjust="0"/>
  </p:normalViewPr>
  <p:slideViewPr>
    <p:cSldViewPr snapToGrid="0">
      <p:cViewPr varScale="1">
        <p:scale>
          <a:sx n="86" d="100"/>
          <a:sy n="86" d="100"/>
        </p:scale>
        <p:origin x="744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16751-98F2-4241-A349-EF907F8C4D0A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7A300-CDD2-4CC6-8459-15AE9611F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7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4475" y="1431925"/>
            <a:ext cx="68691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68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8531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FE02-3715-413A-A63A-5C3698909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A83F-1BAB-4E86-AE98-0C87890B21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9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FE02-3715-413A-A63A-5C3698909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A83F-1BAB-4E86-AE98-0C87890B21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922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FE02-3715-413A-A63A-5C3698909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A83F-1BAB-4E86-AE98-0C87890B21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602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FE02-3715-413A-A63A-5C3698909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A83F-1BAB-4E86-AE98-0C87890B21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351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FE02-3715-413A-A63A-5C3698909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A83F-1BAB-4E86-AE98-0C87890B21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49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FE02-3715-413A-A63A-5C3698909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A83F-1BAB-4E86-AE98-0C87890B21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23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FE02-3715-413A-A63A-5C3698909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A83F-1BAB-4E86-AE98-0C87890B21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870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FE02-3715-413A-A63A-5C3698909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A83F-1BAB-4E86-AE98-0C87890B21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829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FE02-3715-413A-A63A-5C3698909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A83F-1BAB-4E86-AE98-0C87890B21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79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FE02-3715-413A-A63A-5C3698909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A83F-1BAB-4E86-AE98-0C87890B21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986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FE02-3715-413A-A63A-5C3698909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A83F-1BAB-4E86-AE98-0C87890B21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254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FFE02-3715-413A-A63A-5C3698909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9A83F-1BAB-4E86-AE98-0C87890B21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425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26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11" Type="http://schemas.openxmlformats.org/officeDocument/2006/relationships/image" Target="../media/image25.emf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" y="88221"/>
            <a:ext cx="12192000" cy="6769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4552" y="1103312"/>
            <a:ext cx="7585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HP001 4 hang 1 ô ly" panose="020B0603050302020204" pitchFamily="34" charset="0"/>
              </a:rPr>
              <a:t>Thứ</a:t>
            </a:r>
            <a:r>
              <a:rPr lang="en-US" sz="2800" dirty="0">
                <a:solidFill>
                  <a:srgbClr val="FFFF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HP001 4 hang 1 ô ly" panose="020B0603050302020204" pitchFamily="34" charset="0"/>
              </a:rPr>
              <a:t>bảy</a:t>
            </a:r>
            <a:r>
              <a:rPr lang="en-US" sz="2800" dirty="0">
                <a:solidFill>
                  <a:srgbClr val="FFFF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HP001 4 hang 1 ô ly" panose="020B0603050302020204" pitchFamily="34" charset="0"/>
              </a:rPr>
              <a:t>ngày</a:t>
            </a:r>
            <a:r>
              <a:rPr lang="en-US" sz="2800" dirty="0">
                <a:solidFill>
                  <a:srgbClr val="FFFF00"/>
                </a:solidFill>
                <a:latin typeface="HP001 4 hang 1 ô ly" panose="020B0603050302020204" pitchFamily="34" charset="0"/>
              </a:rPr>
              <a:t> 12 </a:t>
            </a:r>
            <a:r>
              <a:rPr lang="en-US" sz="2800" dirty="0" err="1">
                <a:solidFill>
                  <a:srgbClr val="FFFF00"/>
                </a:solidFill>
                <a:latin typeface="HP001 4 hang 1 ô ly" panose="020B0603050302020204" pitchFamily="34" charset="0"/>
              </a:rPr>
              <a:t>tháng</a:t>
            </a:r>
            <a:r>
              <a:rPr lang="en-US" sz="2800" dirty="0">
                <a:solidFill>
                  <a:srgbClr val="FFFF00"/>
                </a:solidFill>
                <a:latin typeface="HP001 4 hang 1 ô ly" panose="020B0603050302020204" pitchFamily="34" charset="0"/>
              </a:rPr>
              <a:t> 3 </a:t>
            </a:r>
            <a:r>
              <a:rPr lang="en-US" sz="2800" dirty="0" err="1">
                <a:solidFill>
                  <a:srgbClr val="FFFF00"/>
                </a:solidFill>
                <a:latin typeface="HP001 4 hang 1 ô ly" panose="020B0603050302020204" pitchFamily="34" charset="0"/>
              </a:rPr>
              <a:t>năm</a:t>
            </a:r>
            <a:r>
              <a:rPr lang="en-US" sz="2800" dirty="0">
                <a:solidFill>
                  <a:srgbClr val="FFFF00"/>
                </a:solidFill>
                <a:latin typeface="HP001 4 hang 1 ô ly" panose="020B0603050302020204" pitchFamily="34" charset="0"/>
              </a:rPr>
              <a:t> 2022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44721" y="1755711"/>
            <a:ext cx="2331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HP001 4 hang 1 ô ly" panose="020B0603050302020204" pitchFamily="34" charset="0"/>
              </a:rPr>
              <a:t>Tập</a:t>
            </a:r>
            <a:r>
              <a:rPr lang="en-US" sz="2800" dirty="0">
                <a:solidFill>
                  <a:srgbClr val="FFFF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HP001 4 hang 1 ô ly" panose="020B0603050302020204" pitchFamily="34" charset="0"/>
              </a:rPr>
              <a:t>đọc</a:t>
            </a:r>
            <a:endParaRPr lang="en-US" sz="2800" dirty="0">
              <a:solidFill>
                <a:srgbClr val="FFFF00"/>
              </a:solidFill>
              <a:latin typeface="HP001 4 hang 1 ô ly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90293" y="2446747"/>
            <a:ext cx="5540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HP001 4 hang 1 ô ly" panose="020B0603050302020204" pitchFamily="34" charset="0"/>
              </a:rPr>
              <a:t>Khi</a:t>
            </a:r>
            <a:r>
              <a:rPr lang="en-US" sz="2800" dirty="0">
                <a:solidFill>
                  <a:srgbClr val="FFFF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HP001 4 hang 1 ô ly" panose="020B0603050302020204" pitchFamily="34" charset="0"/>
              </a:rPr>
              <a:t>mẹ</a:t>
            </a:r>
            <a:r>
              <a:rPr lang="en-US" sz="2800" dirty="0">
                <a:solidFill>
                  <a:srgbClr val="FFFF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HP001 4 hang 1 ô ly" panose="020B0603050302020204" pitchFamily="34" charset="0"/>
              </a:rPr>
              <a:t>vắng</a:t>
            </a:r>
            <a:r>
              <a:rPr lang="en-US" sz="2800" dirty="0">
                <a:solidFill>
                  <a:srgbClr val="FFFF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HP001 4 hang 1 ô ly" panose="020B0603050302020204" pitchFamily="34" charset="0"/>
              </a:rPr>
              <a:t>nhà</a:t>
            </a:r>
            <a:r>
              <a:rPr lang="en-US" sz="2800" dirty="0">
                <a:solidFill>
                  <a:srgbClr val="FFFF00"/>
                </a:solidFill>
                <a:latin typeface="HP001 4 hang 1 ô ly" panose="020B0603050302020204" pitchFamily="34" charset="0"/>
              </a:rPr>
              <a:t> (</a:t>
            </a:r>
            <a:r>
              <a:rPr lang="en-US" sz="2800" dirty="0" err="1">
                <a:solidFill>
                  <a:srgbClr val="FFFF00"/>
                </a:solidFill>
                <a:latin typeface="HP001 4 hang 1 ô ly" panose="020B0603050302020204" pitchFamily="34" charset="0"/>
              </a:rPr>
              <a:t>tiếp</a:t>
            </a:r>
            <a:r>
              <a:rPr lang="en-US" sz="2800" dirty="0">
                <a:solidFill>
                  <a:srgbClr val="FFFF00"/>
                </a:solidFill>
                <a:latin typeface="HP001 4 hang 1 ô ly" panose="020B0603050302020204" pitchFamily="34" charset="0"/>
              </a:rPr>
              <a:t>)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511380" y="3412901"/>
            <a:ext cx="7456868" cy="637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44721" y="3787559"/>
            <a:ext cx="2331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HP001 4 hang 1 ô ly" panose="020B0603050302020204" pitchFamily="34" charset="0"/>
              </a:rPr>
              <a:t>Toán</a:t>
            </a:r>
            <a:endParaRPr lang="en-US" sz="2800" dirty="0">
              <a:solidFill>
                <a:srgbClr val="FFFF00"/>
              </a:solidFill>
              <a:latin typeface="HP001 4 hang 1 ô ly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50146" y="4488650"/>
            <a:ext cx="5540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HP001 4 hang 1 ô ly" panose="020B0603050302020204" pitchFamily="34" charset="0"/>
              </a:rPr>
              <a:t>Bài</a:t>
            </a:r>
            <a:r>
              <a:rPr lang="en-US" sz="2800" dirty="0">
                <a:solidFill>
                  <a:srgbClr val="FFFF00"/>
                </a:solidFill>
                <a:latin typeface="HP001 4 hang 1 ô ly" panose="020B0603050302020204" pitchFamily="34" charset="0"/>
              </a:rPr>
              <a:t> 29 (44)</a:t>
            </a:r>
          </a:p>
        </p:txBody>
      </p:sp>
    </p:spTree>
    <p:extLst>
      <p:ext uri="{BB962C8B-B14F-4D97-AF65-F5344CB8AC3E}">
        <p14:creationId xmlns:p14="http://schemas.microsoft.com/office/powerpoint/2010/main" val="302300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992" y="5428775"/>
            <a:ext cx="3909536" cy="555307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581" y="2286478"/>
            <a:ext cx="6247579" cy="3545205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33298" y="917448"/>
            <a:ext cx="3115628" cy="1760696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05001" y="3606355"/>
            <a:ext cx="3130867" cy="2214087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9584" y="1329722"/>
            <a:ext cx="5390675" cy="1045845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63211" y="-748189"/>
            <a:ext cx="609600" cy="609600"/>
          </a:xfrm>
          <a:prstGeom prst="rect">
            <a:avLst/>
          </a:prstGeom>
        </p:spPr>
      </p:pic>
      <p:sp>
        <p:nvSpPr>
          <p:cNvPr id="10" name="文本框 10248"/>
          <p:cNvSpPr txBox="1"/>
          <p:nvPr/>
        </p:nvSpPr>
        <p:spPr>
          <a:xfrm>
            <a:off x="4564640" y="2763854"/>
            <a:ext cx="5465619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685802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CẢM ƠN QUÝ THẦY CÔ</a:t>
            </a:r>
          </a:p>
          <a:p>
            <a:pPr algn="ctr" defTabSz="685802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VÀ CÁC EM HỌC SINH</a:t>
            </a:r>
          </a:p>
        </p:txBody>
      </p:sp>
      <p:pic>
        <p:nvPicPr>
          <p:cNvPr id="11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contrast="20000"/>
          </a:blip>
          <a:stretch>
            <a:fillRect/>
          </a:stretch>
        </p:blipFill>
        <p:spPr>
          <a:xfrm>
            <a:off x="9855201" y="279400"/>
            <a:ext cx="1837980" cy="17240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contrast="20000"/>
          </a:blip>
          <a:stretch>
            <a:fillRect/>
          </a:stretch>
        </p:blipFill>
        <p:spPr>
          <a:xfrm>
            <a:off x="5181601" y="318901"/>
            <a:ext cx="2165425" cy="11521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704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71">
        <p14:ferris dir="l"/>
      </p:transition>
    </mc:Choice>
    <mc:Fallback xmlns="">
      <p:transition spd="slow" advClick="0" advTm="7171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1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1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3187" y="4681753"/>
            <a:ext cx="7924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extLst>
    <p:ext uri="{E180D4A7-C9FB-4DFB-919C-405C955672EB}">
      <p14:showEvtLst xmlns:p14="http://schemas.microsoft.com/office/powerpoint/2010/main">
        <p14:playEvt time="98" objId="9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430" y="4706142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 +  5  =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13475"/>
              </p:ext>
            </p:extLst>
          </p:nvPr>
        </p:nvGraphicFramePr>
        <p:xfrm>
          <a:off x="6526761" y="744663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Đ</a:t>
                      </a:r>
                      <a:r>
                        <a:rPr lang="vi-VN" dirty="0"/>
                        <a:t>ơ</a:t>
                      </a:r>
                      <a:r>
                        <a:rPr lang="en-US" dirty="0"/>
                        <a:t>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+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25837" y="4832793"/>
            <a:ext cx="860914" cy="55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+mj-lt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44851" y="5339502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34828" y="4367634"/>
            <a:ext cx="425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/>
              <a:t>1 </a:t>
            </a:r>
            <a:r>
              <a:rPr lang="en-US" sz="3200" dirty="0" err="1"/>
              <a:t>cộng</a:t>
            </a:r>
            <a:r>
              <a:rPr lang="en-US" sz="3200" dirty="0"/>
              <a:t> 5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r>
              <a:rPr lang="en-US" sz="3200" dirty="0"/>
              <a:t>,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endParaRPr lang="en-US" sz="32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/>
              <a:t>,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80268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64801" y="5350939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4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62899" y="4899906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 dirty="0"/>
              <a:t>0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vi-VN" sz="2800" dirty="0"/>
              <a:t>4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vi-VN" sz="2800" dirty="0"/>
              <a:t>4</a:t>
            </a:r>
            <a:r>
              <a:rPr lang="en-US" sz="2800" dirty="0"/>
              <a:t>,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vi-VN" sz="2800" dirty="0"/>
              <a:t>4</a:t>
            </a:r>
            <a:endParaRPr lang="en-US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/>
              <a:t>Hạ</a:t>
            </a:r>
            <a:r>
              <a:rPr lang="en-US" sz="2800" dirty="0"/>
              <a:t> </a:t>
            </a:r>
            <a:r>
              <a:rPr lang="vi-VN" sz="2800" dirty="0"/>
              <a:t>2</a:t>
            </a:r>
            <a:r>
              <a:rPr lang="en-US" sz="2800" dirty="0"/>
              <a:t>,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vi-VN" sz="2800" dirty="0"/>
              <a:t>2</a:t>
            </a:r>
            <a:r>
              <a:rPr lang="en-US" sz="28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85785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Đ</a:t>
                      </a:r>
                      <a:r>
                        <a:rPr lang="vi-VN" dirty="0"/>
                        <a:t>ơ</a:t>
                      </a:r>
                      <a:r>
                        <a:rPr lang="en-US" dirty="0"/>
                        <a:t>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    </a:t>
                      </a:r>
                      <a:r>
                        <a:rPr lang="en-US" sz="4400" b="1"/>
                        <a:t>2</a:t>
                      </a:r>
                    </a:p>
                    <a:p>
                      <a:r>
                        <a:rPr lang="en-US" sz="4400" b="1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endParaRPr lang="en-US" sz="2400" b="1" dirty="0"/>
                    </a:p>
                    <a:p>
                      <a:pPr marL="0" algn="ctr" defTabSz="914400" rtl="0" eaLnBrk="1" latinLnBrk="0" hangingPunct="1"/>
                      <a:r>
                        <a:rPr lang="en-US" sz="4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+</a:t>
            </a:r>
            <a:endParaRPr lang="en-US" sz="4400" b="1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18837" y="5333063"/>
            <a:ext cx="452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9982" y="4903419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4  = 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49549" y="5361443"/>
            <a:ext cx="503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9" grpId="0"/>
      <p:bldP spid="21" grpId="0"/>
      <p:bldP spid="22" grpId="0"/>
      <p:bldP spid="23" grpId="0"/>
      <p:bldP spid="24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T-P\Desktop\NỀN PP\73082290_806002039856818_5426739531237818368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690" y="87630"/>
            <a:ext cx="12192000" cy="677037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58779" y="1728104"/>
            <a:ext cx="1030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PHÉP TÍNH CỘNG CÁC SỐ CÓ HAI CHỮ SỐ VỚI SỐ CÓ MỘT CHỮ SỐ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9555" y="2350060"/>
            <a:ext cx="105017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9106" y="3434493"/>
            <a:ext cx="88114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4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     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083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0" y="0"/>
            <a:ext cx="2006600" cy="91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692"/>
            <a:ext cx="11500651" cy="32430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7401" y="3119856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911330" y="3104758"/>
            <a:ext cx="506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57969" y="3111543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02700" y="3111543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2708" y="3104758"/>
            <a:ext cx="548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33382" y="3119469"/>
            <a:ext cx="506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8" grpId="0"/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90"/>
            <a:ext cx="12095747" cy="6802946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>
            <a:off x="4820654" y="2903620"/>
            <a:ext cx="3312696" cy="3060938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4572003" y="1700463"/>
            <a:ext cx="3360818" cy="2566738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5323496" y="4523124"/>
            <a:ext cx="2456924" cy="1441432"/>
          </a:xfrm>
          <a:prstGeom prst="curvedConnector3">
            <a:avLst/>
          </a:prstGeom>
          <a:ln w="317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548063" y="162827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8063" y="3312695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8063" y="452312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98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8063" y="616953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081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968" y="117250"/>
            <a:ext cx="9498438" cy="68576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75020" y="3546058"/>
            <a:ext cx="7933386" cy="271744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21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1365" b="23303"/>
          <a:stretch/>
        </p:blipFill>
        <p:spPr>
          <a:xfrm>
            <a:off x="779284" y="2483882"/>
            <a:ext cx="10464274" cy="4262580"/>
          </a:xfrm>
          <a:prstGeom prst="rect">
            <a:avLst/>
          </a:prstGeom>
        </p:spPr>
      </p:pic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1753479" y="3526648"/>
            <a:ext cx="669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5" name="Text Box 30"/>
          <p:cNvSpPr txBox="1">
            <a:spLocks noChangeArrowheads="1"/>
          </p:cNvSpPr>
          <p:nvPr/>
        </p:nvSpPr>
        <p:spPr bwMode="auto">
          <a:xfrm>
            <a:off x="1961966" y="4247304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1411432" y="3920165"/>
            <a:ext cx="4764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7" name="Line 33"/>
          <p:cNvSpPr>
            <a:spLocks noChangeShapeType="1"/>
          </p:cNvSpPr>
          <p:nvPr/>
        </p:nvSpPr>
        <p:spPr bwMode="auto">
          <a:xfrm>
            <a:off x="1465245" y="4955190"/>
            <a:ext cx="1066800" cy="0"/>
          </a:xfrm>
          <a:prstGeom prst="line">
            <a:avLst/>
          </a:prstGeom>
          <a:ln w="57150">
            <a:solidFill>
              <a:srgbClr val="00206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sz="40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1948284" y="4963977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1724996" y="4923357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779284" y="2754270"/>
            <a:ext cx="5693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84" y="-19692"/>
            <a:ext cx="9899264" cy="2539730"/>
          </a:xfrm>
          <a:prstGeom prst="rect">
            <a:avLst/>
          </a:prstGeom>
        </p:spPr>
      </p:pic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3947558" y="3526648"/>
            <a:ext cx="6976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71</a:t>
            </a: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4156045" y="4247304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3605511" y="3920165"/>
            <a:ext cx="4764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5" name="Line 33"/>
          <p:cNvSpPr>
            <a:spLocks noChangeShapeType="1"/>
          </p:cNvSpPr>
          <p:nvPr/>
        </p:nvSpPr>
        <p:spPr bwMode="auto">
          <a:xfrm>
            <a:off x="3659324" y="4955190"/>
            <a:ext cx="1066800" cy="0"/>
          </a:xfrm>
          <a:prstGeom prst="line">
            <a:avLst/>
          </a:prstGeom>
          <a:ln w="57150">
            <a:solidFill>
              <a:srgbClr val="00206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sz="40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30"/>
          <p:cNvSpPr txBox="1">
            <a:spLocks noChangeArrowheads="1"/>
          </p:cNvSpPr>
          <p:nvPr/>
        </p:nvSpPr>
        <p:spPr bwMode="auto">
          <a:xfrm>
            <a:off x="4142363" y="4963977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7" name="Text Box 30"/>
          <p:cNvSpPr txBox="1">
            <a:spLocks noChangeArrowheads="1"/>
          </p:cNvSpPr>
          <p:nvPr/>
        </p:nvSpPr>
        <p:spPr bwMode="auto">
          <a:xfrm>
            <a:off x="3919075" y="4923357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8" name="Text Box 28"/>
          <p:cNvSpPr txBox="1">
            <a:spLocks noChangeArrowheads="1"/>
          </p:cNvSpPr>
          <p:nvPr/>
        </p:nvSpPr>
        <p:spPr bwMode="auto">
          <a:xfrm>
            <a:off x="6147908" y="3526648"/>
            <a:ext cx="6976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94</a:t>
            </a:r>
          </a:p>
        </p:txBody>
      </p:sp>
      <p:sp>
        <p:nvSpPr>
          <p:cNvPr id="19" name="Text Box 30"/>
          <p:cNvSpPr txBox="1">
            <a:spLocks noChangeArrowheads="1"/>
          </p:cNvSpPr>
          <p:nvPr/>
        </p:nvSpPr>
        <p:spPr bwMode="auto">
          <a:xfrm>
            <a:off x="6395032" y="4195788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0" name="Text Box 32"/>
          <p:cNvSpPr txBox="1">
            <a:spLocks noChangeArrowheads="1"/>
          </p:cNvSpPr>
          <p:nvPr/>
        </p:nvSpPr>
        <p:spPr bwMode="auto">
          <a:xfrm>
            <a:off x="5805861" y="3920165"/>
            <a:ext cx="4764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21" name="Line 33"/>
          <p:cNvSpPr>
            <a:spLocks noChangeShapeType="1"/>
          </p:cNvSpPr>
          <p:nvPr/>
        </p:nvSpPr>
        <p:spPr bwMode="auto">
          <a:xfrm>
            <a:off x="5859674" y="4955190"/>
            <a:ext cx="1066800" cy="0"/>
          </a:xfrm>
          <a:prstGeom prst="line">
            <a:avLst/>
          </a:prstGeom>
          <a:ln w="57150">
            <a:solidFill>
              <a:srgbClr val="00206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sz="40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6394229" y="4912461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3" name="Text Box 30"/>
          <p:cNvSpPr txBox="1">
            <a:spLocks noChangeArrowheads="1"/>
          </p:cNvSpPr>
          <p:nvPr/>
        </p:nvSpPr>
        <p:spPr bwMode="auto">
          <a:xfrm>
            <a:off x="6119425" y="4923357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9934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/>
      <p:bldP spid="9" grpId="0"/>
      <p:bldP spid="12" grpId="0"/>
      <p:bldP spid="13" grpId="0"/>
      <p:bldP spid="14" grpId="0"/>
      <p:bldP spid="15" grpId="0" animBg="1"/>
      <p:bldP spid="16" grpId="0"/>
      <p:bldP spid="17" grpId="0"/>
      <p:bldP spid="18" grpId="0"/>
      <p:bldP spid="19" grpId="0"/>
      <p:bldP spid="20" grpId="0"/>
      <p:bldP spid="21" grpId="0" animBg="1"/>
      <p:bldP spid="2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|35.8|8.8|1.6|2.5|2.8|6.6|1.5|6.9|12.4|11.1|6.8|1.9|5.6|10.6|3.4|0.8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8|29.4|4.8|41.1|7.6|5.1|4.2|6.8|7.8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8|2.9|9.6|3.5|12.1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87.6|26.8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1702</TotalTime>
  <Words>199</Words>
  <Application>Microsoft Office PowerPoint</Application>
  <PresentationFormat>Widescreen</PresentationFormat>
  <Paragraphs>77</Paragraphs>
  <Slides>10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HP001 4 hang 1 ô ly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SKY</cp:lastModifiedBy>
  <cp:revision>138</cp:revision>
  <dcterms:created xsi:type="dcterms:W3CDTF">2020-08-06T10:05:22Z</dcterms:created>
  <dcterms:modified xsi:type="dcterms:W3CDTF">2023-03-10T04:38:32Z</dcterms:modified>
</cp:coreProperties>
</file>