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57" r:id="rId3"/>
    <p:sldId id="316" r:id="rId4"/>
    <p:sldId id="338" r:id="rId5"/>
    <p:sldId id="318" r:id="rId6"/>
    <p:sldId id="339" r:id="rId7"/>
    <p:sldId id="319" r:id="rId8"/>
    <p:sldId id="320" r:id="rId9"/>
    <p:sldId id="322" r:id="rId10"/>
    <p:sldId id="340" r:id="rId11"/>
    <p:sldId id="347" r:id="rId12"/>
    <p:sldId id="345" r:id="rId13"/>
    <p:sldId id="348" r:id="rId14"/>
    <p:sldId id="349" r:id="rId15"/>
    <p:sldId id="350"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36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2024/3/10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2024/3/10</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2024/3/10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2024/3/10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2024/3/10</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1)</a:t>
            </a:r>
          </a:p>
        </p:txBody>
      </p:sp>
      <p:sp>
        <p:nvSpPr>
          <p:cNvPr id="2" name="TextBox 1"/>
          <p:cNvSpPr txBox="1"/>
          <p:nvPr/>
        </p:nvSpPr>
        <p:spPr>
          <a:xfrm>
            <a:off x="2162735" y="2670431"/>
            <a:ext cx="7866529" cy="923330"/>
          </a:xfrm>
          <a:prstGeom prst="rect">
            <a:avLst/>
          </a:prstGeom>
          <a:noFill/>
        </p:spPr>
        <p:txBody>
          <a:bodyPr wrap="square" rtlCol="0">
            <a:spAutoFit/>
          </a:bodyPr>
          <a:lstStyle/>
          <a:p>
            <a:r>
              <a:rPr lang="en-US" sz="5400" b="1" dirty="0">
                <a:solidFill>
                  <a:schemeClr val="accent6"/>
                </a:solidFill>
                <a:latin typeface="Times New Roman" pitchFamily="18" charset="0"/>
                <a:cs typeface="Times New Roman" pitchFamily="18" charset="0"/>
              </a:rPr>
              <a:t>CƠ QUAN THẦN KINH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3000" b="1" dirty="0">
                <a:solidFill>
                  <a:schemeClr val="tx1"/>
                </a:solidFill>
                <a:latin typeface="Times New Roman" pitchFamily="18" charset="0"/>
                <a:cs typeface="Times New Roman" pitchFamily="18" charset="0"/>
              </a:rPr>
              <a:t>3</a:t>
            </a:r>
            <a:r>
              <a:rPr kumimoji="0" lang="en-US"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nl-NL" sz="3200" b="1" dirty="0">
                <a:solidFill>
                  <a:schemeClr val="tx1"/>
                </a:solidFill>
                <a:latin typeface="Times New Roman" pitchFamily="18" charset="0"/>
                <a:cs typeface="Times New Roman" pitchFamily="18" charset="0"/>
              </a:rPr>
              <a:t>. Quan sát hình 3 và cho biết chức năng của não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6"/>
          <a:stretch>
            <a:fillRect/>
          </a:stretch>
        </p:blipFill>
        <p:spPr>
          <a:xfrm>
            <a:off x="685799" y="1382058"/>
            <a:ext cx="3402107" cy="4682566"/>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4816849" y="1122585"/>
            <a:ext cx="6194049" cy="5045636"/>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413639"/>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p:cNvSpPr/>
          <p:nvPr/>
        </p:nvSpPr>
        <p:spPr>
          <a:xfrm>
            <a:off x="4816850" y="1493548"/>
            <a:ext cx="6194049" cy="3416320"/>
          </a:xfrm>
          <a:prstGeom prst="rect">
            <a:avLst/>
          </a:prstGeom>
        </p:spPr>
        <p:txBody>
          <a:bodyPr wrap="square">
            <a:spAutoFit/>
          </a:bodyPr>
          <a:lstStyle/>
          <a:p>
            <a:r>
              <a:rPr lang="nl-NL" sz="3600" b="1" dirty="0">
                <a:latin typeface="Times New Roman" pitchFamily="18" charset="0"/>
                <a:cs typeface="Times New Roman" pitchFamily="18" charset="0"/>
              </a:rPr>
              <a:t>+ Não có điều khiển suy nghĩ.</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 Não điều khiển cách ứng xử.</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điều khiển cảm xúc.</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tiếp nhận thông tin và điều khiển mọi hoạt động của cơ thể.</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3756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3171759" y="3665303"/>
            <a:ext cx="6859747" cy="7831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 Cơ thể ta sẽ phản ứng.</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30997"/>
          </a:xfrm>
          <a:prstGeom prst="rect">
            <a:avLst/>
          </a:prstGeom>
        </p:spPr>
        <p:txBody>
          <a:bodyPr wrap="square">
            <a:spAutoFit/>
          </a:bodyPr>
          <a:lstStyle/>
          <a:p>
            <a:r>
              <a:rPr lang="nl-NL" sz="2400" b="1" dirty="0">
                <a:solidFill>
                  <a:schemeClr val="accent6"/>
                </a:solidFill>
                <a:latin typeface="Times New Roman" pitchFamily="18" charset="0"/>
                <a:cs typeface="Times New Roman" pitchFamily="18" charset="0"/>
              </a:rPr>
              <a:t>Khi gặp một tác động bất ngờ cơ thể ta có phản ứng </a:t>
            </a:r>
          </a:p>
          <a:p>
            <a:r>
              <a:rPr lang="nl-NL" sz="2400" b="1" dirty="0">
                <a:solidFill>
                  <a:schemeClr val="accent6"/>
                </a:solidFill>
                <a:latin typeface="Times New Roman" pitchFamily="18" charset="0"/>
                <a:cs typeface="Times New Roman" pitchFamily="18" charset="0"/>
              </a:rPr>
              <a:t>hay không?</a:t>
            </a:r>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628883" y="2984266"/>
            <a:ext cx="6859747"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-Phản ứng của cơ thể gọi là phản xạ.</a:t>
            </a:r>
            <a:endParaRPr lang="en-US" sz="4000" dirty="0">
              <a:latin typeface="Times New Roman" pitchFamily="18" charset="0"/>
              <a:cs typeface="Times New Roman" pitchFamily="18" charset="0"/>
            </a:endParaRPr>
          </a:p>
          <a:p>
            <a:pPr algn="just" defTabSz="609630"/>
            <a:endParaRPr lang="en-US" sz="4000" dirty="0">
              <a:latin typeface="Times New Roman" pitchFamily="18" charset="0"/>
              <a:cs typeface="Times New Roman" pitchFamily="18" charset="0"/>
            </a:endParaRPr>
          </a:p>
        </p:txBody>
      </p:sp>
      <p:sp>
        <p:nvSpPr>
          <p:cNvPr id="6" name="TextBox 5"/>
          <p:cNvSpPr txBox="1"/>
          <p:nvPr/>
        </p:nvSpPr>
        <p:spPr>
          <a:xfrm>
            <a:off x="2438365" y="1443962"/>
            <a:ext cx="8638784" cy="954107"/>
          </a:xfrm>
          <a:prstGeom prst="rect">
            <a:avLst/>
          </a:prstGeom>
          <a:noFill/>
        </p:spPr>
        <p:txBody>
          <a:bodyPr wrap="square" rtlCol="0">
            <a:spAutoFit/>
          </a:bodyPr>
          <a:lstStyle/>
          <a:p>
            <a:r>
              <a:rPr lang="nl-NL" sz="2800" b="1" dirty="0">
                <a:solidFill>
                  <a:schemeClr val="accent6"/>
                </a:solidFill>
                <a:latin typeface="Times New Roman" pitchFamily="18" charset="0"/>
                <a:cs typeface="Times New Roman" pitchFamily="18" charset="0"/>
              </a:rPr>
              <a:t> Phản ứng của cơ thể khi bị tác động bất ngờ gọi là gì?</a:t>
            </a:r>
            <a:endParaRPr lang="en-US" sz="2800" b="1" dirty="0">
              <a:solidFill>
                <a:schemeClr val="accent6"/>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877671" y="3665303"/>
            <a:ext cx="7153835"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r>
              <a:rPr lang="nl-NL" sz="4000" dirty="0">
                <a:latin typeface="Times New Roman" pitchFamily="18" charset="0"/>
                <a:cs typeface="Times New Roman" pitchFamily="18" charset="0"/>
              </a:rPr>
              <a:t>-Tủy sống điều khiển phản xạ của con người.</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92552"/>
          </a:xfrm>
          <a:prstGeom prst="rect">
            <a:avLst/>
          </a:prstGeom>
        </p:spPr>
        <p:txBody>
          <a:bodyPr wrap="square">
            <a:spAutoFit/>
          </a:bodyPr>
          <a:lstStyle/>
          <a:p>
            <a:r>
              <a:rPr lang="nl-NL" sz="2800" b="1" dirty="0">
                <a:solidFill>
                  <a:schemeClr val="accent6"/>
                </a:solidFill>
              </a:rPr>
              <a:t>Cái gì điều khiển phản xạ của con người</a:t>
            </a:r>
            <a:endParaRPr lang="en-US" sz="2800" b="1" dirty="0">
              <a:solidFill>
                <a:schemeClr val="accent6"/>
              </a:solidFill>
            </a:endParaRPr>
          </a:p>
          <a:p>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a:latin typeface="Times New Roman" pitchFamily="18" charset="0"/>
                <a:cs typeface="Times New Roman" pitchFamily="18" charset="0"/>
              </a:rPr>
              <a:t>Chỉ và nói được tên các bộ phận chính của các cơ quan thần kinh trên sơ đồ, tranh ảnh.</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1017669" y="984457"/>
            <a:ext cx="10489234" cy="16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555750" cy="1754326"/>
          </a:xfrm>
          <a:prstGeom prst="rect">
            <a:avLst/>
          </a:prstGeom>
          <a:noFill/>
        </p:spPr>
        <p:txBody>
          <a:bodyPr wrap="square">
            <a:spAutoFit/>
          </a:bodyPr>
          <a:lstStyle/>
          <a:p>
            <a:r>
              <a:rPr lang="nl-NL" sz="3600" dirty="0">
                <a:latin typeface="Times New Roman" pitchFamily="18" charset="0"/>
                <a:cs typeface="Times New Roman" pitchFamily="18" charset="0"/>
              </a:rPr>
              <a:t>+ Khi nghe tiếng nói to hoặc tiếng còi gần tai em có phản ứng gì?</a:t>
            </a:r>
            <a:endParaRPr lang="en-US" sz="3600" dirty="0">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prstClr val="black"/>
                </a:solidFill>
                <a:latin typeface="Times New Roman" pitchFamily="18" charset="0"/>
                <a:cs typeface="Times New Roman" pitchFamily="18" charset="0"/>
              </a:rPr>
              <a:t>1</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Quan sát hình, </a:t>
            </a:r>
            <a:r>
              <a:rPr lang="nl-NL" sz="2800" b="1" dirty="0">
                <a:solidFill>
                  <a:schemeClr val="tx1"/>
                </a:solidFill>
                <a:latin typeface="Times New Roman" pitchFamily="18" charset="0"/>
                <a:cs typeface="Times New Roman" pitchFamily="18" charset="0"/>
              </a:rPr>
              <a:t>chỉ và nói tên các bộ phận của cơ quan thần kinh trên hình . </a:t>
            </a:r>
            <a:endParaRPr lang="en-GB" sz="2800" b="1" dirty="0">
              <a:solidFill>
                <a:schemeClr val="tx1"/>
              </a:solidFill>
              <a:latin typeface="Times New Roman" pitchFamily="18" charset="0"/>
              <a:cs typeface="Times New Roman" pitchFamily="18" charset="0"/>
            </a:endParaRPr>
          </a:p>
        </p:txBody>
      </p:sp>
      <p:pic>
        <p:nvPicPr>
          <p:cNvPr id="10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94" y="1382666"/>
            <a:ext cx="8010824" cy="4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nhóm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endParaRPr lang="en-US" sz="4000" dirty="0">
              <a:solidFill>
                <a:schemeClr val="bg1"/>
              </a:solidFill>
              <a:latin typeface="Times New Roman" pitchFamily="18" charset="0"/>
              <a:cs typeface="Times New Roman" pitchFamily="18" charset="0"/>
            </a:endParaRPr>
          </a:p>
          <a:p>
            <a:pPr algn="ctr"/>
            <a:r>
              <a:rPr lang="en-US" sz="4000" dirty="0" err="1">
                <a:solidFill>
                  <a:schemeClr val="bg1"/>
                </a:solidFill>
                <a:latin typeface="Times New Roman" pitchFamily="18" charset="0"/>
                <a:cs typeface="Times New Roman" pitchFamily="18" charset="0"/>
              </a:rPr>
              <a:t>Lắng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nghe</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góp</a:t>
            </a:r>
            <a:r>
              <a:rPr lang="en-US" sz="4000" dirty="0">
                <a:solidFill>
                  <a:schemeClr val="bg1"/>
                </a:solidFill>
                <a:latin typeface="Times New Roman" pitchFamily="18" charset="0"/>
                <a:cs typeface="Times New Roman" pitchFamily="18" charset="0"/>
              </a:rPr>
              <a:t> ý - </a:t>
            </a:r>
            <a:r>
              <a:rPr lang="en-US" sz="4000" dirty="0" err="1">
                <a:solidFill>
                  <a:schemeClr val="bg1"/>
                </a:solidFill>
                <a:latin typeface="Times New Roman" pitchFamily="18" charset="0"/>
                <a:cs typeface="Times New Roman" pitchFamily="18" charset="0"/>
              </a:rPr>
              <a:t>bổ</a:t>
            </a:r>
            <a:r>
              <a:rPr lang="en-US" sz="4000" dirty="0">
                <a:solidFill>
                  <a:schemeClr val="bg1"/>
                </a:solidFill>
                <a:latin typeface="Times New Roman" pitchFamily="18" charset="0"/>
                <a:cs typeface="Times New Roman" pitchFamily="18"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20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0"/>
            <a:ext cx="76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646331"/>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a:t>
            </a:r>
          </a:p>
        </p:txBody>
      </p:sp>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7"/>
          <a:stretch>
            <a:fillRect/>
          </a:stretch>
        </p:blipFill>
        <p:spPr>
          <a:xfrm>
            <a:off x="3066405" y="-228039"/>
            <a:ext cx="6078239" cy="2560542"/>
          </a:xfrm>
          <a:prstGeom prst="rect">
            <a:avLst/>
          </a:prstGeom>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6" y="2087019"/>
            <a:ext cx="3583137" cy="374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3366" y="1949825"/>
            <a:ext cx="6494928" cy="3816429"/>
          </a:xfrm>
          <a:prstGeom prst="rect">
            <a:avLst/>
          </a:prstGeom>
          <a:noFill/>
        </p:spPr>
        <p:txBody>
          <a:bodyPr wrap="square" rtlCol="0">
            <a:spAutoFit/>
          </a:bodyPr>
          <a:lstStyle/>
          <a:p>
            <a:r>
              <a:rPr lang="nl-NL" sz="2800" dirty="0">
                <a:solidFill>
                  <a:schemeClr val="accent6">
                    <a:lumMod val="75000"/>
                  </a:schemeClr>
                </a:solidFill>
                <a:latin typeface="Times New Roman" pitchFamily="18" charset="0"/>
                <a:cs typeface="Times New Roman"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lang="en-US" sz="2800" dirty="0">
              <a:solidFill>
                <a:schemeClr val="accent6">
                  <a:lumMod val="75000"/>
                </a:schemeClr>
              </a:solidFill>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en-US"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2 </a:t>
            </a:r>
            <a:r>
              <a:rPr lang="nl-NL" sz="3200" b="1" dirty="0">
                <a:solidFill>
                  <a:schemeClr val="tx1"/>
                </a:solidFill>
                <a:latin typeface="Times New Roman" pitchFamily="18" charset="0"/>
                <a:cs typeface="Times New Roman" pitchFamily="18" charset="0"/>
              </a:rPr>
              <a:t>. Quan sát và nêu chức năng của cơ quan thần kinh.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0B1E652B-F132-4843-9815-9B70C038A887}"/>
              </a:ext>
            </a:extLst>
          </p:cNvPr>
          <p:cNvGrpSpPr/>
          <p:nvPr/>
        </p:nvGrpSpPr>
        <p:grpSpPr>
          <a:xfrm>
            <a:off x="5865720" y="1382058"/>
            <a:ext cx="5446254" cy="2799977"/>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944184"/>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a:t>
              </a: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hộp sọ, não, tủy sống, dây thần kinh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 sơ đồ.</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205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06" y="1171149"/>
            <a:ext cx="4094817" cy="475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349</Words>
  <Application>Microsoft Office PowerPoint</Application>
  <PresentationFormat>Widescreen</PresentationFormat>
  <Paragraphs>40</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等线</vt:lpstr>
      <vt:lpstr>微软雅黑</vt:lpstr>
      <vt:lpstr>黑体</vt:lpstr>
      <vt:lpstr>Arial</vt:lpstr>
      <vt:lpstr>Calibri</vt:lpstr>
      <vt:lpstr>Times New Roman</vt:lpstr>
      <vt:lpstr>字魂59号-创粗黑</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 Hong Anh Au</cp:lastModifiedBy>
  <cp:revision>38</cp:revision>
  <dcterms:created xsi:type="dcterms:W3CDTF">2022-11-13T11:16:52Z</dcterms:created>
  <dcterms:modified xsi:type="dcterms:W3CDTF">2024-03-10T11:57:35Z</dcterms:modified>
</cp:coreProperties>
</file>