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sldIdLst>
    <p:sldId id="281" r:id="rId3"/>
    <p:sldId id="288" r:id="rId4"/>
    <p:sldId id="280" r:id="rId5"/>
    <p:sldId id="282" r:id="rId6"/>
    <p:sldId id="289" r:id="rId7"/>
    <p:sldId id="290" r:id="rId8"/>
    <p:sldId id="291" r:id="rId9"/>
    <p:sldId id="308" r:id="rId10"/>
    <p:sldId id="309" r:id="rId11"/>
    <p:sldId id="292" r:id="rId12"/>
    <p:sldId id="295" r:id="rId13"/>
    <p:sldId id="296" r:id="rId14"/>
    <p:sldId id="284" r:id="rId15"/>
    <p:sldId id="297" r:id="rId16"/>
    <p:sldId id="298" r:id="rId17"/>
    <p:sldId id="299" r:id="rId18"/>
    <p:sldId id="300" r:id="rId19"/>
    <p:sldId id="303" r:id="rId20"/>
    <p:sldId id="301" r:id="rId21"/>
    <p:sldId id="304" r:id="rId22"/>
    <p:sldId id="305" r:id="rId23"/>
    <p:sldId id="286" r:id="rId24"/>
    <p:sldId id="310" r:id="rId25"/>
    <p:sldId id="287" r:id="rId26"/>
    <p:sldId id="285" r:id="rId27"/>
    <p:sldId id="283"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38"/>
    <a:srgbClr val="D1193E"/>
    <a:srgbClr val="FF5050"/>
    <a:srgbClr val="3A0751"/>
    <a:srgbClr val="4472C4"/>
    <a:srgbClr val="F2C85B"/>
    <a:srgbClr val="7D9EA3"/>
    <a:srgbClr val="C0D0D2"/>
    <a:srgbClr val="7281BF"/>
    <a:srgbClr val="759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75557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05742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78801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2697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9757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825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1264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08440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6722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9450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204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109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13647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14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3301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9006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668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51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06733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63744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84304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5/13/2024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83072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8C1CC86-D516-5122-8DA6-53C4CD896B3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8E30BC68-EC86-3273-B7FF-C9476634B2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C6BF2A01-D0B8-7427-A598-F9F7F8C3149F}"/>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356B5EF-0F66-7AA9-61C4-33A68A4DF75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BE11576-670E-26C5-327D-9D84FBFCCA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0075D61-B98A-B91B-1169-D494D5C013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4E12EE4-CCEF-CE57-0700-D1C17206E6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8FE2DAC2-25A8-6F3F-D68B-8EE5B627C6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43D8767F-4E3B-CE4C-BBAF-0E3E82AB4A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BB2407B-1BCF-A2EE-36C4-6D38A79C8C2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8735EF-A495-6735-5984-D8E8F34FD79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E570490A-609C-5E48-5BD4-0806BBA4481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91B29356-7A4E-5470-ACF1-379B316096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AFF6BE7-D12C-1DA9-9782-1C9EF1062A1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87928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5/13/2024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CE4D8D0-26DB-F102-FD81-932A6046460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7696E8B8-0230-E02B-1514-71F24170CB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3BA0A849-5E11-554F-C98E-64ACCF9F438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1090BF9D-FA96-444D-D405-5D5F22D62B6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8CAC27A6-F406-C11F-B4CD-A11DDC5792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EF4E98F2-4D44-C51B-1E14-F5CB3CFBF2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A1300180-2A85-3E03-C080-6F38D7248B4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24D68D4-313F-AE31-680D-5603C402D29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C68C3C1C-A10D-A9BF-F28E-5202923B618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8A4F18B5-DD46-2EA1-C378-E0CB958D269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54AEA0-5C07-D1AC-ADDB-EC336A62398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8A1A61F-AE7E-4052-9355-B45E2C16674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D1FBA796-1D02-36ED-671F-AC2676409D2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E9ECAC03-D4C3-ADFF-CBA3-A8DBC6CCC64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520297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lvl="0"/>
              <a:r>
                <a:rPr lang="en-US" sz="9600" dirty="0">
                  <a:solidFill>
                    <a:prstClr val="white"/>
                  </a:solidFill>
                  <a:latin typeface="SVN-Cookies" panose="02040603050506020204" pitchFamily="18" charset="0"/>
                  <a:cs typeface="Surafont Sanukchang" charset="-34"/>
                </a:rPr>
                <a:t>1</a:t>
              </a:r>
              <a:endParaRPr lang="th-TH" sz="9600" dirty="0">
                <a:solidFill>
                  <a:prstClr val="white"/>
                </a:solidFill>
                <a:latin typeface="SVN-Cookies" panose="02040603050506020204" pitchFamily="18" charset="0"/>
                <a:cs typeface="Surafont Sanukchang" charset="-34"/>
              </a:endParaRPr>
            </a:p>
          </p:txBody>
        </p:sp>
      </p:grpSp>
      <p:pic>
        <p:nvPicPr>
          <p:cNvPr id="6" name="Picture 5">
            <a:extLst>
              <a:ext uri="{FF2B5EF4-FFF2-40B4-BE49-F238E27FC236}">
                <a16:creationId xmlns:a16="http://schemas.microsoft.com/office/drawing/2014/main" id="{67AE527B-750E-2F4A-DAD6-4D0F57F5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1491" y="-570485"/>
            <a:ext cx="11200574" cy="67002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4926" y="1627211"/>
            <a:ext cx="9982498" cy="2194399"/>
          </a:xfrm>
          <a:prstGeom prst="rect">
            <a:avLst/>
          </a:prstGeom>
        </p:spPr>
      </p:pic>
    </p:spTree>
    <p:extLst>
      <p:ext uri="{BB962C8B-B14F-4D97-AF65-F5344CB8AC3E}">
        <p14:creationId xmlns:p14="http://schemas.microsoft.com/office/powerpoint/2010/main" val="296451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9" name="组合 47">
            <a:extLst>
              <a:ext uri="{FF2B5EF4-FFF2-40B4-BE49-F238E27FC236}">
                <a16:creationId xmlns:a16="http://schemas.microsoft.com/office/drawing/2014/main" id="{7F189E3D-4A92-0898-D212-05BE8223FB1D}"/>
              </a:ext>
            </a:extLst>
          </p:cNvPr>
          <p:cNvGrpSpPr/>
          <p:nvPr/>
        </p:nvGrpSpPr>
        <p:grpSpPr>
          <a:xfrm>
            <a:off x="2040835" y="2682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524356" y="4286189"/>
              <a:ext cx="348906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Ép - phen</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14867" y="4105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09134" y="4190424"/>
              <a:ext cx="268903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Lu- ve- rơ</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26522" y="3990930"/>
            <a:ext cx="4391985" cy="1144268"/>
            <a:chOff x="2196318" y="4106352"/>
            <a:chExt cx="4699791"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300077" y="4286309"/>
              <a:ext cx="4596032" cy="672259"/>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Thô- ca- đê-rô</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4"/>
          <a:stretch>
            <a:fillRect/>
          </a:stretch>
        </p:blipFill>
        <p:spPr>
          <a:xfrm>
            <a:off x="211927" y="377861"/>
            <a:ext cx="11768145" cy="2786665"/>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61969" y="2684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465360" y="4209496"/>
              <a:ext cx="2138205" cy="712432"/>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Mi-su</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627388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437035" y="1640800"/>
            <a:ext cx="3668845" cy="1615897"/>
            <a:chOff x="1189815" y="4012846"/>
            <a:chExt cx="9270840"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9270840"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06681" y="4183141"/>
              <a:ext cx="4533953" cy="70226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Hội</a:t>
              </a:r>
              <a:r>
                <a:rPr kumimoji="0" lang="vi-VN" altLang="zh-CN"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thảo</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477328"/>
          </a:xfrm>
          <a:prstGeom prst="rect">
            <a:avLst/>
          </a:prstGeom>
          <a:noFill/>
        </p:spPr>
        <p:txBody>
          <a:bodyPr wrap="square">
            <a:spAutoFit/>
          </a:bodyPr>
          <a:lstStyle/>
          <a:p>
            <a:pPr algn="ctr"/>
            <a:r>
              <a:rPr lang="vi-VN" sz="4500" b="1" dirty="0">
                <a:latin typeface="Cambria" panose="02040503050406030204" pitchFamily="18" charset="0"/>
                <a:ea typeface="Cambria" panose="02040503050406030204" pitchFamily="18" charset="0"/>
              </a:rPr>
              <a:t>C</a:t>
            </a:r>
            <a:r>
              <a:rPr lang="en-US" sz="4500" b="1" dirty="0" err="1">
                <a:latin typeface="Cambria" panose="02040503050406030204" pitchFamily="18" charset="0"/>
                <a:ea typeface="Cambria" panose="02040503050406030204" pitchFamily="18" charset="0"/>
              </a:rPr>
              <a:t>uộc</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họp</a:t>
            </a:r>
            <a:r>
              <a:rPr lang="en-US" sz="4500" b="1" dirty="0">
                <a:latin typeface="Cambria" panose="02040503050406030204" pitchFamily="18" charset="0"/>
                <a:ea typeface="Cambria" panose="02040503050406030204" pitchFamily="18" charset="0"/>
              </a:rPr>
              <a:t> ở </a:t>
            </a:r>
            <a:r>
              <a:rPr lang="en-US" sz="4500" b="1" dirty="0" err="1">
                <a:latin typeface="Cambria" panose="02040503050406030204" pitchFamily="18" charset="0"/>
                <a:ea typeface="Cambria" panose="02040503050406030204" pitchFamily="18" charset="0"/>
              </a:rPr>
              <a:t>phạm</a:t>
            </a:r>
            <a:r>
              <a:rPr lang="en-US" sz="4500" b="1" dirty="0">
                <a:latin typeface="Cambria" panose="02040503050406030204" pitchFamily="18" charset="0"/>
                <a:ea typeface="Cambria" panose="02040503050406030204" pitchFamily="18" charset="0"/>
              </a:rPr>
              <a:t> vi </a:t>
            </a:r>
            <a:r>
              <a:rPr lang="en-US" sz="4500" b="1" dirty="0" err="1">
                <a:latin typeface="Cambria" panose="02040503050406030204" pitchFamily="18" charset="0"/>
                <a:ea typeface="Cambria" panose="02040503050406030204" pitchFamily="18" charset="0"/>
              </a:rPr>
              <a:t>rộng</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để</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bày</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tỏ</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trao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đổi</a:t>
            </a:r>
            <a:r>
              <a:rPr lang="en-US" sz="4500" b="1" dirty="0">
                <a:latin typeface="Cambria" panose="02040503050406030204" pitchFamily="18" charset="0"/>
                <a:ea typeface="Cambria" panose="02040503050406030204" pitchFamily="18" charset="0"/>
              </a:rPr>
              <a:t> ý </a:t>
            </a:r>
            <a:r>
              <a:rPr lang="en-US" sz="4500" b="1" dirty="0" err="1">
                <a:latin typeface="Cambria" panose="02040503050406030204" pitchFamily="18" charset="0"/>
                <a:ea typeface="Cambria" panose="02040503050406030204" pitchFamily="18" charset="0"/>
              </a:rPr>
              <a:t>kiến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một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vấn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nào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đó</a:t>
            </a:r>
            <a:r>
              <a:rPr lang="en-US" sz="45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799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344613" y="1233858"/>
            <a:ext cx="5014787" cy="1615897"/>
            <a:chOff x="956273" y="3731470"/>
            <a:chExt cx="12671914"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956273" y="3731470"/>
              <a:ext cx="12671914"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703657" y="3967473"/>
              <a:ext cx="11407908" cy="59586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Tàu</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điện</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ngầm</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822219" y="406751"/>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569660"/>
          </a:xfrm>
          <a:prstGeom prst="rect">
            <a:avLst/>
          </a:prstGeom>
          <a:noFill/>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Loại phương tiện giao thông chạy bằng điện, đi ngầm trong lòng đất.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3190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2408878" y="1075113"/>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rPr>
                <a:t>3</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1910" y="-368116"/>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3881910" y="0"/>
            <a:ext cx="7925487" cy="5389331"/>
          </a:xfrm>
          <a:prstGeom prst="rect">
            <a:avLst/>
          </a:prstGeom>
        </p:spPr>
      </p:pic>
    </p:spTree>
    <p:extLst>
      <p:ext uri="{BB962C8B-B14F-4D97-AF65-F5344CB8AC3E}">
        <p14:creationId xmlns:p14="http://schemas.microsoft.com/office/powerpoint/2010/main" val="424371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3"/>
          <a:stretch>
            <a:fillRect/>
          </a:stretch>
        </p:blipFill>
        <p:spPr>
          <a:xfrm>
            <a:off x="-201053" y="212497"/>
            <a:ext cx="2847079" cy="1536325"/>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cs typeface="Calibri" panose="020F0502020204030204" pitchFamily="34" charset="0"/>
              </a:rPr>
              <a:t>Dương được ba mẹ cho đi du lịch ở đâu? Điểm tham quan nào gây ấn tượng nhất với cậu bé? </a:t>
            </a:r>
          </a:p>
        </p:txBody>
      </p:sp>
      <p:sp>
        <p:nvSpPr>
          <p:cNvPr id="5" name="Rectangle 4"/>
          <p:cNvSpPr/>
          <p:nvPr/>
        </p:nvSpPr>
        <p:spPr>
          <a:xfrm>
            <a:off x="2134790" y="1440761"/>
            <a:ext cx="9956799" cy="2308324"/>
          </a:xfrm>
          <a:prstGeom prst="rect">
            <a:avLst/>
          </a:prstGeom>
          <a:solidFill>
            <a:schemeClr val="bg1"/>
          </a:solidFill>
        </p:spPr>
        <p:txBody>
          <a:bodyPr wrap="square">
            <a:spAutoFit/>
          </a:bodyPr>
          <a:lstStyle/>
          <a:p>
            <a:pPr algn="just"/>
            <a:r>
              <a:rPr lang="vi-VN" sz="4800" b="1" dirty="0">
                <a:solidFill>
                  <a:srgbClr val="002060"/>
                </a:solidFill>
                <a:latin typeface="Cambria" panose="02040503050406030204" pitchFamily="18" charset="0"/>
                <a:ea typeface="Cambria" panose="02040503050406030204" pitchFamily="18" charset="0"/>
              </a:rPr>
              <a:t>Dương được ba mẹ cho đi du lịch ở Pa-ri, thủ đô nước Pháp. Dương ấn tượng nhất với tháp Ép-phen.</a:t>
            </a:r>
          </a:p>
        </p:txBody>
      </p:sp>
    </p:spTree>
    <p:extLst>
      <p:ext uri="{BB962C8B-B14F-4D97-AF65-F5344CB8AC3E}">
        <p14:creationId xmlns:p14="http://schemas.microsoft.com/office/powerpoint/2010/main" val="362947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lvl="0" algn="ctr"/>
            <a:r>
              <a:rPr lang="vi-VN" sz="3600" b="1" dirty="0">
                <a:solidFill>
                  <a:prstClr val="white"/>
                </a:solidFill>
                <a:latin typeface="Cambria" panose="02040503050406030204" pitchFamily="18" charset="0"/>
                <a:ea typeface="Cambria" panose="02040503050406030204" pitchFamily="18" charset="0"/>
                <a:cs typeface="Calibri" panose="020F0502020204030204" pitchFamily="34" charset="0"/>
              </a:rPr>
              <a:t>Qua con mắt Dương và lời kể của bà Mi-su, tháp Ép-phen đẹp như thế nào?</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3"/>
          <a:stretch>
            <a:fillRect/>
          </a:stretch>
        </p:blipFill>
        <p:spPr>
          <a:xfrm>
            <a:off x="-226191" y="329826"/>
            <a:ext cx="3103018" cy="1612290"/>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406400" y="1155177"/>
            <a:ext cx="11226800" cy="5547514"/>
            <a:chOff x="572809" y="1363244"/>
            <a:chExt cx="10373080" cy="536471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09" y="1363244"/>
              <a:ext cx="10373080" cy="5364710"/>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909988" y="2021373"/>
              <a:ext cx="9341030" cy="4137120"/>
            </a:xfrm>
            <a:prstGeom prst="rect">
              <a:avLst/>
            </a:prstGeom>
            <a:noFill/>
          </p:spPr>
          <p:txBody>
            <a:bodyPr wrap="square">
              <a:spAutoFit/>
            </a:bodyPr>
            <a:lstStyle/>
            <a:p>
              <a:pPr algn="just"/>
              <a:r>
                <a:rPr lang="vi-VN" sz="3400" b="1" dirty="0">
                  <a:effectLst/>
                  <a:latin typeface="Cambria" panose="02040503050406030204" pitchFamily="18" charset="0"/>
                  <a:ea typeface="Cambria" panose="02040503050406030204" pitchFamily="18" charset="0"/>
                </a:rPr>
                <a:t>+ Tháp Ép-phen cao sừng sững trên nền trời xanh bao la.</a:t>
              </a:r>
            </a:p>
            <a:p>
              <a:pPr algn="just"/>
              <a:r>
                <a:rPr lang="vi-VN" sz="3400" b="1" dirty="0">
                  <a:effectLst/>
                  <a:latin typeface="Cambria" panose="02040503050406030204" pitchFamily="18" charset="0"/>
                  <a:ea typeface="Cambria" panose="02040503050406030204" pitchFamily="18" charset="0"/>
                </a:rPr>
                <a:t>+ Tháp Ép-phen được lắp đặt hệ thống gồm </a:t>
              </a:r>
            </a:p>
            <a:p>
              <a:pPr algn="just"/>
              <a:r>
                <a:rPr lang="vi-VN" sz="3400" b="1" dirty="0">
                  <a:effectLst/>
                  <a:latin typeface="Cambria" panose="02040503050406030204" pitchFamily="18" charset="0"/>
                  <a:ea typeface="Cambria" panose="02040503050406030204" pitchFamily="18" charset="0"/>
                </a:rPr>
                <a:t>20 000 ngọn đèn và 336 máy chiếu sáng, tạo nên một cảnh tượng tuyệt đẹp. </a:t>
              </a:r>
            </a:p>
            <a:p>
              <a:pPr algn="just"/>
              <a:r>
                <a:rPr lang="vi-VN" sz="3400" b="1" dirty="0">
                  <a:effectLst/>
                  <a:latin typeface="Cambria" panose="02040503050406030204" pitchFamily="18" charset="0"/>
                  <a:ea typeface="Cambria" panose="02040503050406030204" pitchFamily="18" charset="0"/>
                </a:rPr>
                <a:t>Vào buổi tối, ánh sáng đèn lung linh làm nổi bật kiến trúc độc đáo của tháp. Đó là lí do vì sao mọi người lại gọi Pa-ri là kinh đô của ánh sáng.</a:t>
              </a:r>
              <a:endParaRPr lang="en-SG" sz="3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872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514" y="490130"/>
            <a:ext cx="2975106" cy="1536325"/>
          </a:xfrm>
          <a:prstGeom prst="rect">
            <a:avLst/>
          </a:prstGeom>
        </p:spPr>
      </p:pic>
      <p:sp>
        <p:nvSpPr>
          <p:cNvPr id="5" name="Rectangle 4">
            <a:extLst>
              <a:ext uri="{FF2B5EF4-FFF2-40B4-BE49-F238E27FC236}">
                <a16:creationId xmlns:a16="http://schemas.microsoft.com/office/drawing/2014/main" id="{C292558E-9922-C184-5176-BA621734F025}"/>
              </a:ext>
            </a:extLst>
          </p:cNvPr>
          <p:cNvSpPr/>
          <p:nvPr/>
        </p:nvSpPr>
        <p:spPr>
          <a:xfrm>
            <a:off x="2731690" y="396610"/>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Theo </a:t>
            </a:r>
            <a:r>
              <a:rPr lang="en-SG" sz="4000" b="1" dirty="0" err="1">
                <a:solidFill>
                  <a:schemeClr val="bg1"/>
                </a:solidFill>
                <a:latin typeface="Cambria" panose="02040503050406030204" pitchFamily="18" charset="0"/>
                <a:ea typeface="Cambria" panose="02040503050406030204" pitchFamily="18" charset="0"/>
              </a:rPr>
              <a:t>em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sao</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Dương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thấy</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trở</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nên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thiện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hơn</a:t>
            </a:r>
            <a:r>
              <a:rPr lang="en-SG" sz="4000" b="1" dirty="0">
                <a:solidFill>
                  <a:schemeClr val="bg1"/>
                </a:solidFill>
                <a:latin typeface="Cambria" panose="02040503050406030204" pitchFamily="18" charset="0"/>
                <a:ea typeface="Cambria" panose="02040503050406030204" pitchFamily="18" charset="0"/>
              </a:rPr>
              <a:t>? </a:t>
            </a:r>
          </a:p>
        </p:txBody>
      </p:sp>
      <p:sp>
        <p:nvSpPr>
          <p:cNvPr id="20" name="Rounded Rectangle 19"/>
          <p:cNvSpPr/>
          <p:nvPr/>
        </p:nvSpPr>
        <p:spPr>
          <a:xfrm>
            <a:off x="1016001" y="1846034"/>
            <a:ext cx="11176000" cy="1962507"/>
          </a:xfrm>
          <a:prstGeom prst="roundRect">
            <a:avLst>
              <a:gd name="adj" fmla="val 29749"/>
            </a:avLst>
          </a:prstGeom>
          <a:solidFill>
            <a:schemeClr val="bg1"/>
          </a:solid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Dương cảm thấy Pa-ri trở nên thân thiện hơn vì có bà Mi-su. </a:t>
            </a:r>
          </a:p>
        </p:txBody>
      </p:sp>
    </p:spTree>
    <p:extLst>
      <p:ext uri="{BB962C8B-B14F-4D97-AF65-F5344CB8AC3E}">
        <p14:creationId xmlns:p14="http://schemas.microsoft.com/office/powerpoint/2010/main" val="10483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06400" y="791494"/>
            <a:ext cx="9994900" cy="6220778"/>
          </a:xfrm>
          <a:prstGeom prst="roundRect">
            <a:avLst>
              <a:gd name="adj" fmla="val 29749"/>
            </a:avLst>
          </a:prstGeom>
          <a:solidFill>
            <a:schemeClr val="bg1"/>
          </a:solidFill>
        </p:spPr>
        <p:txBody>
          <a:bodyPr wrap="square">
            <a:spAutoFit/>
          </a:bodyPr>
          <a:lstStyle/>
          <a:p>
            <a:pPr algn="just"/>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rất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nhiều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địa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điểm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tham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như</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bảo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tàng</a:t>
            </a:r>
            <a:r>
              <a:rPr lang="en-SG" sz="3000" b="1" dirty="0">
                <a:solidFill>
                  <a:srgbClr val="002060"/>
                </a:solidFill>
                <a:latin typeface="Cambria" panose="02040503050406030204" pitchFamily="18" charset="0"/>
                <a:ea typeface="Cambria" panose="02040503050406030204" pitchFamily="18" charset="0"/>
              </a:rPr>
              <a:t> Lu-</a:t>
            </a:r>
            <a:r>
              <a:rPr lang="en-SG" sz="3000" b="1" dirty="0" err="1">
                <a:solidFill>
                  <a:srgbClr val="002060"/>
                </a:solidFill>
                <a:latin typeface="Cambria" panose="02040503050406030204" pitchFamily="18" charset="0"/>
                <a:ea typeface="Cambria" panose="02040503050406030204" pitchFamily="18" charset="0"/>
              </a:rPr>
              <a:t>vơ</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rơ</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Khải</a:t>
            </a:r>
            <a:r>
              <a:rPr lang="en-SG" sz="3000" b="1" dirty="0">
                <a:solidFill>
                  <a:srgbClr val="002060"/>
                </a:solidFill>
                <a:latin typeface="Cambria" panose="02040503050406030204" pitchFamily="18" charset="0"/>
                <a:ea typeface="Cambria" panose="02040503050406030204" pitchFamily="18" charset="0"/>
              </a:rPr>
              <a:t> Hoàn Môn,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Đứng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trường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Thô</a:t>
            </a:r>
            <a:r>
              <a:rPr lang="en-SG" sz="3000" b="1" dirty="0">
                <a:solidFill>
                  <a:srgbClr val="002060"/>
                </a:solidFill>
                <a:latin typeface="Cambria" panose="02040503050406030204" pitchFamily="18" charset="0"/>
                <a:ea typeface="Cambria" panose="02040503050406030204" pitchFamily="18" charset="0"/>
              </a:rPr>
              <a:t>-ca-</a:t>
            </a:r>
            <a:r>
              <a:rPr lang="en-SG" sz="3000" b="1" dirty="0" err="1">
                <a:solidFill>
                  <a:srgbClr val="002060"/>
                </a:solidFill>
                <a:latin typeface="Cambria" panose="02040503050406030204" pitchFamily="18" charset="0"/>
                <a:ea typeface="Cambria" panose="02040503050406030204" pitchFamily="18" charset="0"/>
              </a:rPr>
              <a:t>đê</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rộng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lớn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ngắm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nhìn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toàn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cao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sừng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sững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nền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xanh</a:t>
            </a:r>
            <a:r>
              <a:rPr lang="en-SG" sz="3000" b="1" dirty="0">
                <a:solidFill>
                  <a:srgbClr val="002060"/>
                </a:solidFill>
                <a:latin typeface="Cambria" panose="02040503050406030204" pitchFamily="18" charset="0"/>
                <a:ea typeface="Cambria" panose="02040503050406030204" pitchFamily="18" charset="0"/>
              </a:rPr>
              <a:t> bao la.</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được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lắp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đặt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hệ</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thống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gồm</a:t>
            </a:r>
            <a:r>
              <a:rPr lang="en-SG" sz="3000" b="1" dirty="0">
                <a:solidFill>
                  <a:srgbClr val="002060"/>
                </a:solidFill>
                <a:latin typeface="Cambria" panose="02040503050406030204" pitchFamily="18" charset="0"/>
                <a:ea typeface="Cambria" panose="02040503050406030204" pitchFamily="18" charset="0"/>
              </a:rPr>
              <a:t> 20 000 </a:t>
            </a:r>
            <a:r>
              <a:rPr lang="en-SG" sz="3000" b="1" dirty="0" err="1">
                <a:solidFill>
                  <a:srgbClr val="002060"/>
                </a:solidFill>
                <a:latin typeface="Cambria" panose="02040503050406030204" pitchFamily="18" charset="0"/>
                <a:ea typeface="Cambria" panose="02040503050406030204" pitchFamily="18" charset="0"/>
              </a:rPr>
              <a:t>ngọn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a:t>
            </a:r>
            <a:r>
              <a:rPr lang="en-SG" sz="3000" b="1" dirty="0">
                <a:solidFill>
                  <a:srgbClr val="002060"/>
                </a:solidFill>
                <a:latin typeface="Cambria" panose="02040503050406030204" pitchFamily="18" charset="0"/>
                <a:ea typeface="Cambria" panose="02040503050406030204" pitchFamily="18" charset="0"/>
              </a:rPr>
              <a:t> 336 </a:t>
            </a:r>
            <a:r>
              <a:rPr lang="en-SG" sz="3000" b="1" dirty="0" err="1">
                <a:solidFill>
                  <a:srgbClr val="002060"/>
                </a:solidFill>
                <a:latin typeface="Cambria" panose="02040503050406030204" pitchFamily="18" charset="0"/>
                <a:ea typeface="Cambria" panose="02040503050406030204" pitchFamily="18" charset="0"/>
              </a:rPr>
              <a:t>máy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chiếu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tượng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tuyệt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đẹp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buổi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lung </a:t>
            </a:r>
            <a:r>
              <a:rPr lang="en-SG" sz="3000" b="1" dirty="0" err="1">
                <a:solidFill>
                  <a:srgbClr val="002060"/>
                </a:solidFill>
                <a:latin typeface="Cambria" panose="02040503050406030204" pitchFamily="18" charset="0"/>
                <a:ea typeface="Cambria" panose="02040503050406030204" pitchFamily="18" charset="0"/>
              </a:rPr>
              <a:t>linh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bật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kiến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trúc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độc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Mọi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người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gọi</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0" y="208671"/>
            <a:ext cx="3005588" cy="1536325"/>
          </a:xfrm>
          <a:prstGeom prst="rect">
            <a:avLst/>
          </a:prstGeom>
        </p:spPr>
      </p:pic>
      <p:sp>
        <p:nvSpPr>
          <p:cNvPr id="5" name="Rectangle 4">
            <a:extLst>
              <a:ext uri="{FF2B5EF4-FFF2-40B4-BE49-F238E27FC236}">
                <a16:creationId xmlns:a16="http://schemas.microsoft.com/office/drawing/2014/main" id="{47B23547-763A-6782-7509-409F5B280367}"/>
              </a:ext>
            </a:extLst>
          </p:cNvPr>
          <p:cNvSpPr/>
          <p:nvPr/>
        </p:nvSpPr>
        <p:spPr>
          <a:xfrm>
            <a:off x="2603500" y="30871"/>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Em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những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hiểu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biết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về</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khi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đọc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bài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Chuyến</a:t>
            </a:r>
            <a:r>
              <a:rPr lang="en-SG" sz="4000" b="1" dirty="0">
                <a:solidFill>
                  <a:schemeClr val="bg1"/>
                </a:solidFill>
                <a:latin typeface="Cambria" panose="02040503050406030204" pitchFamily="18" charset="0"/>
                <a:ea typeface="Cambria" panose="02040503050406030204" pitchFamily="18" charset="0"/>
              </a:rPr>
              <a:t> du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thú</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vị</a:t>
            </a:r>
            <a:r>
              <a:rPr lang="en-SG" sz="4000" b="1" dirty="0">
                <a:solidFill>
                  <a:schemeClr val="bg1"/>
                </a:solidFill>
                <a:latin typeface="Cambria" panose="02040503050406030204" pitchFamily="18" charset="0"/>
                <a:ea typeface="Cambria" panose="02040503050406030204" pitchFamily="18" charset="0"/>
              </a:rPr>
              <a:t>”?</a:t>
            </a:r>
          </a:p>
        </p:txBody>
      </p:sp>
      <p:pic>
        <p:nvPicPr>
          <p:cNvPr id="8" name="Picture 7"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578" y="4629329"/>
            <a:ext cx="3608325" cy="2228671"/>
          </a:xfrm>
          <a:prstGeom prst="rect">
            <a:avLst/>
          </a:prstGeom>
        </p:spPr>
      </p:pic>
    </p:spTree>
    <p:extLst>
      <p:ext uri="{BB962C8B-B14F-4D97-AF65-F5344CB8AC3E}">
        <p14:creationId xmlns:p14="http://schemas.microsoft.com/office/powerpoint/2010/main" val="79203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652A2F-1EFE-FE31-EC87-8EDA527CB0ED}"/>
              </a:ext>
            </a:extLst>
          </p:cNvPr>
          <p:cNvSpPr/>
          <p:nvPr/>
        </p:nvSpPr>
        <p:spPr>
          <a:xfrm>
            <a:off x="146050" y="0"/>
            <a:ext cx="11899900" cy="64123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descr="A city with a tall tower&#10;&#10;Description automatically generated">
            <a:extLst>
              <a:ext uri="{FF2B5EF4-FFF2-40B4-BE49-F238E27FC236}">
                <a16:creationId xmlns:a16="http://schemas.microsoft.com/office/drawing/2014/main" id="{6F9C30A1-464C-09D7-8911-C64A1D151BBB}"/>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a:stretch/>
        </p:blipFill>
        <p:spPr>
          <a:xfrm>
            <a:off x="838199" y="174103"/>
            <a:ext cx="10515600" cy="5349704"/>
          </a:xfrm>
          <a:prstGeom prst="rect">
            <a:avLst/>
          </a:prstGeom>
        </p:spPr>
      </p:pic>
      <p:sp>
        <p:nvSpPr>
          <p:cNvPr id="5" name="TextBox 4">
            <a:extLst>
              <a:ext uri="{FF2B5EF4-FFF2-40B4-BE49-F238E27FC236}">
                <a16:creationId xmlns:a16="http://schemas.microsoft.com/office/drawing/2014/main" id="{F9C3F2BE-4305-BB6B-8286-D64757521452}"/>
              </a:ext>
            </a:extLst>
          </p:cNvPr>
          <p:cNvSpPr txBox="1"/>
          <p:nvPr/>
        </p:nvSpPr>
        <p:spPr>
          <a:xfrm>
            <a:off x="4191000" y="5565001"/>
            <a:ext cx="6096000" cy="707886"/>
          </a:xfrm>
          <a:prstGeom prst="rect">
            <a:avLst/>
          </a:prstGeom>
          <a:noFill/>
        </p:spPr>
        <p:txBody>
          <a:bodyPr wrap="square">
            <a:spAutoFit/>
          </a:bodyPr>
          <a:lstStyle/>
          <a:p>
            <a:r>
              <a:rPr lang="vi-VN" sz="4000" b="1" dirty="0">
                <a:solidFill>
                  <a:srgbClr val="002060"/>
                </a:solidFill>
              </a:rPr>
              <a:t>T</a:t>
            </a:r>
            <a:r>
              <a:rPr lang="en-SG" sz="4000" b="1" dirty="0" err="1">
                <a:solidFill>
                  <a:srgbClr val="002060"/>
                </a:solidFill>
              </a:rPr>
              <a:t>háp</a:t>
            </a:r>
            <a:r>
              <a:rPr lang="en-SG" sz="4000" b="1" dirty="0">
                <a:solidFill>
                  <a:srgbClr val="002060"/>
                </a:solidFill>
              </a:rPr>
              <a:t> </a:t>
            </a:r>
            <a:r>
              <a:rPr lang="en-SG" sz="4000" b="1" dirty="0" err="1">
                <a:solidFill>
                  <a:srgbClr val="002060"/>
                </a:solidFill>
              </a:rPr>
              <a:t>Ép-phen</a:t>
            </a:r>
            <a:r>
              <a:rPr lang="en-SG" sz="4000" b="1" dirty="0">
                <a:solidFill>
                  <a:srgbClr val="002060"/>
                </a:solidFill>
              </a:rPr>
              <a:t> </a:t>
            </a:r>
            <a:endParaRPr lang="en-SG" sz="4000" dirty="0"/>
          </a:p>
        </p:txBody>
      </p:sp>
    </p:spTree>
    <p:extLst>
      <p:ext uri="{BB962C8B-B14F-4D97-AF65-F5344CB8AC3E}">
        <p14:creationId xmlns:p14="http://schemas.microsoft.com/office/powerpoint/2010/main" val="351310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4E891-8E4A-90D8-8D40-191DFD52FDBE}"/>
              </a:ext>
            </a:extLst>
          </p:cNvPr>
          <p:cNvSpPr txBox="1"/>
          <p:nvPr/>
        </p:nvSpPr>
        <p:spPr>
          <a:xfrm>
            <a:off x="180340" y="340360"/>
            <a:ext cx="4980940" cy="342496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000" b="1" i="0" dirty="0" err="1">
                <a:solidFill>
                  <a:srgbClr val="002060"/>
                </a:solidFill>
                <a:effectLst/>
                <a:highlight>
                  <a:srgbClr val="FFFFFF"/>
                </a:highlight>
              </a:rPr>
              <a:t>Ngày</a:t>
            </a:r>
            <a:r>
              <a:rPr lang="en-US" sz="3000" b="1" i="0" dirty="0">
                <a:solidFill>
                  <a:srgbClr val="002060"/>
                </a:solidFill>
                <a:effectLst/>
                <a:highlight>
                  <a:srgbClr val="FFFFFF"/>
                </a:highlight>
              </a:rPr>
              <a:t> nay, </a:t>
            </a:r>
            <a:r>
              <a:rPr lang="en-US" sz="3000" b="1" i="0" dirty="0" err="1">
                <a:solidFill>
                  <a:srgbClr val="002060"/>
                </a:solidFill>
                <a:effectLst/>
                <a:highlight>
                  <a:srgbClr val="FFFFFF"/>
                </a:highlight>
              </a:rPr>
              <a:t>Khải</a:t>
            </a:r>
            <a:r>
              <a:rPr lang="en-US" sz="3000" b="1" i="0" dirty="0">
                <a:solidFill>
                  <a:srgbClr val="002060"/>
                </a:solidFill>
                <a:effectLst/>
                <a:highlight>
                  <a:srgbClr val="FFFFFF"/>
                </a:highlight>
              </a:rPr>
              <a:t> Hoàn Môn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một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trong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công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trình</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nổi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tiếng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nhất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của</a:t>
            </a:r>
            <a:r>
              <a:rPr lang="en-US" sz="3000" b="1" i="0" dirty="0">
                <a:solidFill>
                  <a:srgbClr val="002060"/>
                </a:solidFill>
                <a:effectLst/>
                <a:highlight>
                  <a:srgbClr val="FFFFFF"/>
                </a:highlight>
              </a:rPr>
              <a:t> Paris </a:t>
            </a:r>
            <a:r>
              <a:rPr lang="en-US" sz="3000" b="1" i="0" dirty="0" err="1">
                <a:solidFill>
                  <a:srgbClr val="002060"/>
                </a:solidFill>
                <a:effectLst/>
                <a:highlight>
                  <a:srgbClr val="FFFFFF"/>
                </a:highlight>
              </a:rPr>
              <a:t>và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cùng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với</a:t>
            </a:r>
            <a:r>
              <a:rPr lang="en-US" sz="3000" b="1" i="0" dirty="0">
                <a:solidFill>
                  <a:srgbClr val="002060"/>
                </a:solidFill>
                <a:effectLst/>
                <a:highlight>
                  <a:srgbClr val="FFFFFF"/>
                </a:highlight>
              </a:rPr>
              <a:t> Champs-Elysées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địa</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điểm</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tổ</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chức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lễ</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hội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sự</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kiện</a:t>
            </a:r>
            <a:r>
              <a:rPr lang="en-US" sz="3000" b="1" i="0" dirty="0">
                <a:solidFill>
                  <a:srgbClr val="002060"/>
                </a:solidFill>
                <a:effectLst/>
                <a:highlight>
                  <a:srgbClr val="FFFFFF"/>
                </a:highlight>
              </a:rPr>
              <a:t> hay </a:t>
            </a:r>
            <a:r>
              <a:rPr lang="en-US" sz="3000" b="1" i="0" dirty="0" err="1">
                <a:solidFill>
                  <a:srgbClr val="002060"/>
                </a:solidFill>
                <a:effectLst/>
                <a:highlight>
                  <a:srgbClr val="FFFFFF"/>
                </a:highlight>
              </a:rPr>
              <a:t>ăn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mừng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chiến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thể</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thao</a:t>
            </a:r>
            <a:r>
              <a:rPr lang="en-US" sz="3000" b="1" i="0" dirty="0">
                <a:solidFill>
                  <a:srgbClr val="002060"/>
                </a:solidFill>
                <a:effectLst/>
                <a:highlight>
                  <a:srgbClr val="FFFFFF"/>
                </a:highlight>
              </a:rPr>
              <a:t>.</a:t>
            </a:r>
            <a:endParaRPr lang="en-US" sz="3000" b="1" dirty="0">
              <a:solidFill>
                <a:srgbClr val="002060"/>
              </a:solidFill>
            </a:endParaRPr>
          </a:p>
        </p:txBody>
      </p:sp>
      <p:pic>
        <p:nvPicPr>
          <p:cNvPr id="5" name="Picture 4" descr="A large stone arch with carvings with Arc de Triomphe in the background&#10;&#10;Description automatically generated">
            <a:extLst>
              <a:ext uri="{FF2B5EF4-FFF2-40B4-BE49-F238E27FC236}">
                <a16:creationId xmlns:a16="http://schemas.microsoft.com/office/drawing/2014/main" id="{0D8AD77F-FADA-9608-32C4-0FCA7BA786A2}"/>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198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4" name="TextBox 3">
            <a:extLst>
              <a:ext uri="{FF2B5EF4-FFF2-40B4-BE49-F238E27FC236}">
                <a16:creationId xmlns:a16="http://schemas.microsoft.com/office/drawing/2014/main" id="{CCE581C5-DB0D-698E-B4C8-3328330C0406}"/>
              </a:ext>
            </a:extLst>
          </p:cNvPr>
          <p:cNvSpPr txBox="1"/>
          <p:nvPr/>
        </p:nvSpPr>
        <p:spPr>
          <a:xfrm>
            <a:off x="830255" y="913948"/>
            <a:ext cx="9202366" cy="2349579"/>
          </a:xfrm>
          <a:prstGeom prst="roundRect">
            <a:avLst/>
          </a:prstGeom>
          <a:solidFill>
            <a:schemeClr val="bg1"/>
          </a:solidFill>
          <a:ln w="28575">
            <a:solidFill>
              <a:schemeClr val="tx1"/>
            </a:solidFill>
            <a:prstDash val="dash"/>
          </a:ln>
        </p:spPr>
        <p:txBody>
          <a:bodyPr wrap="square" rtlCol="0">
            <a:spAutoFit/>
          </a:bodyPr>
          <a:lstStyle/>
          <a:p>
            <a:pPr algn="ctr"/>
            <a:r>
              <a:rPr lang="en-SG" sz="4400" b="1" dirty="0"/>
              <a:t>Em </a:t>
            </a:r>
            <a:r>
              <a:rPr lang="en-SG" sz="4400" b="1" dirty="0" err="1"/>
              <a:t>đã</a:t>
            </a:r>
            <a:r>
              <a:rPr lang="en-SG" sz="4400" b="1" dirty="0"/>
              <a:t> </a:t>
            </a:r>
            <a:r>
              <a:rPr lang="en-SG" sz="4400" b="1" dirty="0" err="1"/>
              <a:t>từng</a:t>
            </a:r>
            <a:r>
              <a:rPr lang="en-SG" sz="4400" b="1" dirty="0"/>
              <a:t> </a:t>
            </a:r>
            <a:r>
              <a:rPr lang="en-SG" sz="4400" b="1" dirty="0" err="1"/>
              <a:t>được</a:t>
            </a:r>
            <a:r>
              <a:rPr lang="en-SG" sz="4400" b="1" dirty="0"/>
              <a:t> </a:t>
            </a:r>
            <a:r>
              <a:rPr lang="en-SG" sz="4400" b="1" dirty="0" err="1"/>
              <a:t>đi</a:t>
            </a:r>
            <a:r>
              <a:rPr lang="en-SG" sz="4400" b="1" dirty="0"/>
              <a:t> </a:t>
            </a:r>
            <a:r>
              <a:rPr lang="en-SG" sz="4400" b="1" dirty="0" err="1"/>
              <a:t>tham</a:t>
            </a:r>
            <a:r>
              <a:rPr lang="en-SG" sz="4400" b="1" dirty="0"/>
              <a:t> </a:t>
            </a:r>
            <a:r>
              <a:rPr lang="en-SG" sz="4400" b="1" dirty="0" err="1"/>
              <a:t>quan</a:t>
            </a:r>
            <a:r>
              <a:rPr lang="en-SG" sz="4400" b="1" dirty="0"/>
              <a:t> </a:t>
            </a:r>
            <a:r>
              <a:rPr lang="en-SG" sz="4400" b="1" dirty="0" err="1"/>
              <a:t>hoặc</a:t>
            </a:r>
            <a:r>
              <a:rPr lang="en-SG" sz="4400" b="1" dirty="0"/>
              <a:t> du </a:t>
            </a:r>
            <a:r>
              <a:rPr lang="en-SG" sz="4400" b="1" dirty="0" err="1"/>
              <a:t>lịch</a:t>
            </a:r>
            <a:r>
              <a:rPr lang="en-SG" sz="4400" b="1" dirty="0"/>
              <a:t> ở </a:t>
            </a:r>
            <a:r>
              <a:rPr lang="en-SG" sz="4400" b="1" dirty="0" err="1"/>
              <a:t>đâu</a:t>
            </a:r>
            <a:r>
              <a:rPr lang="en-SG" sz="4400" b="1" dirty="0"/>
              <a:t>? </a:t>
            </a:r>
            <a:r>
              <a:rPr lang="en-SG" sz="4400" b="1" dirty="0" err="1"/>
              <a:t>Nêu</a:t>
            </a:r>
            <a:r>
              <a:rPr lang="en-SG" sz="4400" b="1" dirty="0"/>
              <a:t> </a:t>
            </a:r>
            <a:r>
              <a:rPr lang="en-SG" sz="4400" b="1" dirty="0" err="1"/>
              <a:t>cảm</a:t>
            </a:r>
            <a:r>
              <a:rPr lang="en-SG" sz="4400" b="1" dirty="0"/>
              <a:t> </a:t>
            </a:r>
            <a:r>
              <a:rPr lang="en-SG" sz="4400" b="1" dirty="0" err="1"/>
              <a:t>nhận</a:t>
            </a:r>
            <a:r>
              <a:rPr lang="en-SG" sz="4400" b="1" dirty="0"/>
              <a:t> </a:t>
            </a:r>
            <a:r>
              <a:rPr lang="en-SG" sz="4400" b="1" dirty="0" err="1"/>
              <a:t>của</a:t>
            </a:r>
            <a:r>
              <a:rPr lang="en-SG" sz="4400" b="1" dirty="0"/>
              <a:t> </a:t>
            </a:r>
            <a:r>
              <a:rPr lang="en-SG" sz="4400" b="1" dirty="0" err="1"/>
              <a:t>em</a:t>
            </a:r>
            <a:r>
              <a:rPr lang="en-SG" sz="4400" b="1" dirty="0"/>
              <a:t> </a:t>
            </a:r>
            <a:r>
              <a:rPr lang="en-SG" sz="4400" b="1" dirty="0" err="1"/>
              <a:t>khi</a:t>
            </a:r>
            <a:r>
              <a:rPr lang="en-SG" sz="4400" b="1" dirty="0"/>
              <a:t> </a:t>
            </a:r>
            <a:r>
              <a:rPr lang="en-SG" sz="4400" b="1" dirty="0" err="1"/>
              <a:t>được</a:t>
            </a:r>
            <a:r>
              <a:rPr lang="en-SG" sz="4400" b="1" dirty="0"/>
              <a:t> </a:t>
            </a:r>
            <a:r>
              <a:rPr lang="en-SG" sz="4400" b="1" dirty="0" err="1"/>
              <a:t>đến</a:t>
            </a:r>
            <a:r>
              <a:rPr lang="en-SG" sz="4400" b="1" dirty="0"/>
              <a:t> </a:t>
            </a:r>
            <a:r>
              <a:rPr lang="en-SG" sz="4400" b="1" dirty="0" err="1"/>
              <a:t>nơi</a:t>
            </a:r>
            <a:r>
              <a:rPr lang="en-SG" sz="4400" b="1" dirty="0"/>
              <a:t> </a:t>
            </a:r>
            <a:r>
              <a:rPr lang="en-SG" sz="4400" b="1" dirty="0" err="1"/>
              <a:t>đó</a:t>
            </a:r>
            <a:r>
              <a:rPr lang="en-SG" sz="4400" b="1" dirty="0"/>
              <a:t>. </a:t>
            </a:r>
          </a:p>
        </p:txBody>
      </p:sp>
    </p:spTree>
    <p:extLst>
      <p:ext uri="{BB962C8B-B14F-4D97-AF65-F5344CB8AC3E}">
        <p14:creationId xmlns:p14="http://schemas.microsoft.com/office/powerpoint/2010/main" val="92959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p:cNvSpPr/>
          <p:nvPr/>
        </p:nvSpPr>
        <p:spPr>
          <a:xfrm>
            <a:off x="0" y="1663700"/>
            <a:ext cx="12297928" cy="480218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eiling of a building with art on the ceiling&#10;&#10;Description automatically generated">
            <a:extLst>
              <a:ext uri="{FF2B5EF4-FFF2-40B4-BE49-F238E27FC236}">
                <a16:creationId xmlns:a16="http://schemas.microsoft.com/office/drawing/2014/main" id="{4BD5B4BC-6E85-D477-B23F-63EA8B0CD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28" y="2094615"/>
            <a:ext cx="6587700" cy="3873186"/>
          </a:xfrm>
          <a:prstGeom prst="rect">
            <a:avLst/>
          </a:prstGeom>
        </p:spPr>
      </p:pic>
      <p:pic>
        <p:nvPicPr>
          <p:cNvPr id="5" name="Picture 4" descr="A glass pyramid in front of Louvre&#10;&#10;Description automatically generated">
            <a:extLst>
              <a:ext uri="{FF2B5EF4-FFF2-40B4-BE49-F238E27FC236}">
                <a16:creationId xmlns:a16="http://schemas.microsoft.com/office/drawing/2014/main" id="{B50147B8-FE50-D9B0-6622-56F45AAAE9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93628" y="2370443"/>
            <a:ext cx="5604300" cy="3736200"/>
          </a:xfrm>
          <a:prstGeom prst="rect">
            <a:avLst/>
          </a:prstGeom>
        </p:spPr>
      </p:pic>
      <p:grpSp>
        <p:nvGrpSpPr>
          <p:cNvPr id="6" name="Group 5">
            <a:extLst>
              <a:ext uri="{FF2B5EF4-FFF2-40B4-BE49-F238E27FC236}">
                <a16:creationId xmlns:a16="http://schemas.microsoft.com/office/drawing/2014/main" id="{2A0CC8B9-BAC7-4E8B-9825-669BB8C95ED2}"/>
              </a:ext>
            </a:extLst>
          </p:cNvPr>
          <p:cNvGrpSpPr/>
          <p:nvPr/>
        </p:nvGrpSpPr>
        <p:grpSpPr>
          <a:xfrm>
            <a:off x="1507292" y="5967801"/>
            <a:ext cx="5327575" cy="790820"/>
            <a:chOff x="954010" y="328940"/>
            <a:chExt cx="978972" cy="609600"/>
          </a:xfrm>
        </p:grpSpPr>
        <p:sp>
          <p:nvSpPr>
            <p:cNvPr id="7" name="Rounded Rectangle 13">
              <a:extLst>
                <a:ext uri="{FF2B5EF4-FFF2-40B4-BE49-F238E27FC236}">
                  <a16:creationId xmlns:a16="http://schemas.microsoft.com/office/drawing/2014/main" id="{EEBEA2A6-1087-46A4-907A-4F9C1A89A7A1}"/>
                </a:ext>
              </a:extLst>
            </p:cNvPr>
            <p:cNvSpPr/>
            <p:nvPr/>
          </p:nvSpPr>
          <p:spPr>
            <a:xfrm>
              <a:off x="999429" y="328940"/>
              <a:ext cx="888134" cy="6096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8" name="TextBox 7">
              <a:extLst>
                <a:ext uri="{FF2B5EF4-FFF2-40B4-BE49-F238E27FC236}">
                  <a16:creationId xmlns:a16="http://schemas.microsoft.com/office/drawing/2014/main" id="{A5EEF1C3-AEF6-464B-9075-AF96E5F5112D}"/>
                </a:ext>
              </a:extLst>
            </p:cNvPr>
            <p:cNvSpPr txBox="1"/>
            <p:nvPr/>
          </p:nvSpPr>
          <p:spPr>
            <a:xfrm>
              <a:off x="954010" y="411338"/>
              <a:ext cx="978972" cy="474496"/>
            </a:xfrm>
            <a:prstGeom prst="rect">
              <a:avLst/>
            </a:prstGeom>
            <a:noFill/>
          </p:spPr>
          <p:txBody>
            <a:bodyPr wrap="square" rtlCol="0">
              <a:spAutoFit/>
            </a:bodyPr>
            <a:lstStyle/>
            <a:p>
              <a:pPr algn="ctr"/>
              <a:r>
                <a:rPr lang="vi-VN" sz="3400" b="1" dirty="0">
                  <a:solidFill>
                    <a:srgbClr val="00B050"/>
                  </a:solidFill>
                  <a:latin typeface="UTM Avo" pitchFamily="18" charset="0"/>
                </a:rPr>
                <a:t>Bảo tàng Lu-vơ-rơ</a:t>
              </a:r>
              <a:endParaRPr lang="en-US" sz="3400" b="1" dirty="0">
                <a:solidFill>
                  <a:srgbClr val="00B050"/>
                </a:solidFill>
                <a:latin typeface="UTM Avo" pitchFamily="18" charset="0"/>
              </a:endParaRPr>
            </a:p>
          </p:txBody>
        </p:sp>
      </p:grpSp>
    </p:spTree>
    <p:extLst>
      <p:ext uri="{BB962C8B-B14F-4D97-AF65-F5344CB8AC3E}">
        <p14:creationId xmlns:p14="http://schemas.microsoft.com/office/powerpoint/2010/main" val="319226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55B9D-3A55-5A06-E1F8-2E177B1D88F1}"/>
              </a:ext>
            </a:extLst>
          </p:cNvPr>
          <p:cNvSpPr/>
          <p:nvPr/>
        </p:nvSpPr>
        <p:spPr>
          <a:xfrm>
            <a:off x="3159760" y="1062599"/>
            <a:ext cx="8740140" cy="4393322"/>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446139" y="770784"/>
            <a:ext cx="4267570" cy="3468925"/>
          </a:xfrm>
          <a:prstGeom prst="rect">
            <a:avLst/>
          </a:prstGeom>
        </p:spPr>
      </p:pic>
      <p:sp>
        <p:nvSpPr>
          <p:cNvPr id="3" name="TextBox 2">
            <a:extLst>
              <a:ext uri="{FF2B5EF4-FFF2-40B4-BE49-F238E27FC236}">
                <a16:creationId xmlns:a16="http://schemas.microsoft.com/office/drawing/2014/main" id="{55605F99-4035-E7E2-7C12-58453390808E}"/>
              </a:ext>
            </a:extLst>
          </p:cNvPr>
          <p:cNvSpPr txBox="1"/>
          <p:nvPr/>
        </p:nvSpPr>
        <p:spPr>
          <a:xfrm>
            <a:off x="3348990" y="1289490"/>
            <a:ext cx="8361680" cy="3939540"/>
          </a:xfrm>
          <a:prstGeom prst="rect">
            <a:avLst/>
          </a:prstGeom>
          <a:noFill/>
        </p:spPr>
        <p:txBody>
          <a:bodyPr wrap="square">
            <a:spAutoFit/>
          </a:bodyPr>
          <a:lstStyle/>
          <a:p>
            <a:pPr algn="ctr"/>
            <a:r>
              <a:rPr lang="vi-VN" sz="5000" b="1" dirty="0">
                <a:solidFill>
                  <a:srgbClr val="C00000"/>
                </a:solidFill>
                <a:effectLst/>
                <a:latin typeface="Cambria" panose="02040503050406030204" pitchFamily="18" charset="0"/>
                <a:ea typeface="Cambria" panose="02040503050406030204" pitchFamily="18" charset="0"/>
              </a:rPr>
              <a:t>Bài đọc </a:t>
            </a:r>
            <a:r>
              <a:rPr lang="en-US" sz="5000" b="1" dirty="0" err="1">
                <a:solidFill>
                  <a:srgbClr val="C00000"/>
                </a:solidFill>
                <a:effectLst/>
                <a:latin typeface="Cambria" panose="02040503050406030204" pitchFamily="18" charset="0"/>
                <a:ea typeface="Cambria" panose="02040503050406030204" pitchFamily="18" charset="0"/>
              </a:rPr>
              <a:t>miêu</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vẻ</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đẹp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Ép</a:t>
            </a:r>
            <a:r>
              <a:rPr lang="en-US" sz="5000" b="1" dirty="0">
                <a:solidFill>
                  <a:srgbClr val="C00000"/>
                </a:solidFill>
                <a:effectLst/>
                <a:latin typeface="Cambria" panose="02040503050406030204" pitchFamily="18" charset="0"/>
                <a:ea typeface="Cambria" panose="02040503050406030204" pitchFamily="18" charset="0"/>
              </a:rPr>
              <a:t>-</a:t>
            </a:r>
            <a:r>
              <a:rPr lang="vi-VN" sz="5000" b="1" dirty="0">
                <a:solidFill>
                  <a:srgbClr val="C00000"/>
                </a:solidFill>
                <a:effectLst/>
                <a:latin typeface="Cambria" panose="02040503050406030204" pitchFamily="18" charset="0"/>
                <a:ea typeface="Cambria" panose="02040503050406030204" pitchFamily="18" charset="0"/>
              </a:rPr>
              <a:t>phen. Qua đó, thể hiện </a:t>
            </a:r>
            <a:r>
              <a:rPr lang="en-US" sz="5000" b="1" dirty="0" err="1">
                <a:solidFill>
                  <a:srgbClr val="C00000"/>
                </a:solidFill>
                <a:effectLst/>
                <a:latin typeface="Cambria" panose="02040503050406030204" pitchFamily="18" charset="0"/>
                <a:ea typeface="Cambria" panose="02040503050406030204" pitchFamily="18" charset="0"/>
              </a:rPr>
              <a:t>thái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độ</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trân</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trọng</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tác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giả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đối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nước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Pháp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thủ</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đô</a:t>
            </a:r>
            <a:r>
              <a:rPr lang="en-US" sz="5000" b="1" dirty="0">
                <a:solidFill>
                  <a:srgbClr val="C00000"/>
                </a:solidFill>
                <a:effectLst/>
                <a:latin typeface="Cambria" panose="02040503050406030204" pitchFamily="18" charset="0"/>
                <a:ea typeface="Cambria" panose="02040503050406030204" pitchFamily="18" charset="0"/>
              </a:rPr>
              <a:t> Pa-</a:t>
            </a:r>
            <a:r>
              <a:rPr lang="en-US" sz="5000" b="1" dirty="0" err="1">
                <a:solidFill>
                  <a:srgbClr val="C00000"/>
                </a:solidFill>
                <a:effectLst/>
                <a:latin typeface="Cambria" panose="02040503050406030204" pitchFamily="18" charset="0"/>
                <a:ea typeface="Cambria" panose="02040503050406030204" pitchFamily="18" charset="0"/>
              </a:rPr>
              <a:t>ri</a:t>
            </a:r>
            <a:r>
              <a:rPr lang="en-US" sz="5000" b="1" dirty="0">
                <a:solidFill>
                  <a:srgbClr val="C00000"/>
                </a:solidFill>
                <a:effectLst/>
                <a:latin typeface="Cambria" panose="02040503050406030204" pitchFamily="18" charset="0"/>
                <a:ea typeface="Cambria" panose="02040503050406030204" pitchFamily="18" charset="0"/>
              </a:rPr>
              <a:t>. </a:t>
            </a:r>
            <a:endParaRPr lang="en-SG" sz="5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4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2"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09999" y="-483355"/>
            <a:ext cx="7952985" cy="6003325"/>
          </a:xfrm>
          <a:prstGeom prst="rect">
            <a:avLst/>
          </a:prstGeom>
        </p:spPr>
      </p:pic>
      <p:pic>
        <p:nvPicPr>
          <p:cNvPr id="3" name="Picture 2">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4431019" y="408144"/>
            <a:ext cx="6381812" cy="5041529"/>
          </a:xfrm>
          <a:prstGeom prst="rect">
            <a:avLst/>
          </a:prstGeom>
        </p:spPr>
      </p:pic>
    </p:spTree>
    <p:extLst>
      <p:ext uri="{BB962C8B-B14F-4D97-AF65-F5344CB8AC3E}">
        <p14:creationId xmlns:p14="http://schemas.microsoft.com/office/powerpoint/2010/main" val="18353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393700" y="48821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en-US" sz="2600" b="1" dirty="0">
                <a:solidFill>
                  <a:schemeClr val="accent2">
                    <a:lumMod val="50000"/>
                  </a:schemeClr>
                </a:solidFill>
                <a:latin typeface="UTM Avo" panose="02040603050506020204" pitchFamily="18" charset="0"/>
              </a:rPr>
              <a:t>	</a:t>
            </a:r>
            <a:r>
              <a:rPr lang="vi-VN" sz="2800" b="1" dirty="0">
                <a:solidFill>
                  <a:srgbClr val="D1193E"/>
                </a:solidFill>
                <a:latin typeface="UTM Avo" panose="02040603050506020204" pitchFamily="18" charset="0"/>
              </a:rPr>
              <a:t>Vèo một cái, hai ngày tham quan Pa-ri đã hết. Nắm tay Dương đi dạo trên đường phố, bà Mi-su hạ giọng thì thầm như đôi bạn thân:</a:t>
            </a:r>
          </a:p>
          <a:p>
            <a:pPr lvl="0" algn="just" defTabSz="609630">
              <a:buClr>
                <a:srgbClr val="000000"/>
              </a:buClr>
              <a:defRPr/>
            </a:pPr>
            <a:r>
              <a:rPr lang="vi-VN" sz="2800" b="1" dirty="0">
                <a:solidFill>
                  <a:srgbClr val="D1193E"/>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800" b="1" dirty="0">
                <a:solidFill>
                  <a:srgbClr val="D1193E"/>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800" b="1" dirty="0">
                <a:solidFill>
                  <a:srgbClr val="D1193E"/>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8257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215410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3187" y="-902820"/>
            <a:ext cx="9544426" cy="5812114"/>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6"/>
          <a:stretch>
            <a:fillRect/>
          </a:stretch>
        </p:blipFill>
        <p:spPr>
          <a:xfrm>
            <a:off x="3387645" y="948353"/>
            <a:ext cx="8804355" cy="2728702"/>
          </a:xfrm>
          <a:prstGeom prst="rect">
            <a:avLst/>
          </a:prstGeom>
        </p:spPr>
      </p:pic>
    </p:spTree>
    <p:extLst>
      <p:ext uri="{BB962C8B-B14F-4D97-AF65-F5344CB8AC3E}">
        <p14:creationId xmlns:p14="http://schemas.microsoft.com/office/powerpoint/2010/main" val="259553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593C2-23BC-9426-4BBC-46E39728B56B}"/>
              </a:ext>
            </a:extLst>
          </p:cNvPr>
          <p:cNvSpPr txBox="1"/>
          <p:nvPr/>
        </p:nvSpPr>
        <p:spPr>
          <a:xfrm>
            <a:off x="2590800" y="2092236"/>
            <a:ext cx="6096000" cy="369332"/>
          </a:xfrm>
          <a:prstGeom prst="rect">
            <a:avLst/>
          </a:prstGeom>
          <a:noFill/>
        </p:spPr>
        <p:txBody>
          <a:bodyPr wrap="square">
            <a:spAutoFit/>
          </a:bodyPr>
          <a:lstStyle/>
          <a:p>
            <a:endParaRPr lang="en-SG" dirty="0"/>
          </a:p>
        </p:txBody>
      </p:sp>
      <p:sp>
        <p:nvSpPr>
          <p:cNvPr id="2" name="Rounded Rectangle 1"/>
          <p:cNvSpPr/>
          <p:nvPr/>
        </p:nvSpPr>
        <p:spPr>
          <a:xfrm>
            <a:off x="955040" y="90900"/>
            <a:ext cx="10281920" cy="13849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2367" y="14742"/>
            <a:ext cx="11142786" cy="1384995"/>
          </a:xfrm>
          <a:prstGeom prst="rect">
            <a:avLst/>
          </a:prstGeom>
          <a:noFill/>
        </p:spPr>
        <p:txBody>
          <a:bodyPr wrap="square" rtlCol="0">
            <a:spAutoFit/>
          </a:bodyPr>
          <a:lstStyle/>
          <a:p>
            <a:pPr marL="742950" indent="-742950" algn="ctr">
              <a:buAutoNum type="arabicPeriod"/>
            </a:pPr>
            <a:r>
              <a:rPr lang="en-SG" sz="4200" b="1" dirty="0" err="1">
                <a:solidFill>
                  <a:schemeClr val="bg1"/>
                </a:solidFill>
                <a:latin typeface="Cambria" panose="02040503050406030204" pitchFamily="18" charset="0"/>
                <a:ea typeface="Cambria" panose="02040503050406030204" pitchFamily="18" charset="0"/>
              </a:rPr>
              <a:t>Dấu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gạch</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ngang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được</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sử</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trong</a:t>
            </a:r>
            <a:endParaRPr lang="vi-VN" sz="4200" b="1" dirty="0">
              <a:solidFill>
                <a:schemeClr val="bg1"/>
              </a:solidFill>
              <a:latin typeface="Cambria" panose="02040503050406030204" pitchFamily="18" charset="0"/>
              <a:ea typeface="Cambria" panose="02040503050406030204" pitchFamily="18" charset="0"/>
            </a:endParaRPr>
          </a:p>
          <a:p>
            <a:pPr algn="ct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câu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chuyện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trên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có</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công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gì</a:t>
            </a:r>
            <a:r>
              <a:rPr lang="en-SG" sz="4200" b="1" dirty="0">
                <a:solidFill>
                  <a:schemeClr val="bg1"/>
                </a:solidFill>
                <a:latin typeface="Cambria" panose="02040503050406030204" pitchFamily="18" charset="0"/>
                <a:ea typeface="Cambria" panose="02040503050406030204" pitchFamily="18" charset="0"/>
              </a:rPr>
              <a:t>?  </a:t>
            </a:r>
            <a:endParaRPr lang="vi-VN" sz="4200" b="1" dirty="0">
              <a:solidFill>
                <a:schemeClr val="bg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EF0288C-0F04-F4B2-9BB8-DE35DE0EB343}"/>
              </a:ext>
            </a:extLst>
          </p:cNvPr>
          <p:cNvSpPr/>
          <p:nvPr/>
        </p:nvSpPr>
        <p:spPr>
          <a:xfrm>
            <a:off x="2987040" y="1695997"/>
            <a:ext cx="9083040" cy="35872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09075A93-55CD-58EC-4BD6-4818B01AF02C}"/>
              </a:ext>
            </a:extLst>
          </p:cNvPr>
          <p:cNvSpPr txBox="1"/>
          <p:nvPr/>
        </p:nvSpPr>
        <p:spPr>
          <a:xfrm>
            <a:off x="3259220" y="2092235"/>
            <a:ext cx="8483600" cy="2923877"/>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Dấu gạch ngang được sử dụng trong câu chuyện trên có công dụng dùng để </a:t>
            </a:r>
            <a:r>
              <a:rPr lang="vi-VN" sz="4600" b="1" dirty="0">
                <a:solidFill>
                  <a:srgbClr val="C00000"/>
                </a:solidFill>
                <a:latin typeface="Cambria" panose="02040503050406030204" pitchFamily="18" charset="0"/>
                <a:ea typeface="Cambria" panose="02040503050406030204" pitchFamily="18" charset="0"/>
              </a:rPr>
              <a:t>đánh dấu lời nói trực tiếp của nhân vật.</a:t>
            </a:r>
            <a:endParaRPr lang="en-SG" sz="4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71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4531E7-1BE6-8FAD-CEC1-11C07C8ED254}"/>
              </a:ext>
            </a:extLst>
          </p:cNvPr>
          <p:cNvSpPr/>
          <p:nvPr/>
        </p:nvSpPr>
        <p:spPr>
          <a:xfrm>
            <a:off x="467360" y="-122811"/>
            <a:ext cx="11450320" cy="127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43077B-363E-5553-EBD7-AB106287EDCC}"/>
              </a:ext>
            </a:extLst>
          </p:cNvPr>
          <p:cNvSpPr txBox="1"/>
          <p:nvPr/>
        </p:nvSpPr>
        <p:spPr>
          <a:xfrm>
            <a:off x="558800" y="0"/>
            <a:ext cx="11358880" cy="1169551"/>
          </a:xfrm>
          <a:prstGeom prst="rect">
            <a:avLst/>
          </a:prstGeom>
          <a:noFill/>
        </p:spPr>
        <p:txBody>
          <a:bodyPr wrap="square" rtlCol="0">
            <a:spAutoFit/>
          </a:bodyPr>
          <a:lstStyle/>
          <a:p>
            <a:pPr algn="just"/>
            <a:r>
              <a:rPr lang="en-SG" sz="3500" b="1" dirty="0">
                <a:solidFill>
                  <a:schemeClr val="bg1"/>
                </a:solidFill>
                <a:latin typeface="Cambria" panose="02040503050406030204" pitchFamily="18" charset="0"/>
                <a:ea typeface="Cambria" panose="02040503050406030204" pitchFamily="18" charset="0"/>
              </a:rPr>
              <a:t>2. </a:t>
            </a:r>
            <a:r>
              <a:rPr lang="en-SG" sz="3500" b="1" dirty="0" err="1">
                <a:solidFill>
                  <a:schemeClr val="bg1"/>
                </a:solidFill>
                <a:latin typeface="Cambria" panose="02040503050406030204" pitchFamily="18" charset="0"/>
                <a:ea typeface="Cambria" panose="02040503050406030204" pitchFamily="18" charset="0"/>
              </a:rPr>
              <a:t>Ngoài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nêu</a:t>
            </a:r>
            <a:r>
              <a:rPr lang="en-SG" sz="3500" b="1" dirty="0">
                <a:solidFill>
                  <a:schemeClr val="bg1"/>
                </a:solidFill>
                <a:latin typeface="Cambria" panose="02040503050406030204" pitchFamily="18" charset="0"/>
                <a:ea typeface="Cambria" panose="02040503050406030204" pitchFamily="18" charset="0"/>
              </a:rPr>
              <a:t> ở </a:t>
            </a:r>
            <a:r>
              <a:rPr lang="en-SG" sz="3500" b="1" dirty="0" err="1">
                <a:solidFill>
                  <a:schemeClr val="bg1"/>
                </a:solidFill>
                <a:latin typeface="Cambria" panose="02040503050406030204" pitchFamily="18" charset="0"/>
                <a:ea typeface="Cambria" panose="02040503050406030204" pitchFamily="18" charset="0"/>
              </a:rPr>
              <a:t>bài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tập</a:t>
            </a:r>
            <a:r>
              <a:rPr lang="en-SG" sz="3500" b="1" dirty="0">
                <a:solidFill>
                  <a:schemeClr val="bg1"/>
                </a:solidFill>
                <a:latin typeface="Cambria" panose="02040503050406030204" pitchFamily="18" charset="0"/>
                <a:ea typeface="Cambria" panose="02040503050406030204" pitchFamily="18" charset="0"/>
              </a:rPr>
              <a:t> 1, </a:t>
            </a:r>
            <a:r>
              <a:rPr lang="en-SG" sz="3500" b="1" dirty="0" err="1">
                <a:solidFill>
                  <a:schemeClr val="bg1"/>
                </a:solidFill>
                <a:latin typeface="Cambria" panose="02040503050406030204" pitchFamily="18" charset="0"/>
                <a:ea typeface="Cambria" panose="02040503050406030204" pitchFamily="18" charset="0"/>
              </a:rPr>
              <a:t>dấu</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gạch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ngang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còn</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có</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nào</a:t>
            </a:r>
            <a:r>
              <a:rPr lang="en-SG" sz="3500" b="1" dirty="0">
                <a:solidFill>
                  <a:schemeClr val="bg1"/>
                </a:solidFill>
                <a:latin typeface="Cambria" panose="02040503050406030204" pitchFamily="18" charset="0"/>
                <a:ea typeface="Cambria" panose="02040503050406030204" pitchFamily="18" charset="0"/>
              </a:rPr>
              <a:t>? Em </a:t>
            </a:r>
            <a:r>
              <a:rPr lang="en-SG" sz="3500" b="1" dirty="0" err="1">
                <a:solidFill>
                  <a:schemeClr val="bg1"/>
                </a:solidFill>
                <a:latin typeface="Cambria" panose="02040503050406030204" pitchFamily="18" charset="0"/>
                <a:ea typeface="Cambria" panose="02040503050406030204" pitchFamily="18" charset="0"/>
              </a:rPr>
              <a:t>hãy</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đưa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ra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ví</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minh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hoạ</a:t>
            </a:r>
            <a:r>
              <a:rPr lang="en-SG" sz="3500" b="1" dirty="0">
                <a:solidFill>
                  <a:schemeClr val="bg1"/>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875DC133-A897-B8ED-B0BE-9BA656E69042}"/>
              </a:ext>
            </a:extLst>
          </p:cNvPr>
          <p:cNvSpPr/>
          <p:nvPr/>
        </p:nvSpPr>
        <p:spPr>
          <a:xfrm>
            <a:off x="1391920" y="1292362"/>
            <a:ext cx="10525760" cy="1562598"/>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000" b="1" dirty="0" err="1">
                <a:solidFill>
                  <a:srgbClr val="C00000"/>
                </a:solidFill>
                <a:latin typeface="Cambria" panose="02040503050406030204" pitchFamily="18" charset="0"/>
                <a:ea typeface="Cambria" panose="02040503050406030204" pitchFamily="18" charset="0"/>
              </a:rPr>
              <a:t>Đánh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dấu</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bộ</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phận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chú</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giải</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trong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câu</a:t>
            </a:r>
            <a:r>
              <a:rPr lang="en-SG" sz="3000" b="1" dirty="0">
                <a:solidFill>
                  <a:srgbClr val="C00000"/>
                </a:solidFill>
                <a:latin typeface="Cambria" panose="02040503050406030204" pitchFamily="18" charset="0"/>
                <a:ea typeface="Cambria" panose="02040503050406030204" pitchFamily="18" charset="0"/>
              </a:rPr>
              <a:t>. </a:t>
            </a:r>
            <a:endParaRPr lang="vi-VN" sz="3000" b="1" dirty="0">
              <a:solidFill>
                <a:srgbClr val="C00000"/>
              </a:solidFill>
              <a:latin typeface="Cambria" panose="02040503050406030204" pitchFamily="18" charset="0"/>
              <a:ea typeface="Cambria" panose="02040503050406030204" pitchFamily="18" charset="0"/>
            </a:endParaRPr>
          </a:p>
          <a:p>
            <a:pPr algn="just"/>
            <a:r>
              <a:rPr lang="vi-VN" sz="3000" b="1" dirty="0">
                <a:solidFill>
                  <a:srgbClr val="002060"/>
                </a:solidFill>
                <a:latin typeface="Cambria" panose="02040503050406030204" pitchFamily="18" charset="0"/>
                <a:ea typeface="Cambria" panose="02040503050406030204" pitchFamily="18" charset="0"/>
              </a:rPr>
              <a:t>Ví dụ: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bữa</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xcan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đâu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về</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khuya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thấy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bố</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mình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chức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chính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vẫn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cặm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cụi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trước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việc</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3B66A-8329-7C58-DE96-40E5857DA1D4}"/>
              </a:ext>
            </a:extLst>
          </p:cNvPr>
          <p:cNvSpPr/>
          <p:nvPr/>
        </p:nvSpPr>
        <p:spPr>
          <a:xfrm>
            <a:off x="2336800" y="2977771"/>
            <a:ext cx="9479280" cy="1311531"/>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rgbClr val="C00000"/>
                </a:solidFill>
                <a:latin typeface="Cambria" panose="02040503050406030204" pitchFamily="18" charset="0"/>
                <a:ea typeface="Cambria" panose="02040503050406030204" pitchFamily="18" charset="0"/>
              </a:rPr>
              <a:t>Nối</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từ</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nằm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liên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danh</a:t>
            </a:r>
            <a:r>
              <a:rPr lang="en-SG" sz="3200" b="1" dirty="0">
                <a:solidFill>
                  <a:srgbClr val="C00000"/>
                </a:solidFill>
                <a:latin typeface="Cambria" panose="02040503050406030204" pitchFamily="18" charset="0"/>
                <a:ea typeface="Cambria" panose="02040503050406030204" pitchFamily="18" charset="0"/>
              </a:rPr>
              <a:t>.</a:t>
            </a:r>
          </a:p>
          <a:p>
            <a:pPr algn="just"/>
            <a:r>
              <a:rPr lang="en-SG" sz="3200" b="1" dirty="0" err="1">
                <a:solidFill>
                  <a:srgbClr val="002060"/>
                </a:solidFill>
                <a:latin typeface="Cambria" panose="02040503050406030204" pitchFamily="18" charset="0"/>
                <a:ea typeface="Cambria" panose="02040503050406030204" pitchFamily="18" charset="0"/>
              </a:rPr>
              <a:t>Ví</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Chuyến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xe</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Hà Nội </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Đà Nẵng </a:t>
            </a:r>
            <a:r>
              <a:rPr lang="en-SG" sz="3200" b="1" dirty="0" err="1">
                <a:solidFill>
                  <a:srgbClr val="002060"/>
                </a:solidFill>
                <a:latin typeface="Cambria" panose="02040503050406030204" pitchFamily="18" charset="0"/>
                <a:ea typeface="Cambria" panose="02040503050406030204" pitchFamily="18" charset="0"/>
              </a:rPr>
              <a:t>sắp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khởi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hành</a:t>
            </a:r>
            <a:r>
              <a:rPr lang="en-SG"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50BB77F-A64D-CF1F-5079-A0F5ABB44753}"/>
              </a:ext>
            </a:extLst>
          </p:cNvPr>
          <p:cNvSpPr/>
          <p:nvPr/>
        </p:nvSpPr>
        <p:spPr>
          <a:xfrm>
            <a:off x="4003040" y="4412113"/>
            <a:ext cx="7691120" cy="2445887"/>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Đánh</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dấu</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ý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đoạn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liệt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kê</a:t>
            </a:r>
            <a:r>
              <a:rPr lang="en-SG" sz="3200" b="1" dirty="0">
                <a:solidFill>
                  <a:srgbClr val="C00000"/>
                </a:solidFill>
                <a:latin typeface="Cambria" panose="02040503050406030204" pitchFamily="18" charset="0"/>
                <a:ea typeface="Cambria" panose="02040503050406030204" pitchFamily="18" charset="0"/>
              </a:rPr>
              <a:t>.</a:t>
            </a:r>
          </a:p>
          <a:p>
            <a:r>
              <a:rPr lang="vi-VN" sz="2500" b="1" dirty="0">
                <a:solidFill>
                  <a:srgbClr val="002060"/>
                </a:solidFill>
                <a:latin typeface="Cambria" panose="02040503050406030204" pitchFamily="18" charset="0"/>
                <a:ea typeface="Cambria" panose="02040503050406030204" pitchFamily="18" charset="0"/>
              </a:rPr>
              <a:t>Ví dụ:  </a:t>
            </a:r>
          </a:p>
          <a:p>
            <a:r>
              <a:rPr lang="vi-VN" sz="2500" b="1" dirty="0">
                <a:solidFill>
                  <a:srgbClr val="002060"/>
                </a:solidFill>
                <a:latin typeface="Cambria" panose="02040503050406030204" pitchFamily="18" charset="0"/>
                <a:ea typeface="Cambria" panose="02040503050406030204" pitchFamily="18" charset="0"/>
              </a:rPr>
              <a:t>  Nội quy của trường:</a:t>
            </a:r>
          </a:p>
          <a:p>
            <a:r>
              <a:rPr lang="vi-VN" sz="2500" b="1" dirty="0">
                <a:solidFill>
                  <a:srgbClr val="002060"/>
                </a:solidFill>
                <a:latin typeface="Cambria" panose="02040503050406030204" pitchFamily="18" charset="0"/>
                <a:ea typeface="Cambria" panose="02040503050406030204" pitchFamily="18" charset="0"/>
              </a:rPr>
              <a:t>- Không vứt rác bừa bãi.</a:t>
            </a:r>
          </a:p>
          <a:p>
            <a:r>
              <a:rPr lang="vi-VN" sz="2500" b="1" dirty="0">
                <a:solidFill>
                  <a:srgbClr val="002060"/>
                </a:solidFill>
                <a:latin typeface="Cambria" panose="02040503050406030204" pitchFamily="18" charset="0"/>
                <a:ea typeface="Cambria" panose="02040503050406030204" pitchFamily="18" charset="0"/>
              </a:rPr>
              <a:t>- Không gây ồn ào.</a:t>
            </a:r>
          </a:p>
          <a:p>
            <a:r>
              <a:rPr lang="vi-VN" sz="2500" b="1" dirty="0">
                <a:solidFill>
                  <a:srgbClr val="002060"/>
                </a:solidFill>
                <a:latin typeface="Cambria" panose="02040503050406030204" pitchFamily="18" charset="0"/>
                <a:ea typeface="Cambria" panose="02040503050406030204" pitchFamily="18" charset="0"/>
              </a:rPr>
              <a:t>- Không nói tục, đánh nhau.</a:t>
            </a:r>
          </a:p>
        </p:txBody>
      </p:sp>
    </p:spTree>
    <p:extLst>
      <p:ext uri="{BB962C8B-B14F-4D97-AF65-F5344CB8AC3E}">
        <p14:creationId xmlns:p14="http://schemas.microsoft.com/office/powerpoint/2010/main" val="2364330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80">
                                          <p:stCondLst>
                                            <p:cond delay="0"/>
                                          </p:stCondLst>
                                        </p:cTn>
                                        <p:tgtEl>
                                          <p:spTgt spid="10"/>
                                        </p:tgtEl>
                                      </p:cBhvr>
                                    </p:animEffect>
                                    <p:anim calcmode="lin" valueType="num">
                                      <p:cBhvr>
                                        <p:cTn id="5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7" dur="26">
                                          <p:stCondLst>
                                            <p:cond delay="650"/>
                                          </p:stCondLst>
                                        </p:cTn>
                                        <p:tgtEl>
                                          <p:spTgt spid="10"/>
                                        </p:tgtEl>
                                      </p:cBhvr>
                                      <p:to x="100000" y="60000"/>
                                    </p:animScale>
                                    <p:animScale>
                                      <p:cBhvr>
                                        <p:cTn id="58" dur="166" decel="50000">
                                          <p:stCondLst>
                                            <p:cond delay="676"/>
                                          </p:stCondLst>
                                        </p:cTn>
                                        <p:tgtEl>
                                          <p:spTgt spid="10"/>
                                        </p:tgtEl>
                                      </p:cBhvr>
                                      <p:to x="100000" y="100000"/>
                                    </p:animScale>
                                    <p:animScale>
                                      <p:cBhvr>
                                        <p:cTn id="59" dur="26">
                                          <p:stCondLst>
                                            <p:cond delay="1312"/>
                                          </p:stCondLst>
                                        </p:cTn>
                                        <p:tgtEl>
                                          <p:spTgt spid="10"/>
                                        </p:tgtEl>
                                      </p:cBhvr>
                                      <p:to x="100000" y="80000"/>
                                    </p:animScale>
                                    <p:animScale>
                                      <p:cBhvr>
                                        <p:cTn id="60" dur="166" decel="50000">
                                          <p:stCondLst>
                                            <p:cond delay="1338"/>
                                          </p:stCondLst>
                                        </p:cTn>
                                        <p:tgtEl>
                                          <p:spTgt spid="10"/>
                                        </p:tgtEl>
                                      </p:cBhvr>
                                      <p:to x="100000" y="100000"/>
                                    </p:animScale>
                                    <p:animScale>
                                      <p:cBhvr>
                                        <p:cTn id="61" dur="26">
                                          <p:stCondLst>
                                            <p:cond delay="1642"/>
                                          </p:stCondLst>
                                        </p:cTn>
                                        <p:tgtEl>
                                          <p:spTgt spid="10"/>
                                        </p:tgtEl>
                                      </p:cBhvr>
                                      <p:to x="100000" y="90000"/>
                                    </p:animScale>
                                    <p:animScale>
                                      <p:cBhvr>
                                        <p:cTn id="62" dur="166" decel="50000">
                                          <p:stCondLst>
                                            <p:cond delay="1668"/>
                                          </p:stCondLst>
                                        </p:cTn>
                                        <p:tgtEl>
                                          <p:spTgt spid="10"/>
                                        </p:tgtEl>
                                      </p:cBhvr>
                                      <p:to x="100000" y="100000"/>
                                    </p:animScale>
                                    <p:animScale>
                                      <p:cBhvr>
                                        <p:cTn id="63" dur="26">
                                          <p:stCondLst>
                                            <p:cond delay="1808"/>
                                          </p:stCondLst>
                                        </p:cTn>
                                        <p:tgtEl>
                                          <p:spTgt spid="10"/>
                                        </p:tgtEl>
                                      </p:cBhvr>
                                      <p:to x="100000" y="95000"/>
                                    </p:animScale>
                                    <p:animScale>
                                      <p:cBhvr>
                                        <p:cTn id="6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2863" y="485075"/>
            <a:ext cx="7800008" cy="5887850"/>
          </a:xfrm>
          <a:prstGeom prst="rect">
            <a:avLst/>
          </a:prstGeom>
        </p:spPr>
      </p:pic>
      <p:pic>
        <p:nvPicPr>
          <p:cNvPr id="4" name="Picture 3"/>
          <p:cNvPicPr>
            <a:picLocks noChangeAspect="1"/>
          </p:cNvPicPr>
          <p:nvPr/>
        </p:nvPicPr>
        <p:blipFill>
          <a:blip r:embed="rId3"/>
          <a:stretch>
            <a:fillRect/>
          </a:stretch>
        </p:blipFill>
        <p:spPr>
          <a:xfrm>
            <a:off x="4347621" y="2532170"/>
            <a:ext cx="7844379" cy="2290210"/>
          </a:xfrm>
          <a:prstGeom prst="rect">
            <a:avLst/>
          </a:prstGeom>
        </p:spPr>
      </p:pic>
    </p:spTree>
    <p:extLst>
      <p:ext uri="{BB962C8B-B14F-4D97-AF65-F5344CB8AC3E}">
        <p14:creationId xmlns:p14="http://schemas.microsoft.com/office/powerpoint/2010/main" val="7293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4076" y="464776"/>
            <a:ext cx="4663844" cy="2542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Picture 3">
            <a:extLst>
              <a:ext uri="{FF2B5EF4-FFF2-40B4-BE49-F238E27FC236}">
                <a16:creationId xmlns:a16="http://schemas.microsoft.com/office/drawing/2014/main" id="{C02AD3BD-D468-DD30-3560-63A774FBC733}"/>
              </a:ext>
            </a:extLst>
          </p:cNvPr>
          <p:cNvPicPr>
            <a:picLocks noChangeAspect="1"/>
          </p:cNvPicPr>
          <p:nvPr/>
        </p:nvPicPr>
        <p:blipFill>
          <a:blip r:embed="rId4"/>
          <a:stretch>
            <a:fillRect/>
          </a:stretch>
        </p:blipFill>
        <p:spPr>
          <a:xfrm>
            <a:off x="2053559" y="1389530"/>
            <a:ext cx="9812776" cy="3052106"/>
          </a:xfrm>
          <a:prstGeom prst="rect">
            <a:avLst/>
          </a:prstGeom>
        </p:spPr>
      </p:pic>
      <p:pic>
        <p:nvPicPr>
          <p:cNvPr id="6" name="Picture 5">
            <a:extLst>
              <a:ext uri="{FF2B5EF4-FFF2-40B4-BE49-F238E27FC236}">
                <a16:creationId xmlns:a16="http://schemas.microsoft.com/office/drawing/2014/main" id="{0126C012-A38F-9A22-20A6-2918EAD0C68A}"/>
              </a:ext>
            </a:extLst>
          </p:cNvPr>
          <p:cNvPicPr>
            <a:picLocks noChangeAspect="1"/>
          </p:cNvPicPr>
          <p:nvPr/>
        </p:nvPicPr>
        <p:blipFill>
          <a:blip r:embed="rId5"/>
          <a:stretch>
            <a:fillRect/>
          </a:stretch>
        </p:blipFill>
        <p:spPr>
          <a:xfrm>
            <a:off x="8964239" y="3889727"/>
            <a:ext cx="3176291" cy="1390008"/>
          </a:xfrm>
          <a:prstGeom prst="rect">
            <a:avLst/>
          </a:prstGeom>
        </p:spPr>
      </p:pic>
    </p:spTree>
    <p:extLst>
      <p:ext uri="{BB962C8B-B14F-4D97-AF65-F5344CB8AC3E}">
        <p14:creationId xmlns:p14="http://schemas.microsoft.com/office/powerpoint/2010/main" val="139764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9600" dirty="0">
                  <a:solidFill>
                    <a:prstClr val="white"/>
                  </a:solidFill>
                  <a:latin typeface="SVN-Cookies" panose="02040603050506020204" pitchFamily="18" charset="0"/>
                  <a:cs typeface="Surafont Sanukchang" charset="-34"/>
                </a:rPr>
                <a:t>2</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5"/>
          <a:stretch>
            <a:fillRect/>
          </a:stretch>
        </p:blipFill>
        <p:spPr>
          <a:xfrm>
            <a:off x="2814870" y="-693683"/>
            <a:ext cx="11532562" cy="6897465"/>
          </a:xfrm>
          <a:prstGeom prst="rect">
            <a:avLst/>
          </a:prstGeom>
        </p:spPr>
      </p:pic>
    </p:spTree>
    <p:extLst>
      <p:ext uri="{BB962C8B-B14F-4D97-AF65-F5344CB8AC3E}">
        <p14:creationId xmlns:p14="http://schemas.microsoft.com/office/powerpoint/2010/main" val="192743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rgbClr val="002060"/>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endParaRPr lang="en-US" sz="2500" b="1" dirty="0">
              <a:solidFill>
                <a:srgbClr val="002060"/>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Tree>
    <p:extLst>
      <p:ext uri="{BB962C8B-B14F-4D97-AF65-F5344CB8AC3E}">
        <p14:creationId xmlns:p14="http://schemas.microsoft.com/office/powerpoint/2010/main" val="141423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rgbClr val="002060"/>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rgbClr val="002060"/>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rgbClr val="002060"/>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Tree>
    <p:extLst>
      <p:ext uri="{BB962C8B-B14F-4D97-AF65-F5344CB8AC3E}">
        <p14:creationId xmlns:p14="http://schemas.microsoft.com/office/powerpoint/2010/main" val="14316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3302841" y="210876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804238"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a:t>
              </a:r>
              <a:r>
                <a:rPr lang="vi-VN" sz="4700" b="1" dirty="0">
                  <a:solidFill>
                    <a:srgbClr val="C00000"/>
                  </a:solidFill>
                  <a:latin typeface="Cambria" panose="02040503050406030204" pitchFamily="18" charset="0"/>
                  <a:ea typeface="Cambria" panose="02040503050406030204" pitchFamily="18" charset="0"/>
                </a:rPr>
                <a:t>tàu điện ngầm</a:t>
              </a:r>
              <a:r>
                <a:rPr lang="en-US" sz="4700" b="1" dirty="0">
                  <a:solidFill>
                    <a:srgbClr val="C00000"/>
                  </a:solidFill>
                  <a:latin typeface="Cambria" panose="02040503050406030204" pitchFamily="18" charset="0"/>
                  <a:ea typeface="Cambria" panose="02040503050406030204" pitchFamily="18" charset="0"/>
                </a:rPr>
                <a:t>.</a:t>
              </a: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37668" y="3271365"/>
            <a:ext cx="9035895" cy="1565720"/>
            <a:chOff x="2360277" y="2247686"/>
            <a:chExt cx="3415636" cy="1400865"/>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247686"/>
              <a:ext cx="3415636" cy="1362004"/>
              <a:chOff x="1336246" y="2831481"/>
              <a:chExt cx="2667845" cy="1511492"/>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2831481"/>
                <a:ext cx="2667845" cy="15114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48655" y="2935776"/>
                <a:ext cx="2643027" cy="139505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93705" y="2409382"/>
              <a:ext cx="3087312" cy="1239169"/>
            </a:xfrm>
            <a:prstGeom prst="rect">
              <a:avLst/>
            </a:prstGeom>
            <a:noFill/>
          </p:spPr>
          <p:txBody>
            <a:bodyPr wrap="none" rtlCol="0">
              <a:spAutoFit/>
            </a:bodyPr>
            <a:lstStyle/>
            <a:p>
              <a:pPr lvl="0" algn="ctr">
                <a:defRPr/>
              </a:pPr>
              <a:r>
                <a:rPr lang="en-US" sz="4200" dirty="0" err="1">
                  <a:solidFill>
                    <a:srgbClr val="C00000"/>
                  </a:solidFill>
                  <a:latin typeface="Cambria" panose="02040503050406030204" pitchFamily="18" charset="0"/>
                  <a:ea typeface="Cambria" panose="02040503050406030204" pitchFamily="18" charset="0"/>
                </a:rPr>
                <a:t>Tiếp</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theo</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cho</a:t>
              </a:r>
              <a:r>
                <a:rPr lang="en-US" sz="4200" dirty="0">
                  <a:solidFill>
                    <a:srgbClr val="C00000"/>
                  </a:solidFill>
                  <a:latin typeface="Cambria" panose="02040503050406030204" pitchFamily="18" charset="0"/>
                  <a:ea typeface="Cambria" panose="02040503050406030204" pitchFamily="18" charset="0"/>
                </a:rPr>
                <a:t> </a:t>
              </a:r>
              <a:r>
                <a:rPr lang="vi-VN" sz="4200" dirty="0">
                  <a:solidFill>
                    <a:srgbClr val="C00000"/>
                  </a:solidFill>
                  <a:latin typeface="Cambria" panose="02040503050406030204" pitchFamily="18" charset="0"/>
                  <a:ea typeface="Cambria" panose="02040503050406030204" pitchFamily="18" charset="0"/>
                </a:rPr>
                <a:t>đến </a:t>
              </a:r>
              <a:r>
                <a:rPr lang="vi-VN" sz="4200" b="1" dirty="0">
                  <a:solidFill>
                    <a:srgbClr val="C00000"/>
                  </a:solidFill>
                  <a:latin typeface="Cambria" panose="02040503050406030204" pitchFamily="18" charset="0"/>
                  <a:ea typeface="Cambria" panose="02040503050406030204" pitchFamily="18" charset="0"/>
                </a:rPr>
                <a:t>ấn tượng nhất </a:t>
              </a:r>
            </a:p>
            <a:p>
              <a:pPr lvl="0" algn="ctr">
                <a:defRPr/>
              </a:pPr>
              <a:r>
                <a:rPr lang="vi-VN" sz="4200" b="1" dirty="0">
                  <a:solidFill>
                    <a:srgbClr val="C00000"/>
                  </a:solidFill>
                  <a:latin typeface="Cambria" panose="02040503050406030204" pitchFamily="18" charset="0"/>
                  <a:ea typeface="Cambria" panose="02040503050406030204" pitchFamily="18" charset="0"/>
                </a:rPr>
                <a:t>với tháp Ép -phen</a:t>
              </a:r>
              <a:r>
                <a:rPr lang="vi-VN" sz="4200" b="1" i="1" dirty="0">
                  <a:solidFill>
                    <a:srgbClr val="C00000"/>
                  </a:solidFill>
                  <a:latin typeface="Cambria" panose="02040503050406030204" pitchFamily="18" charset="0"/>
                  <a:ea typeface="Cambria" panose="02040503050406030204" pitchFamily="18" charset="0"/>
                </a:rPr>
                <a:t>.</a:t>
              </a:r>
              <a:endParaRPr kumimoji="0" lang="zh-CN" altLang="en-US" sz="4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3302840" y="5207751"/>
            <a:ext cx="8047467"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3330371" y="2811662"/>
              <a:ext cx="744733" cy="729732"/>
            </a:xfrm>
            <a:prstGeom prst="rect">
              <a:avLst/>
            </a:prstGeom>
            <a:noFill/>
          </p:spPr>
          <p:txBody>
            <a:bodyPr wrap="none" rtlCol="0">
              <a:spAutoFit/>
            </a:bodyPr>
            <a:lstStyle/>
            <a:p>
              <a:r>
                <a:rPr lang="vi-VN" sz="4700" dirty="0">
                  <a:solidFill>
                    <a:srgbClr val="C00000"/>
                  </a:solidFill>
                  <a:latin typeface="Cambria" panose="02040503050406030204" pitchFamily="18" charset="0"/>
                  <a:ea typeface="Cambria" panose="02040503050406030204" pitchFamily="18" charset="0"/>
                </a:rPr>
                <a:t>Còn lại</a:t>
              </a:r>
              <a:endParaRPr lang="en-US" sz="4700"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4"/>
          <a:stretch>
            <a:fillRect/>
          </a:stretch>
        </p:blipFill>
        <p:spPr>
          <a:xfrm>
            <a:off x="3129486" y="384789"/>
            <a:ext cx="5857894" cy="2114928"/>
          </a:xfrm>
          <a:prstGeom prst="rect">
            <a:avLst/>
          </a:prstGeom>
        </p:spPr>
      </p:pic>
      <p:pic>
        <p:nvPicPr>
          <p:cNvPr id="9" name="Picture 8">
            <a:extLst>
              <a:ext uri="{FF2B5EF4-FFF2-40B4-BE49-F238E27FC236}">
                <a16:creationId xmlns:a16="http://schemas.microsoft.com/office/drawing/2014/main" id="{2D6334D6-5F9E-57BE-906F-D0163BC58331}"/>
              </a:ext>
            </a:extLst>
          </p:cNvPr>
          <p:cNvPicPr>
            <a:picLocks noChangeAspect="1"/>
          </p:cNvPicPr>
          <p:nvPr/>
        </p:nvPicPr>
        <p:blipFill>
          <a:blip r:embed="rId5"/>
          <a:stretch>
            <a:fillRect/>
          </a:stretch>
        </p:blipFill>
        <p:spPr>
          <a:xfrm>
            <a:off x="1087840" y="2091108"/>
            <a:ext cx="2676376" cy="1072989"/>
          </a:xfrm>
          <a:prstGeom prst="rect">
            <a:avLst/>
          </a:prstGeom>
        </p:spPr>
      </p:pic>
      <p:pic>
        <p:nvPicPr>
          <p:cNvPr id="10" name="Picture 9">
            <a:extLst>
              <a:ext uri="{FF2B5EF4-FFF2-40B4-BE49-F238E27FC236}">
                <a16:creationId xmlns:a16="http://schemas.microsoft.com/office/drawing/2014/main" id="{B9D9D60C-FA40-EF20-395D-77A918488E1E}"/>
              </a:ext>
            </a:extLst>
          </p:cNvPr>
          <p:cNvPicPr>
            <a:picLocks noChangeAspect="1"/>
          </p:cNvPicPr>
          <p:nvPr/>
        </p:nvPicPr>
        <p:blipFill>
          <a:blip r:embed="rId6"/>
          <a:stretch>
            <a:fillRect/>
          </a:stretch>
        </p:blipFill>
        <p:spPr>
          <a:xfrm>
            <a:off x="459207" y="3558960"/>
            <a:ext cx="2670279" cy="1072989"/>
          </a:xfrm>
          <a:prstGeom prst="rect">
            <a:avLst/>
          </a:prstGeom>
        </p:spPr>
      </p:pic>
      <p:pic>
        <p:nvPicPr>
          <p:cNvPr id="11" name="Picture 10">
            <a:extLst>
              <a:ext uri="{FF2B5EF4-FFF2-40B4-BE49-F238E27FC236}">
                <a16:creationId xmlns:a16="http://schemas.microsoft.com/office/drawing/2014/main" id="{258C10AB-E214-0FA4-7DB0-D603C66E9A90}"/>
              </a:ext>
            </a:extLst>
          </p:cNvPr>
          <p:cNvPicPr>
            <a:picLocks noChangeAspect="1"/>
          </p:cNvPicPr>
          <p:nvPr/>
        </p:nvPicPr>
        <p:blipFill>
          <a:blip r:embed="rId7"/>
          <a:stretch>
            <a:fillRect/>
          </a:stretch>
        </p:blipFill>
        <p:spPr>
          <a:xfrm>
            <a:off x="1027133" y="5289331"/>
            <a:ext cx="3078747" cy="1072989"/>
          </a:xfrm>
          <a:prstGeom prst="rect">
            <a:avLst/>
          </a:prstGeom>
        </p:spPr>
      </p:pic>
    </p:spTree>
    <p:extLst>
      <p:ext uri="{BB962C8B-B14F-4D97-AF65-F5344CB8AC3E}">
        <p14:creationId xmlns:p14="http://schemas.microsoft.com/office/powerpoint/2010/main" val="2209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rgbClr val="FF5050"/>
                </a:solidFill>
                <a:latin typeface="UTM Avo" panose="0204060305050602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chemeClr val="accent6">
                    <a:lumMod val="50000"/>
                  </a:schemeClr>
                </a:solidFill>
                <a:latin typeface="UTM Avo" panose="02040603050506020204" pitchFamily="18" charset="0"/>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chemeClr val="accent6">
                    <a:lumMod val="50000"/>
                  </a:schemeClr>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endParaRPr lang="en-US" sz="2500" b="1" dirty="0">
              <a:solidFill>
                <a:schemeClr val="accent6">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
        <p:nvSpPr>
          <p:cNvPr id="6" name="Oval 5">
            <a:extLst>
              <a:ext uri="{FF2B5EF4-FFF2-40B4-BE49-F238E27FC236}">
                <a16:creationId xmlns:a16="http://schemas.microsoft.com/office/drawing/2014/main" id="{8A3EF398-52FA-47C0-9DC7-5379BE4B2CB3}"/>
              </a:ext>
            </a:extLst>
          </p:cNvPr>
          <p:cNvSpPr/>
          <p:nvPr/>
        </p:nvSpPr>
        <p:spPr>
          <a:xfrm>
            <a:off x="464497" y="1138494"/>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1</a:t>
            </a:r>
          </a:p>
        </p:txBody>
      </p:sp>
      <p:sp>
        <p:nvSpPr>
          <p:cNvPr id="7" name="Oval 6">
            <a:extLst>
              <a:ext uri="{FF2B5EF4-FFF2-40B4-BE49-F238E27FC236}">
                <a16:creationId xmlns:a16="http://schemas.microsoft.com/office/drawing/2014/main" id="{8A3EF398-52FA-47C0-9DC7-5379BE4B2CB3}"/>
              </a:ext>
            </a:extLst>
          </p:cNvPr>
          <p:cNvSpPr/>
          <p:nvPr/>
        </p:nvSpPr>
        <p:spPr>
          <a:xfrm>
            <a:off x="464496" y="2745277"/>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2</a:t>
            </a:r>
          </a:p>
        </p:txBody>
      </p:sp>
    </p:spTree>
    <p:extLst>
      <p:ext uri="{BB962C8B-B14F-4D97-AF65-F5344CB8AC3E}">
        <p14:creationId xmlns:p14="http://schemas.microsoft.com/office/powerpoint/2010/main" val="2907592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6">
                    <a:lumMod val="50000"/>
                  </a:schemeClr>
                </a:solidFill>
                <a:latin typeface="UTM Avo" panose="02040603050506020204" pitchFamily="18" charset="0"/>
              </a:rPr>
              <a:t>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2">
                    <a:lumMod val="50000"/>
                  </a:schemeClr>
                </a:solidFill>
                <a:latin typeface="UTM Avo" panose="02040603050506020204" pitchFamily="18" charset="0"/>
              </a:rPr>
              <a:t>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16893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404779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1571</Words>
  <Application>Microsoft Office PowerPoint</Application>
  <PresentationFormat>Màn hình rộng</PresentationFormat>
  <Paragraphs>79</Paragraphs>
  <Slides>27</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27</vt:i4>
      </vt:variant>
    </vt:vector>
  </HeadingPairs>
  <TitlesOfParts>
    <vt:vector size="38" baseType="lpstr">
      <vt:lpstr>#9Slide07 HoneyCream</vt:lpstr>
      <vt:lpstr>Arial</vt:lpstr>
      <vt:lpstr>Calibri</vt:lpstr>
      <vt:lpstr>Calibri Light</vt:lpstr>
      <vt:lpstr>Cambria</vt:lpstr>
      <vt:lpstr>SVN-Cookies</vt:lpstr>
      <vt:lpstr>SVN-Newton</vt:lpstr>
      <vt:lpstr>Times New Roman</vt:lpstr>
      <vt:lpstr>UTM Avo</vt:lpstr>
      <vt:lpstr>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Windows 11</cp:lastModifiedBy>
  <cp:revision>59</cp:revision>
  <dcterms:created xsi:type="dcterms:W3CDTF">2024-03-17T09:39:06Z</dcterms:created>
  <dcterms:modified xsi:type="dcterms:W3CDTF">2024-05-13T15:07:37Z</dcterms:modified>
</cp:coreProperties>
</file>