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313" r:id="rId4"/>
    <p:sldId id="335" r:id="rId5"/>
    <p:sldId id="314" r:id="rId6"/>
    <p:sldId id="321" r:id="rId7"/>
    <p:sldId id="337" r:id="rId8"/>
    <p:sldId id="338" r:id="rId9"/>
    <p:sldId id="339" r:id="rId10"/>
    <p:sldId id="332" r:id="rId11"/>
    <p:sldId id="340" r:id="rId12"/>
    <p:sldId id="341" r:id="rId13"/>
    <p:sldId id="334" r:id="rId14"/>
    <p:sldId id="318"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9" d="100"/>
          <a:sy n="79" d="100"/>
        </p:scale>
        <p:origin x="-492" y="2382"/>
      </p:cViewPr>
      <p:guideLst>
        <p:guide pos="416"/>
        <p:guide pos="7256"/>
        <p:guide orient="horz" pos="648"/>
        <p:guide orient="horz" pos="2886"/>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2024/2/16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8</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9</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11</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12</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pic>
        <p:nvPicPr>
          <p:cNvPr id="8" name="Picture 7"/>
          <p:cNvPicPr>
            <a:picLocks noChangeAspect="1"/>
          </p:cNvPicPr>
          <p:nvPr/>
        </p:nvPicPr>
        <p:blipFill>
          <a:blip r:embed="rId4"/>
          <a:stretch>
            <a:fillRect/>
          </a:stretch>
        </p:blipFill>
        <p:spPr>
          <a:xfrm>
            <a:off x="84295" y="71854"/>
            <a:ext cx="12107705" cy="6511092"/>
          </a:xfrm>
          <a:prstGeom prst="rect">
            <a:avLst/>
          </a:prstGeom>
        </p:spPr>
      </p:pic>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id="{883E73CD-79D9-47CF-B907-B0233C3F2DF0}"/>
              </a:ext>
            </a:extLst>
          </p:cNvPr>
          <p:cNvSpPr/>
          <p:nvPr/>
        </p:nvSpPr>
        <p:spPr>
          <a:xfrm>
            <a:off x="5039360" y="2506368"/>
            <a:ext cx="6675120" cy="2800767"/>
          </a:xfrm>
          <a:prstGeom prst="rect">
            <a:avLst/>
          </a:prstGeom>
        </p:spPr>
        <p:txBody>
          <a:bodyPr wrap="square">
            <a:spAutoFit/>
          </a:bodyPr>
          <a:lstStyle/>
          <a:p>
            <a:pPr algn="just"/>
            <a:r>
              <a:rPr lang="nl-NL" sz="4400" b="1" i="1" dirty="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a:latin typeface="Cambria" panose="02040503050406030204" pitchFamily="18" charset="0"/>
                <a:ea typeface="Cambria" panose="02040503050406030204" pitchFamily="18" charset="0"/>
              </a:rPr>
              <a:t>Viết đúng bố cục</a:t>
            </a:r>
          </a:p>
          <a:p>
            <a:pPr marL="571500" indent="-571500" algn="just">
              <a:buFontTx/>
              <a:buChar char="-"/>
            </a:pPr>
            <a:r>
              <a:rPr lang="nl-NL" sz="4400" dirty="0">
                <a:latin typeface="Cambria" panose="02040503050406030204" pitchFamily="18" charset="0"/>
                <a:ea typeface="Cambria" panose="02040503050406030204" pitchFamily="18" charset="0"/>
              </a:rPr>
              <a:t>Có thể sử dụng hình ảnh so sánh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a:latin typeface="Cambria" panose="02040503050406030204" pitchFamily="18" charset="0"/>
                <a:ea typeface="Cambria" panose="02040503050406030204" pitchFamily="18" charset="0"/>
              </a:rPr>
              <a:t>Tìm đọc thêm những bài văn, bài thơ,...viết về những hoạt động yêu thích của em.</a:t>
            </a:r>
          </a:p>
          <a:p>
            <a:pPr marL="571500" indent="-571500" algn="just">
              <a:lnSpc>
                <a:spcPct val="120000"/>
              </a:lnSpc>
              <a:spcAft>
                <a:spcPts val="0"/>
              </a:spcAft>
              <a:buFont typeface="Wingdings" panose="05000000000000000000" pitchFamily="2" charset="2"/>
              <a:buChar char="§"/>
            </a:pPr>
            <a:r>
              <a:rPr lang="nl-NL" sz="4000" dirty="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577980" y="1081824"/>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F8C8527E-04E1-4308-8BA3-21914CA8F7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811763" y="1035320"/>
            <a:ext cx="10748866" cy="5564600"/>
          </a:xfrm>
          <a:prstGeom prst="rect">
            <a:avLst/>
          </a:prstGeom>
        </p:spPr>
        <p:txBody>
          <a:bodyPr wrap="square">
            <a:spAutoFit/>
          </a:bodyPr>
          <a:lstStyle/>
          <a:p>
            <a:pPr indent="228600" algn="just">
              <a:lnSpc>
                <a:spcPct val="120000"/>
              </a:lnSpc>
              <a:spcAft>
                <a:spcPts val="0"/>
              </a:spcAft>
            </a:pPr>
            <a:r>
              <a:rPr lang="nl-NL" b="1" dirty="0">
                <a:latin typeface="Times New Roman" panose="02020603050405020304" pitchFamily="18" charset="0"/>
                <a:ea typeface="Times New Roman" panose="02020603050405020304" pitchFamily="18" charset="0"/>
              </a:rPr>
              <a:t>1. Năng lực đặc thù:</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Dựa vào các tranh ảnh trong SHS để nói về một cảnh vật.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Viết được một đoạn văn ngắn nêu tình cảm, cảm xúc của em về một cảnh vật em yêu thích. Biết chia sẻ đoạn văn của mình với bạn. Chỉnh sửa theo góp ý.</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Hiểu biết về thế giới thiên nhiên, từ đó biết yêu quý, bảo về các laoif thú, bảo vệ môi trường sống của chúng. Chia sẻ với người thân những hiểu biết về thế giới thiên nhiên. </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dirty="0">
                <a:latin typeface="Times New Roman" panose="02020603050405020304" pitchFamily="18" charset="0"/>
                <a:ea typeface="Times New Roman" panose="02020603050405020304" pitchFamily="18" charset="0"/>
              </a:rPr>
              <a:t>- Phát triển năng lực ngôn ngữ.</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en-US" b="1" dirty="0">
                <a:latin typeface="Times New Roman" panose="02020603050405020304" pitchFamily="18" charset="0"/>
                <a:ea typeface="Times New Roman" panose="02020603050405020304" pitchFamily="18" charset="0"/>
              </a:rPr>
              <a:t>2.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lực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chung</a:t>
            </a:r>
            <a:r>
              <a:rPr lang="en-US" b="1"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chủ</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đúng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kịp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hoàn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thành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nội</a:t>
            </a:r>
            <a:r>
              <a:rPr lang="en-US" dirty="0">
                <a:latin typeface="Times New Roman" panose="02020603050405020304" pitchFamily="18" charset="0"/>
                <a:ea typeface="Times New Roman" panose="02020603050405020304" pitchFamily="18" charset="0"/>
              </a:rPr>
              <a:t> dung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SGK. </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quyết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đề</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trò</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r>
              <a:rPr lang="en-US" b="1" dirty="0">
                <a:latin typeface="Times New Roman" panose="02020603050405020304" pitchFamily="18" charset="0"/>
                <a:ea typeface="Times New Roman" panose="02020603050405020304" pitchFamily="18" charset="0"/>
              </a:rPr>
              <a:t>3. </a:t>
            </a:r>
            <a:r>
              <a:rPr lang="en-US" b="1" dirty="0" err="1">
                <a:latin typeface="Times New Roman" panose="02020603050405020304" pitchFamily="18" charset="0"/>
                <a:ea typeface="Times New Roman" panose="02020603050405020304" pitchFamily="18" charset="0"/>
              </a:rPr>
              <a:t>Phẩm</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nước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quê</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nước</a:t>
            </a:r>
            <a:r>
              <a:rPr lang="en-US" dirty="0">
                <a:latin typeface="Times New Roman" panose="02020603050405020304" pitchFamily="18" charset="0"/>
                <a:ea typeface="Times New Roman" panose="02020603050405020304" pitchFamily="18" charset="0"/>
              </a:rPr>
              <a:t> qua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hiểu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ảnh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chỉ</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chỉ</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hỏi</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Phẩm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Giữ</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nghiêm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túc</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35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368290"/>
          </a:xfrm>
          <a:prstGeom prst="rect">
            <a:avLst/>
          </a:prstGeom>
          <a:solidFill>
            <a:schemeClr val="bg1"/>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8" name="Picture 7"/>
          <p:cNvPicPr>
            <a:picLocks noChangeAspect="1"/>
          </p:cNvPicPr>
          <p:nvPr/>
        </p:nvPicPr>
        <p:blipFill>
          <a:blip r:embed="rId5"/>
          <a:stretch>
            <a:fillRect/>
          </a:stretch>
        </p:blipFill>
        <p:spPr>
          <a:xfrm>
            <a:off x="5175749" y="875691"/>
            <a:ext cx="6072142" cy="5255207"/>
          </a:xfrm>
          <a:prstGeom prst="rect">
            <a:avLst/>
          </a:prstGeom>
        </p:spPr>
      </p:pic>
    </p:spTree>
    <p:extLst>
      <p:ext uri="{BB962C8B-B14F-4D97-AF65-F5344CB8AC3E}">
        <p14:creationId xmlns:p14="http://schemas.microsoft.com/office/powerpoint/2010/main" val="28129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579463" y="2125435"/>
            <a:ext cx="7111793" cy="3827496"/>
          </a:xfrm>
          <a:prstGeom prst="rect">
            <a:avLst/>
          </a:prstGeom>
          <a:solidFill>
            <a:schemeClr val="accent4">
              <a:lumMod val="20000"/>
              <a:lumOff val="80000"/>
            </a:schemeClr>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4826068" y="2331023"/>
            <a:ext cx="6618582" cy="3416320"/>
          </a:xfrm>
          <a:prstGeom prst="rect">
            <a:avLst/>
          </a:prstGeom>
          <a:noFill/>
        </p:spPr>
        <p:txBody>
          <a:bodyPr wrap="square" rtlCol="0">
            <a:spAutoFit/>
          </a:bodyPr>
          <a:lstStyle/>
          <a:p>
            <a:pPr algn="just"/>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nghe</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hát</a:t>
            </a:r>
            <a:r>
              <a:rPr lang="en-US" sz="3600" dirty="0">
                <a:latin typeface="Cambria" panose="02040503050406030204" pitchFamily="18" charset="0"/>
                <a:ea typeface="Cambria" panose="02040503050406030204" pitchFamily="18" charset="0"/>
              </a:rPr>
              <a:t> Hello </a:t>
            </a: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Nam,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Đoạn nhạc có những sự vật nào? </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Các sự vật đó có đặc điểm gì?</a:t>
            </a:r>
            <a:endParaRPr lang="en-US" sz="3600" i="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0534" y1="49412" x2="30534" y2="49412"/>
                        <a14:foregroundMark x1="65903" y1="24118" x2="74555" y2="78529"/>
                        <a14:foregroundMark x1="77354" y1="75000" x2="77354" y2="75000"/>
                      </a14:backgroundRemoval>
                    </a14:imgEffect>
                  </a14:imgLayer>
                </a14:imgProps>
              </a:ext>
            </a:extLst>
          </a:blip>
          <a:stretch>
            <a:fillRect/>
          </a:stretch>
        </p:blipFill>
        <p:spPr>
          <a:xfrm>
            <a:off x="0" y="2211356"/>
            <a:ext cx="4657809" cy="4029657"/>
          </a:xfrm>
          <a:prstGeom prst="rect">
            <a:avLst/>
          </a:prstGeom>
        </p:spPr>
      </p:pic>
    </p:spTree>
    <p:extLst>
      <p:ext uri="{BB962C8B-B14F-4D97-AF65-F5344CB8AC3E}">
        <p14:creationId xmlns:p14="http://schemas.microsoft.com/office/powerpoint/2010/main" val="79563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5467463" y="875443"/>
            <a:ext cx="6072142" cy="5255207"/>
          </a:xfrm>
          <a:prstGeom prst="rect">
            <a:avLst/>
          </a:prstGeom>
        </p:spPr>
      </p:pic>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424692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8E3DE72-A586-4EEE-AB3F-7F104B96D7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56212" y="3043481"/>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4" name="矩形 3">
            <a:extLst>
              <a:ext uri="{FF2B5EF4-FFF2-40B4-BE49-F238E27FC236}">
                <a16:creationId xmlns:a16="http://schemas.microsoft.com/office/drawing/2014/main" id="{883E73CD-79D9-47CF-B907-B0233C3F2DF0}"/>
              </a:ext>
            </a:extLst>
          </p:cNvPr>
          <p:cNvSpPr/>
          <p:nvPr/>
        </p:nvSpPr>
        <p:spPr>
          <a:xfrm>
            <a:off x="736211" y="5018913"/>
            <a:ext cx="4107960" cy="584775"/>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3200" b="1" dirty="0">
                <a:solidFill>
                  <a:srgbClr val="D39D17"/>
                </a:solidFill>
                <a:latin typeface="Cambria" panose="02040503050406030204" pitchFamily="18" charset="0"/>
                <a:ea typeface="Cambria" panose="02040503050406030204" pitchFamily="18" charset="0"/>
              </a:rPr>
              <a:t>THẢO LUẬN NHÓM 4</a:t>
            </a:r>
            <a:endParaRPr kumimoji="0" lang="en-US" altLang="zh-CN" sz="2000" b="0" i="0" u="none" strike="noStrike" kern="0" cap="none" spc="0" normalizeH="0" baseline="0" noProof="0" dirty="0">
              <a:ln>
                <a:noFill/>
              </a:ln>
              <a:solidFill>
                <a:srgbClr val="D39D17"/>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736211" y="1968651"/>
            <a:ext cx="8824349" cy="2813035"/>
          </a:xfrm>
          <a:prstGeom prst="rect">
            <a:avLst/>
          </a:prstGeom>
        </p:spPr>
      </p:pic>
      <p:sp>
        <p:nvSpPr>
          <p:cNvPr id="23" name="矩形 3">
            <a:extLst>
              <a:ext uri="{FF2B5EF4-FFF2-40B4-BE49-F238E27FC236}">
                <a16:creationId xmlns:a16="http://schemas.microsoft.com/office/drawing/2014/main"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Bãi 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782</Words>
  <Application>Microsoft Office PowerPoint</Application>
  <PresentationFormat>Widescreen</PresentationFormat>
  <Paragraphs>45</Paragraphs>
  <Slides>14</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等线 Light</vt:lpstr>
      <vt:lpstr>#9Slide06 SVNBonjour</vt:lpstr>
      <vt:lpstr>#9Slide07 Altus</vt:lpstr>
      <vt:lpstr>#9Slide07 HoneyCream</vt:lpstr>
      <vt:lpstr>Arial</vt:lpstr>
      <vt:lpstr>Cambria</vt:lpstr>
      <vt:lpstr>SVN-Newton</vt:lpstr>
      <vt:lpstr>Times New Roman</vt:lpstr>
      <vt:lpstr>Wingdings</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Windows</cp:lastModifiedBy>
  <cp:revision>38</cp:revision>
  <dcterms:created xsi:type="dcterms:W3CDTF">2020-08-29T11:11:58Z</dcterms:created>
  <dcterms:modified xsi:type="dcterms:W3CDTF">2024-02-16T01:37:48Z</dcterms:modified>
</cp:coreProperties>
</file>