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07" r:id="rId3"/>
  </p:sldMasterIdLst>
  <p:notesMasterIdLst>
    <p:notesMasterId r:id="rId28"/>
  </p:notesMasterIdLst>
  <p:sldIdLst>
    <p:sldId id="257" r:id="rId4"/>
    <p:sldId id="1057" r:id="rId5"/>
    <p:sldId id="345" r:id="rId6"/>
    <p:sldId id="308" r:id="rId7"/>
    <p:sldId id="346" r:id="rId8"/>
    <p:sldId id="347" r:id="rId9"/>
    <p:sldId id="310" r:id="rId10"/>
    <p:sldId id="348" r:id="rId11"/>
    <p:sldId id="1058" r:id="rId12"/>
    <p:sldId id="2007577116" r:id="rId13"/>
    <p:sldId id="858" r:id="rId14"/>
    <p:sldId id="2007577107" r:id="rId15"/>
    <p:sldId id="2007577113" r:id="rId16"/>
    <p:sldId id="2007577114" r:id="rId17"/>
    <p:sldId id="1059" r:id="rId18"/>
    <p:sldId id="2007577115" r:id="rId19"/>
    <p:sldId id="1056" r:id="rId20"/>
    <p:sldId id="1068" r:id="rId21"/>
    <p:sldId id="2665" r:id="rId22"/>
    <p:sldId id="2007577108" r:id="rId23"/>
    <p:sldId id="2007577109" r:id="rId24"/>
    <p:sldId id="2007577111" r:id="rId25"/>
    <p:sldId id="2007577112" r:id="rId26"/>
    <p:sldId id="200757711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149" autoAdjust="0"/>
  </p:normalViewPr>
  <p:slideViewPr>
    <p:cSldViewPr snapToGrid="0">
      <p:cViewPr varScale="1">
        <p:scale>
          <a:sx n="61" d="100"/>
          <a:sy n="61" d="100"/>
        </p:scale>
        <p:origin x="10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8625-0E6D-46DC-847F-85852F71F3D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979A-2E60-407D-B03A-432B4ABE3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16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lập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,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chéo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KQ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1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997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814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569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781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49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44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r>
              <a:rPr lang="en-US" dirty="0"/>
              <a:t>HS </a:t>
            </a:r>
            <a:r>
              <a:rPr lang="en-US" dirty="0" err="1"/>
              <a:t>dùng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con </a:t>
            </a:r>
            <a:r>
              <a:rPr lang="en-US" baseline="0" dirty="0" err="1"/>
              <a:t>để</a:t>
            </a:r>
            <a:r>
              <a:rPr lang="en-US" baseline="0" dirty="0"/>
              <a:t> TL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Chiếu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baseline="0" dirty="0"/>
              <a:t> HS, HS TB- </a:t>
            </a:r>
            <a:r>
              <a:rPr lang="en-US" altLang="zh-CN" baseline="0" dirty="0" err="1"/>
              <a:t>nhận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xét</a:t>
            </a:r>
            <a:endParaRPr lang="en-US" altLang="zh-CN" baseline="0" dirty="0"/>
          </a:p>
          <a:p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kéo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xuống</a:t>
            </a:r>
            <a:r>
              <a:rPr lang="en-US" altLang="zh-CN" baseline="0" dirty="0"/>
              <a:t> slide 19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5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trao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đôi</a:t>
            </a:r>
            <a:r>
              <a:rPr lang="en-US" baseline="0" dirty="0"/>
              <a:t>, TB -NX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7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4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07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66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239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8821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5160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18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04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61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50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04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6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01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77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6471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076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82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7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939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6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9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81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777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82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4B0EB-50D1-CE5C-F14C-3CD263FC90E8}"/>
              </a:ext>
            </a:extLst>
          </p:cNvPr>
          <p:cNvSpPr txBox="1"/>
          <p:nvPr userDrawn="1"/>
        </p:nvSpPr>
        <p:spPr>
          <a:xfrm>
            <a:off x="5277853" y="7523747"/>
            <a:ext cx="736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Quang </a:t>
            </a:r>
            <a:r>
              <a:rPr lang="en-US" dirty="0" err="1">
                <a:solidFill>
                  <a:schemeClr val="bg1"/>
                </a:solidFill>
              </a:rPr>
              <a:t>chiến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1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73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8538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8.png"/><Relationship Id="rId7" Type="http://schemas.microsoft.com/office/2007/relationships/hdphoto" Target="../media/hdphoto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6.wdp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50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9.xml"/><Relationship Id="rId6" Type="http://schemas.openxmlformats.org/officeDocument/2006/relationships/slide" Target="slide6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slide" Target="slide7.xml"/><Relationship Id="rId4" Type="http://schemas.microsoft.com/office/2007/relationships/hdphoto" Target="../media/hdphoto2.wdp"/><Relationship Id="rId9" Type="http://schemas.openxmlformats.org/officeDocument/2006/relationships/image" Target="../media/image30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5.wdp"/><Relationship Id="rId5" Type="http://schemas.openxmlformats.org/officeDocument/2006/relationships/image" Target="../media/image35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A195F6-EDD4-4795-E3E9-E8DEA882FC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2139" y="608128"/>
            <a:ext cx="296900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127CF-6A84-F0D8-E6CB-EE923F4933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1237" y="2059946"/>
            <a:ext cx="10126334" cy="2036240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23DE93B6-2451-5FA8-1891-5B008D1C8F89}"/>
              </a:ext>
            </a:extLst>
          </p:cNvPr>
          <p:cNvSpPr/>
          <p:nvPr/>
        </p:nvSpPr>
        <p:spPr>
          <a:xfrm>
            <a:off x="112035" y="2798285"/>
            <a:ext cx="2818452" cy="4059715"/>
          </a:xfrm>
          <a:custGeom>
            <a:avLst/>
            <a:gdLst/>
            <a:ahLst/>
            <a:cxnLst/>
            <a:rect l="l" t="t" r="r" b="b"/>
            <a:pathLst>
              <a:path w="4276042" h="7141614">
                <a:moveTo>
                  <a:pt x="0" y="0"/>
                </a:moveTo>
                <a:lnTo>
                  <a:pt x="4276042" y="0"/>
                </a:lnTo>
                <a:lnTo>
                  <a:pt x="4276042" y="7141615"/>
                </a:lnTo>
                <a:lnTo>
                  <a:pt x="0" y="714161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5E4E5A-41C2-52AE-D216-0B6A4FA36881}"/>
              </a:ext>
            </a:extLst>
          </p:cNvPr>
          <p:cNvSpPr/>
          <p:nvPr/>
        </p:nvSpPr>
        <p:spPr>
          <a:xfrm>
            <a:off x="597166" y="623521"/>
            <a:ext cx="10532951" cy="5412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图片 28" descr="1 (12)"/>
          <p:cNvPicPr>
            <a:picLocks noChangeAspect="1"/>
          </p:cNvPicPr>
          <p:nvPr/>
        </p:nvPicPr>
        <p:blipFill>
          <a:blip r:embed="rId2"/>
          <a:srcRect l="1010" r="4236" b="54067"/>
          <a:stretch>
            <a:fillRect/>
          </a:stretch>
        </p:blipFill>
        <p:spPr>
          <a:xfrm flipV="1">
            <a:off x="-148140" y="4292002"/>
            <a:ext cx="12191365" cy="2633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FBA47-6D3C-75A2-DE4A-CD8107EB0D4D}"/>
              </a:ext>
            </a:extLst>
          </p:cNvPr>
          <p:cNvSpPr txBox="1"/>
          <p:nvPr/>
        </p:nvSpPr>
        <p:spPr>
          <a:xfrm>
            <a:off x="1478486" y="1450098"/>
            <a:ext cx="10532950" cy="4812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67" dirty="0"/>
              <a:t>- Thực hiện được phép cộng trừ nhân chia với số tự nhiên.</a:t>
            </a:r>
          </a:p>
          <a:p>
            <a:pPr>
              <a:lnSpc>
                <a:spcPct val="150000"/>
              </a:lnSpc>
            </a:pPr>
            <a:r>
              <a:rPr lang="vi-VN" sz="2667" dirty="0"/>
              <a:t>- Tính nhẩm được các phép tính cộng tròn nghìn. </a:t>
            </a:r>
          </a:p>
          <a:p>
            <a:pPr>
              <a:lnSpc>
                <a:spcPct val="150000"/>
              </a:lnSpc>
            </a:pPr>
            <a:r>
              <a:rPr lang="vi-VN" sz="2667" dirty="0"/>
              <a:t>- Ghi nhớ và vận dụng được tính chất giao hoán, kết hợp, phân phối của các phép tính cộng và phép nhân.</a:t>
            </a:r>
          </a:p>
          <a:p>
            <a:pPr>
              <a:lnSpc>
                <a:spcPct val="150000"/>
              </a:lnSpc>
            </a:pPr>
            <a:r>
              <a:rPr lang="vi-VN" sz="2667" dirty="0"/>
              <a:t>- Giải được bài toán thực tế liên quan tới tiền Việt Nam. </a:t>
            </a:r>
          </a:p>
          <a:p>
            <a:br>
              <a:rPr lang="vi-VN" sz="2667" dirty="0"/>
            </a:br>
            <a:endParaRPr lang="vi-VN" sz="2667" dirty="0"/>
          </a:p>
          <a:p>
            <a:pPr marL="457223" indent="-457223" algn="just">
              <a:lnSpc>
                <a:spcPct val="200000"/>
              </a:lnSpc>
              <a:buFontTx/>
              <a:buChar char="-"/>
            </a:pPr>
            <a:endParaRPr lang="vi-VN" sz="2667" dirty="0"/>
          </a:p>
        </p:txBody>
      </p:sp>
      <p:pic>
        <p:nvPicPr>
          <p:cNvPr id="12" name="Picture 11" descr="A cartoon characters holding up a sign&#10;&#10;Description automatically generated with medium confidence">
            <a:extLst>
              <a:ext uri="{FF2B5EF4-FFF2-40B4-BE49-F238E27FC236}">
                <a16:creationId xmlns:a16="http://schemas.microsoft.com/office/drawing/2014/main" id="{F620C4B7-962D-9EAB-159E-4C2DF13F7C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4" b="92919" l="5047" r="96476">
                        <a14:foregroundMark x1="14708" y1="9669" x2="21414" y2="10803"/>
                        <a14:foregroundMark x1="14867" y1="21743" x2="22528" y2="22560"/>
                        <a14:foregroundMark x1="17936" y1="38811" x2="21891" y2="41080"/>
                        <a14:foregroundMark x1="10366" y1="54607" x2="16731" y2="65411"/>
                        <a14:foregroundMark x1="25688" y1="56378" x2="27938" y2="80390"/>
                        <a14:foregroundMark x1="7297" y1="51884" x2="4251" y2="86019"/>
                        <a14:foregroundMark x1="4251" y1="86019" x2="7365" y2="92238"/>
                        <a14:foregroundMark x1="7365" y1="92238" x2="8979" y2="92465"/>
                        <a14:foregroundMark x1="7456" y1="28824" x2="5047" y2="43123"/>
                        <a14:foregroundMark x1="5047" y1="43123" x2="5365" y2="48979"/>
                        <a14:foregroundMark x1="21005" y1="50885" x2="23733" y2="66682"/>
                        <a14:foregroundMark x1="15344" y1="50567" x2="15026" y2="57966"/>
                        <a14:foregroundMark x1="28575" y1="23196" x2="31166" y2="36586"/>
                        <a14:foregroundMark x1="25188" y1="20654" x2="29552" y2="26101"/>
                        <a14:foregroundMark x1="16640" y1="4539" x2="17845" y2="5356"/>
                        <a14:foregroundMark x1="6979" y1="28370" x2="7047" y2="26419"/>
                        <a14:foregroundMark x1="28734" y1="22742" x2="28188" y2="20790"/>
                        <a14:foregroundMark x1="6092" y1="29187" x2="6638" y2="26419"/>
                        <a14:foregroundMark x1="7365" y1="25965" x2="7615" y2="25465"/>
                        <a14:foregroundMark x1="34622" y1="24648" x2="38827" y2="24557"/>
                        <a14:foregroundMark x1="38827" y1="24557" x2="50671" y2="26419"/>
                        <a14:foregroundMark x1="39554" y1="35452" x2="37554" y2="43259"/>
                        <a14:foregroundMark x1="37554" y1="43259" x2="36554" y2="53972"/>
                        <a14:foregroundMark x1="47693" y1="32864" x2="50216" y2="38992"/>
                        <a14:foregroundMark x1="50216" y1="38992" x2="51557" y2="48979"/>
                        <a14:foregroundMark x1="51557" y1="48979" x2="50807" y2="57195"/>
                        <a14:foregroundMark x1="50807" y1="57195" x2="50443" y2="58647"/>
                        <a14:foregroundMark x1="46488" y1="32547" x2="47943" y2="35951"/>
                        <a14:foregroundMark x1="36645" y1="52020" x2="37781" y2="61053"/>
                        <a14:foregroundMark x1="37781" y1="61053" x2="38736" y2="63777"/>
                        <a14:foregroundMark x1="41078" y1="44939" x2="36349" y2="89015"/>
                        <a14:foregroundMark x1="36349" y1="89015" x2="41964" y2="89877"/>
                        <a14:foregroundMark x1="41964" y1="89877" x2="44237" y2="80481"/>
                        <a14:foregroundMark x1="44237" y1="80481" x2="53830" y2="92465"/>
                        <a14:foregroundMark x1="53830" y1="92465" x2="53376" y2="81979"/>
                        <a14:foregroundMark x1="53376" y1="81979" x2="51148" y2="74399"/>
                        <a14:foregroundMark x1="51148" y1="74399" x2="48034" y2="49887"/>
                        <a14:foregroundMark x1="48034" y1="49887" x2="45669" y2="47662"/>
                        <a14:foregroundMark x1="46488" y1="49296" x2="45351" y2="56559"/>
                        <a14:foregroundMark x1="42942" y1="51384" x2="42055" y2="57512"/>
                        <a14:foregroundMark x1="63833" y1="6945" x2="62719" y2="15025"/>
                        <a14:foregroundMark x1="62719" y1="15025" x2="57559" y2="12619"/>
                        <a14:foregroundMark x1="57559" y1="12619" x2="55945" y2="21698"/>
                        <a14:foregroundMark x1="55945" y1="21698" x2="61173" y2="23967"/>
                        <a14:foregroundMark x1="61173" y1="23967" x2="60627" y2="33681"/>
                        <a14:foregroundMark x1="60627" y1="33681" x2="64856" y2="27417"/>
                        <a14:foregroundMark x1="64856" y1="27417" x2="71516" y2="29369"/>
                        <a14:foregroundMark x1="71516" y1="29369" x2="67856" y2="21198"/>
                        <a14:foregroundMark x1="67856" y1="21198" x2="67356" y2="11030"/>
                        <a14:foregroundMark x1="67356" y1="11030" x2="64947" y2="6627"/>
                        <a14:foregroundMark x1="55604" y1="20154" x2="56104" y2="49342"/>
                        <a14:foregroundMark x1="56104" y1="49342" x2="58263" y2="59782"/>
                        <a14:foregroundMark x1="58263" y1="59782" x2="61469" y2="66182"/>
                        <a14:foregroundMark x1="61469" y1="66182" x2="62901" y2="74626"/>
                        <a14:foregroundMark x1="62901" y1="74626" x2="62742" y2="95234"/>
                        <a14:foregroundMark x1="62742" y1="95234" x2="67925" y2="92783"/>
                        <a14:foregroundMark x1="67925" y1="92783" x2="67538" y2="63958"/>
                        <a14:foregroundMark x1="67538" y1="63958" x2="71471" y2="60281"/>
                        <a14:foregroundMark x1="71471" y1="60281" x2="74199" y2="53109"/>
                        <a14:foregroundMark x1="74199" y1="53109" x2="75267" y2="36768"/>
                        <a14:foregroundMark x1="75267" y1="36768" x2="72039" y2="26600"/>
                        <a14:foregroundMark x1="72539" y1="23831" x2="73812" y2="26282"/>
                        <a14:foregroundMark x1="61491" y1="43985" x2="61423" y2="52882"/>
                        <a14:foregroundMark x1="61423" y1="52882" x2="62764" y2="47345"/>
                        <a14:foregroundMark x1="68175" y1="44621" x2="66947" y2="53790"/>
                        <a14:foregroundMark x1="66947" y1="53790" x2="68584" y2="48797"/>
                        <a14:foregroundMark x1="80268" y1="11121" x2="85019" y2="22515"/>
                        <a14:foregroundMark x1="85019" y1="22515" x2="80177" y2="31366"/>
                        <a14:foregroundMark x1="80177" y1="31366" x2="88475" y2="26963"/>
                        <a14:foregroundMark x1="88475" y1="26963" x2="91816" y2="34044"/>
                        <a14:foregroundMark x1="91816" y1="34044" x2="91544" y2="25919"/>
                        <a14:foregroundMark x1="91544" y1="25919" x2="92930" y2="14117"/>
                        <a14:foregroundMark x1="92930" y1="14117" x2="87133" y2="15116"/>
                        <a14:foregroundMark x1="87133" y1="15116" x2="82360" y2="6219"/>
                        <a14:foregroundMark x1="82360" y1="6219" x2="80927" y2="11303"/>
                        <a14:foregroundMark x1="80109" y1="26600" x2="78313" y2="45574"/>
                        <a14:foregroundMark x1="78313" y1="45574" x2="79313" y2="55561"/>
                        <a14:foregroundMark x1="79313" y1="55561" x2="80109" y2="58148"/>
                        <a14:foregroundMark x1="78904" y1="28507" x2="78654" y2="32047"/>
                        <a14:foregroundMark x1="94794" y1="28507" x2="96613" y2="49251"/>
                        <a14:foregroundMark x1="96613" y1="49251" x2="93953" y2="75851"/>
                        <a14:foregroundMark x1="93953" y1="75851" x2="93794" y2="92919"/>
                        <a14:foregroundMark x1="93794" y1="92919" x2="89338" y2="84567"/>
                        <a14:foregroundMark x1="89338" y1="84567" x2="88929" y2="76804"/>
                        <a14:foregroundMark x1="88929" y1="76804" x2="85042" y2="82342"/>
                        <a14:foregroundMark x1="85042" y1="82342" x2="85588" y2="92556"/>
                        <a14:foregroundMark x1="85588" y1="92556" x2="81519" y2="92011"/>
                        <a14:foregroundMark x1="81519" y1="92011" x2="81155" y2="68089"/>
                        <a14:foregroundMark x1="81155" y1="68089" x2="81882" y2="50704"/>
                        <a14:foregroundMark x1="81882" y1="50704" x2="84837" y2="41807"/>
                        <a14:foregroundMark x1="84837" y1="41807" x2="86565" y2="51248"/>
                        <a14:foregroundMark x1="90111" y1="52519" x2="90589" y2="43713"/>
                        <a14:foregroundMark x1="90589" y1="43713" x2="94090" y2="48570"/>
                        <a14:foregroundMark x1="94090" y1="48570" x2="95658" y2="57331"/>
                        <a14:foregroundMark x1="95658" y1="57331" x2="96476" y2="38357"/>
                        <a14:foregroundMark x1="85769" y1="43350" x2="86724" y2="46074"/>
                        <a14:foregroundMark x1="16390" y1="50431" x2="17277" y2="51566"/>
                        <a14:foregroundMark x1="20027" y1="50567" x2="19209" y2="54108"/>
                        <a14:foregroundMark x1="43805" y1="45256" x2="40987" y2="44303"/>
                        <a14:foregroundMark x1="42032" y1="41398" x2="43237" y2="43032"/>
                        <a14:foregroundMark x1="45510" y1="43168" x2="46397" y2="42533"/>
                        <a14:foregroundMark x1="62446" y1="39492" x2="63083" y2="41262"/>
                        <a14:foregroundMark x1="66947" y1="41262" x2="68243" y2="41080"/>
                        <a14:foregroundMark x1="84951" y1="38357" x2="86315" y2="40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33" y="120290"/>
            <a:ext cx="2329732" cy="951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9330A5-2AA6-9462-9740-4E9DF58BB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064" y="118934"/>
            <a:ext cx="4791871" cy="1072989"/>
          </a:xfrm>
          <a:prstGeom prst="rect">
            <a:avLst/>
          </a:prstGeom>
        </p:spPr>
      </p:pic>
      <p:pic>
        <p:nvPicPr>
          <p:cNvPr id="1028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E8D0423C-70EB-AC55-7AC6-4ED4806EB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1" y="1464612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2E460977-C168-38A5-B90A-C51C65E98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7" y="2076903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B3025569-558D-2D0A-4627-0A29AB090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1" y="2708468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C93202E0-D529-E84C-7DE7-8A7402961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7" y="3933598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92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370436F3-D47C-1C18-341F-E086511F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E3B7C1-361E-D61F-1538-183A192B0003}"/>
              </a:ext>
            </a:extLst>
          </p:cNvPr>
          <p:cNvGrpSpPr/>
          <p:nvPr/>
        </p:nvGrpSpPr>
        <p:grpSpPr>
          <a:xfrm>
            <a:off x="881349" y="213663"/>
            <a:ext cx="778097" cy="987175"/>
            <a:chOff x="3174278" y="311514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C5DDDD-CC01-2163-E535-207899BB667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44056-5E0F-92AE-97B2-382CB3A4D90D}"/>
                </a:ext>
              </a:extLst>
            </p:cNvPr>
            <p:cNvSpPr txBox="1"/>
            <p:nvPr/>
          </p:nvSpPr>
          <p:spPr>
            <a:xfrm>
              <a:off x="3250591" y="311514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DBCDC4-573D-6590-F81F-C8A1BF317286}"/>
              </a:ext>
            </a:extLst>
          </p:cNvPr>
          <p:cNvSpPr txBox="1"/>
          <p:nvPr/>
        </p:nvSpPr>
        <p:spPr>
          <a:xfrm>
            <a:off x="1805508" y="223255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B98938-90F1-B368-7F43-31C2EBE39551}"/>
              </a:ext>
            </a:extLst>
          </p:cNvPr>
          <p:cNvSpPr/>
          <p:nvPr/>
        </p:nvSpPr>
        <p:spPr>
          <a:xfrm>
            <a:off x="1101689" y="1542361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7 318 + 3 191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02CA3-B8F2-F4A4-BF0D-2AC95B984856}"/>
              </a:ext>
            </a:extLst>
          </p:cNvPr>
          <p:cNvSpPr txBox="1"/>
          <p:nvPr/>
        </p:nvSpPr>
        <p:spPr>
          <a:xfrm>
            <a:off x="363557" y="1729648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9A13C-58DC-61E5-432A-FF64424D0323}"/>
              </a:ext>
            </a:extLst>
          </p:cNvPr>
          <p:cNvSpPr/>
          <p:nvPr/>
        </p:nvSpPr>
        <p:spPr>
          <a:xfrm>
            <a:off x="4329630" y="1553378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83 500 – 28 150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CBB5C-9189-28F9-EA31-4E3CA2BA2C17}"/>
              </a:ext>
            </a:extLst>
          </p:cNvPr>
          <p:cNvSpPr/>
          <p:nvPr/>
        </p:nvSpPr>
        <p:spPr>
          <a:xfrm>
            <a:off x="8163500" y="1531345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681 + 14 609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6A3F7B-EC06-5011-31CB-33344B6CA3E6}"/>
              </a:ext>
            </a:extLst>
          </p:cNvPr>
          <p:cNvSpPr/>
          <p:nvPr/>
        </p:nvSpPr>
        <p:spPr>
          <a:xfrm>
            <a:off x="1101689" y="3327093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172 x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673C5-3D44-B418-1338-2B1916C071EB}"/>
              </a:ext>
            </a:extLst>
          </p:cNvPr>
          <p:cNvSpPr txBox="1"/>
          <p:nvPr/>
        </p:nvSpPr>
        <p:spPr>
          <a:xfrm>
            <a:off x="363557" y="3514380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AEC024-A999-F5EE-EA97-870F6BB5985F}"/>
              </a:ext>
            </a:extLst>
          </p:cNvPr>
          <p:cNvSpPr/>
          <p:nvPr/>
        </p:nvSpPr>
        <p:spPr>
          <a:xfrm>
            <a:off x="4329630" y="3338110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307 x 15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ABFED3-B61A-FE30-E34A-8F9BBC691586}"/>
              </a:ext>
            </a:extLst>
          </p:cNvPr>
          <p:cNvSpPr/>
          <p:nvPr/>
        </p:nvSpPr>
        <p:spPr>
          <a:xfrm>
            <a:off x="8163500" y="3316077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4 488 : 34</a:t>
            </a:r>
          </a:p>
        </p:txBody>
      </p:sp>
    </p:spTree>
    <p:extLst>
      <p:ext uri="{BB962C8B-B14F-4D97-AF65-F5344CB8AC3E}">
        <p14:creationId xmlns:p14="http://schemas.microsoft.com/office/powerpoint/2010/main" val="30980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/>
      <p:bldP spid="4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42371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72E1B-709B-50AD-F8E1-8DD71E4AD22D}"/>
              </a:ext>
            </a:extLst>
          </p:cNvPr>
          <p:cNvGrpSpPr/>
          <p:nvPr/>
        </p:nvGrpSpPr>
        <p:grpSpPr>
          <a:xfrm>
            <a:off x="1516385" y="141939"/>
            <a:ext cx="9599633" cy="1312287"/>
            <a:chOff x="2188414" y="252108"/>
            <a:chExt cx="7940530" cy="23303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19A5F9-A2A8-D895-241B-B19F8F4EBF21}"/>
                </a:ext>
              </a:extLst>
            </p:cNvPr>
            <p:cNvSpPr/>
            <p:nvPr/>
          </p:nvSpPr>
          <p:spPr>
            <a:xfrm>
              <a:off x="2188414" y="252108"/>
              <a:ext cx="7940530" cy="2330327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515C54-4D9F-311A-9F7A-2A3768DE7782}"/>
                </a:ext>
              </a:extLst>
            </p:cNvPr>
            <p:cNvSpPr txBox="1"/>
            <p:nvPr/>
          </p:nvSpPr>
          <p:spPr>
            <a:xfrm>
              <a:off x="2451122" y="304711"/>
              <a:ext cx="7495567" cy="1997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 thực hiện phép tính, hãy tìm các cặp biểu thức có giá trị bằng nhau.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AB5EE5D-6B67-1DA8-569B-B72D85601466}"/>
              </a:ext>
            </a:extLst>
          </p:cNvPr>
          <p:cNvSpPr/>
          <p:nvPr/>
        </p:nvSpPr>
        <p:spPr>
          <a:xfrm>
            <a:off x="647814" y="358392"/>
            <a:ext cx="762345" cy="73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57F4C-E43C-B34F-95A7-F7312BEF8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254" y="2171813"/>
            <a:ext cx="9658293" cy="384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47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C63A-C214-ACC0-5533-D554B62F33D5}"/>
              </a:ext>
            </a:extLst>
          </p:cNvPr>
          <p:cNvGrpSpPr/>
          <p:nvPr/>
        </p:nvGrpSpPr>
        <p:grpSpPr>
          <a:xfrm>
            <a:off x="286347" y="242371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CAC018-13B2-5B63-6CC8-D99A2CF0FB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09385-E321-D880-B854-FE781BEBC56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145DCB5-EA64-F5CE-4158-19039B4AADA7}"/>
              </a:ext>
            </a:extLst>
          </p:cNvPr>
          <p:cNvSpPr txBox="1"/>
          <p:nvPr/>
        </p:nvSpPr>
        <p:spPr>
          <a:xfrm>
            <a:off x="892367" y="251552"/>
            <a:ext cx="1021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mua hai gói bim bim hết số tiền là 18 000 đồng. Trong đó, gói bim bim cua có giá hơn gói bim bim mực là 4 000 đồng. Tính giá tiền mỗi gói bim bim Mai đã mua.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ombo 10 gói Snack Cua Kinh Đô - Bim Bim Cua Xanh - Đồ Ăn Vặt Giá Rẻ">
            <a:extLst>
              <a:ext uri="{FF2B5EF4-FFF2-40B4-BE49-F238E27FC236}">
                <a16:creationId xmlns:a16="http://schemas.microsoft.com/office/drawing/2014/main" id="{274A7894-4296-8404-AEB4-3862DD15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19" y="2335574"/>
            <a:ext cx="1791159" cy="1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m Bim Snack vị Mực Oishi 40g | Lazada.vn">
            <a:extLst>
              <a:ext uri="{FF2B5EF4-FFF2-40B4-BE49-F238E27FC236}">
                <a16:creationId xmlns:a16="http://schemas.microsoft.com/office/drawing/2014/main" id="{25259579-B872-0ED0-8B61-A712E683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93" y="2027104"/>
            <a:ext cx="2313542" cy="23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CF7877-1508-7613-4ACD-91329D742BFD}"/>
              </a:ext>
            </a:extLst>
          </p:cNvPr>
          <p:cNvSpPr txBox="1"/>
          <p:nvPr/>
        </p:nvSpPr>
        <p:spPr>
          <a:xfrm>
            <a:off x="561861" y="2423711"/>
            <a:ext cx="7888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(18 000 + 4 000) : 2 = 11 000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– 11 000 = 7 000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11 000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7 000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31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6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4C76B2-B2AA-36A5-7668-D7FE2DFD0B6F}"/>
              </a:ext>
            </a:extLst>
          </p:cNvPr>
          <p:cNvGrpSpPr/>
          <p:nvPr/>
        </p:nvGrpSpPr>
        <p:grpSpPr>
          <a:xfrm>
            <a:off x="539735" y="38559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6282F2-EDC9-DF89-71A4-3367EA5A64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2772B-872C-AE5E-C65C-4BD50870521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3802A7-26E0-BD48-5660-1A91DB486597}"/>
              </a:ext>
            </a:extLst>
          </p:cNvPr>
          <p:cNvSpPr txBox="1"/>
          <p:nvPr/>
        </p:nvSpPr>
        <p:spPr>
          <a:xfrm>
            <a:off x="1112704" y="350704"/>
            <a:ext cx="1021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tổng tất cả các số trong hình bên bằng cách thuận tiện.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914FC-3A35-A130-CF02-0AA8633D9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792" y="991517"/>
            <a:ext cx="4837434" cy="328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83B67-9E90-E626-EECD-EAF1AAE8DF05}"/>
              </a:ext>
            </a:extLst>
          </p:cNvPr>
          <p:cNvSpPr txBox="1"/>
          <p:nvPr/>
        </p:nvSpPr>
        <p:spPr>
          <a:xfrm>
            <a:off x="649994" y="4263526"/>
            <a:ext cx="11060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 + 600 + 100 + 900 + 500 + 280 + 500 + 720 + 300 + 510 + 490 + 700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(400 + 600) + (100 + 900) + (500 + 500) + (280 + 720) + (300 + 700) + (510 + 490)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+ 1 000 + 1 000 + 1 000 + 1 000 + 1 000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× 6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6 000</a:t>
            </a:r>
          </a:p>
        </p:txBody>
      </p:sp>
    </p:spTree>
    <p:extLst>
      <p:ext uri="{BB962C8B-B14F-4D97-AF65-F5344CB8AC3E}">
        <p14:creationId xmlns:p14="http://schemas.microsoft.com/office/powerpoint/2010/main" val="6263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279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51,200+ Kids Talking Illustrations, Royalty-Free Vector Graphics &amp; Clip Art  - iStock | Two kids talking, Kids talking to camera, Parents and kids  talking">
            <a:extLst>
              <a:ext uri="{FF2B5EF4-FFF2-40B4-BE49-F238E27FC236}">
                <a16:creationId xmlns:a16="http://schemas.microsoft.com/office/drawing/2014/main" id="{0CD31195-16E4-F28D-062E-D319ABFE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90033" l="9967" r="89869">
                        <a14:foregroundMark x1="42974" y1="27778" x2="41993" y2="33660"/>
                        <a14:foregroundMark x1="73039" y1="19118" x2="69608" y2="59477"/>
                        <a14:foregroundMark x1="75980" y1="45588" x2="75980" y2="45588"/>
                        <a14:foregroundMark x1="77778" y1="52941" x2="75490" y2="57026"/>
                        <a14:foregroundMark x1="70098" y1="45752" x2="64052" y2="49510"/>
                        <a14:foregroundMark x1="62255" y1="56699" x2="63725" y2="71078"/>
                        <a14:foregroundMark x1="72712" y1="83497" x2="75980" y2="90033"/>
                        <a14:foregroundMark x1="63725" y1="84150" x2="60458" y2="88235"/>
                        <a14:foregroundMark x1="58170" y1="89379" x2="61928" y2="88889"/>
                        <a14:foregroundMark x1="63725" y1="88889" x2="64869" y2="88399"/>
                        <a14:foregroundMark x1="57026" y1="89052" x2="61928" y2="87582"/>
                        <a14:foregroundMark x1="65523" y1="87745" x2="65523" y2="87745"/>
                        <a14:foregroundMark x1="72712" y1="89869" x2="73693" y2="86765"/>
                        <a14:foregroundMark x1="23529" y1="90033" x2="25163" y2="89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4" y="2541533"/>
            <a:ext cx="3742423" cy="37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ng bóng Lời nói: Hình chữ nhật với Góc Tròn 2">
            <a:extLst>
              <a:ext uri="{FF2B5EF4-FFF2-40B4-BE49-F238E27FC236}">
                <a16:creationId xmlns:a16="http://schemas.microsoft.com/office/drawing/2014/main" id="{ED4C0EBB-FB84-30CC-386A-F778741CB9D8}"/>
              </a:ext>
            </a:extLst>
          </p:cNvPr>
          <p:cNvSpPr/>
          <p:nvPr/>
        </p:nvSpPr>
        <p:spPr>
          <a:xfrm>
            <a:off x="3630255" y="662465"/>
            <a:ext cx="6489701" cy="1879068"/>
          </a:xfrm>
          <a:prstGeom prst="wedgeRoundRectCallout">
            <a:avLst>
              <a:gd name="adj1" fmla="val -46579"/>
              <a:gd name="adj2" fmla="val 7101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7 318 + 3 191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7 318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3 191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130063" y="4182583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44173" y="29600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2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83 500 – 28 150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83 500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28 150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548704" y="4149532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870627" y="388525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150963" y="3921489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338756" y="3915924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5045" y="3932989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1F3BF-B223-3596-4A46-EF5A1A082E00}"/>
              </a:ext>
            </a:extLst>
          </p:cNvPr>
          <p:cNvSpPr txBox="1"/>
          <p:nvPr/>
        </p:nvSpPr>
        <p:spPr>
          <a:xfrm>
            <a:off x="4505898" y="3944006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628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681 + 14 609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681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65404" y="2799726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14 609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425736" y="266413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910989" y="4182582"/>
            <a:ext cx="4332994" cy="80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733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416211" y="26736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0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x 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885542" y="2777693"/>
            <a:ext cx="1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869181">
            <a:off x="5056233" y="31378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5199961" y="4131325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68742" y="3125350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307 x 15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49957" y="2447187"/>
            <a:ext cx="288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03341">
            <a:off x="5067250" y="284040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825388" y="349234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4726237" y="345321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79759" y="2827895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9AA30-4D39-E369-73CB-C76833C98022}"/>
              </a:ext>
            </a:extLst>
          </p:cNvPr>
          <p:cNvSpPr txBox="1"/>
          <p:nvPr/>
        </p:nvSpPr>
        <p:spPr>
          <a:xfrm>
            <a:off x="4781320" y="4312531"/>
            <a:ext cx="242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FB7A9-C5E7-15EF-4B4F-6DCC8A18BE45}"/>
              </a:ext>
            </a:extLst>
          </p:cNvPr>
          <p:cNvSpPr/>
          <p:nvPr/>
        </p:nvSpPr>
        <p:spPr>
          <a:xfrm>
            <a:off x="4770304" y="549741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B8FDE-41D7-6F76-96D5-A7E1ACABDA21}"/>
              </a:ext>
            </a:extLst>
          </p:cNvPr>
          <p:cNvSpPr txBox="1"/>
          <p:nvPr/>
        </p:nvSpPr>
        <p:spPr>
          <a:xfrm>
            <a:off x="4660135" y="542523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4605</a:t>
            </a:r>
          </a:p>
        </p:txBody>
      </p:sp>
    </p:spTree>
    <p:extLst>
      <p:ext uri="{BB962C8B-B14F-4D97-AF65-F5344CB8AC3E}">
        <p14:creationId xmlns:p14="http://schemas.microsoft.com/office/powerpoint/2010/main" val="40301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70" grpId="0"/>
      <p:bldP spid="14" grpId="0" animBg="1"/>
      <p:bldP spid="2" grpId="0"/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4 488 :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822853" y="1838546"/>
            <a:ext cx="3531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4488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EFCCF-882E-FC29-E55E-62C5C6E6067E}"/>
              </a:ext>
            </a:extLst>
          </p:cNvPr>
          <p:cNvSpPr/>
          <p:nvPr/>
        </p:nvSpPr>
        <p:spPr>
          <a:xfrm rot="16200000">
            <a:off x="4712630" y="2997245"/>
            <a:ext cx="2442776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75193-EBD4-B816-F40E-A5104790F91F}"/>
              </a:ext>
            </a:extLst>
          </p:cNvPr>
          <p:cNvSpPr/>
          <p:nvPr/>
        </p:nvSpPr>
        <p:spPr>
          <a:xfrm rot="16200000" flipH="1" flipV="1">
            <a:off x="6928785" y="1620306"/>
            <a:ext cx="45719" cy="20050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C8B81-3730-1D28-958C-AB6C13F5CB25}"/>
              </a:ext>
            </a:extLst>
          </p:cNvPr>
          <p:cNvSpPr txBox="1"/>
          <p:nvPr/>
        </p:nvSpPr>
        <p:spPr>
          <a:xfrm>
            <a:off x="6004193" y="1695327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572AC-C2EF-6CCE-52BE-95E160B0454F}"/>
              </a:ext>
            </a:extLst>
          </p:cNvPr>
          <p:cNvSpPr txBox="1"/>
          <p:nvPr/>
        </p:nvSpPr>
        <p:spPr>
          <a:xfrm>
            <a:off x="5871990" y="2631760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67FB7-94F7-7FFB-2BA6-1D065EF428FA}"/>
              </a:ext>
            </a:extLst>
          </p:cNvPr>
          <p:cNvSpPr txBox="1"/>
          <p:nvPr/>
        </p:nvSpPr>
        <p:spPr>
          <a:xfrm>
            <a:off x="3745734" y="2565658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D169C-7D83-1429-AA8D-1DBA41701AC3}"/>
              </a:ext>
            </a:extLst>
          </p:cNvPr>
          <p:cNvSpPr txBox="1"/>
          <p:nvPr/>
        </p:nvSpPr>
        <p:spPr>
          <a:xfrm>
            <a:off x="4395729" y="3292772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068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7635C-B3C1-F3E3-27B6-EDAE8FE0C6FC}"/>
              </a:ext>
            </a:extLst>
          </p:cNvPr>
          <p:cNvSpPr txBox="1"/>
          <p:nvPr/>
        </p:nvSpPr>
        <p:spPr>
          <a:xfrm>
            <a:off x="4869456" y="4130053"/>
            <a:ext cx="261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00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" grpId="0" animBg="1"/>
      <p:bldP spid="6" grpId="0" animBg="1"/>
      <p:bldP spid="7" grpId="0"/>
      <p:bldP spid="8" grpId="0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821476" y="3490944"/>
            <a:ext cx="19585923" cy="2991979"/>
            <a:chOff x="962275" y="3559848"/>
            <a:chExt cx="13922721" cy="2991979"/>
          </a:xfrm>
        </p:grpSpPr>
        <p:sp>
          <p:nvSpPr>
            <p:cNvPr id="11" name="TextBox 10"/>
            <p:cNvSpPr txBox="1"/>
            <p:nvPr/>
          </p:nvSpPr>
          <p:spPr>
            <a:xfrm rot="21301319">
              <a:off x="4591466" y="3559848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DỌN NHÀ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01319">
              <a:off x="962275" y="3997282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               DỌN NHÀ</a:t>
              </a:r>
              <a:endParaRPr kumimoji="0" lang="en-US" sz="8000" b="0" i="0" u="none" strike="noStrike" kern="1200" cap="none" spc="0" normalizeH="0" baseline="0" noProof="0" dirty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nhạc hay">
            <a:hlinkClick r:id="" action="ppaction://media"/>
            <a:extLst>
              <a:ext uri="{FF2B5EF4-FFF2-40B4-BE49-F238E27FC236}">
                <a16:creationId xmlns:a16="http://schemas.microsoft.com/office/drawing/2014/main" id="{BDA3FE4E-7622-046D-0DA1-53B627055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8503" y="2564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124" y="3674702"/>
            <a:ext cx="3887751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Yên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044" y="247513"/>
            <a:ext cx="10287092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baseline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ít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10496550" y="5757704"/>
            <a:ext cx="1543050" cy="994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0EB45-5531-8402-FCB6-1B1154F10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337" y="1911789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4375" y="457200"/>
            <a:ext cx="10715625" cy="73846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2.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lang="vi-VN" sz="4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147265" y="5316055"/>
            <a:ext cx="1310059" cy="13514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94040E-B3F7-DE56-B1C8-94DF81AB9BF9}"/>
              </a:ext>
            </a:extLst>
          </p:cNvPr>
          <p:cNvSpPr/>
          <p:nvPr/>
        </p:nvSpPr>
        <p:spPr>
          <a:xfrm>
            <a:off x="474699" y="3055577"/>
            <a:ext cx="4183026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TP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Chí Minh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F6C1E-0C54-A5DF-43AF-8C62557EA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487" y="1645089"/>
            <a:ext cx="6333736" cy="38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496" y="2748246"/>
            <a:ext cx="3831904" cy="181423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8 330 800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6" y="228600"/>
            <a:ext cx="10349664" cy="80002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bao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10525124" y="5315026"/>
            <a:ext cx="1467981" cy="1452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84AE5A-ED48-01A5-BA2D-EEB6D0637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237" y="1368864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634</Words>
  <Application>Microsoft Office PowerPoint</Application>
  <PresentationFormat>Widescreen</PresentationFormat>
  <Paragraphs>113</Paragraphs>
  <Slides>24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等线</vt:lpstr>
      <vt:lpstr>Arial</vt:lpstr>
      <vt:lpstr>Bebas Neue</vt:lpstr>
      <vt:lpstr>Calibri</vt:lpstr>
      <vt:lpstr>Cambria</vt:lpstr>
      <vt:lpstr>Karla</vt:lpstr>
      <vt:lpstr>Love Ya Like A Sister</vt:lpstr>
      <vt:lpstr>UTM Colossalis</vt:lpstr>
      <vt:lpstr>Office 主题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Phương Bùi</cp:lastModifiedBy>
  <cp:revision>38</cp:revision>
  <dcterms:created xsi:type="dcterms:W3CDTF">2024-05-17T01:08:10Z</dcterms:created>
  <dcterms:modified xsi:type="dcterms:W3CDTF">2024-09-10T17:43:55Z</dcterms:modified>
</cp:coreProperties>
</file>