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4" r:id="rId3"/>
    <p:sldMasterId id="2147483736" r:id="rId4"/>
  </p:sldMasterIdLst>
  <p:notesMasterIdLst>
    <p:notesMasterId r:id="rId33"/>
  </p:notesMasterIdLst>
  <p:handoutMasterIdLst>
    <p:handoutMasterId r:id="rId34"/>
  </p:handoutMasterIdLst>
  <p:sldIdLst>
    <p:sldId id="403" r:id="rId5"/>
    <p:sldId id="405" r:id="rId6"/>
    <p:sldId id="404" r:id="rId7"/>
    <p:sldId id="406" r:id="rId8"/>
    <p:sldId id="257" r:id="rId9"/>
    <p:sldId id="260" r:id="rId10"/>
    <p:sldId id="305" r:id="rId11"/>
    <p:sldId id="265" r:id="rId12"/>
    <p:sldId id="407" r:id="rId13"/>
    <p:sldId id="306" r:id="rId14"/>
    <p:sldId id="266" r:id="rId15"/>
    <p:sldId id="408" r:id="rId16"/>
    <p:sldId id="409" r:id="rId17"/>
    <p:sldId id="307" r:id="rId18"/>
    <p:sldId id="314" r:id="rId19"/>
    <p:sldId id="315" r:id="rId20"/>
    <p:sldId id="410" r:id="rId21"/>
    <p:sldId id="411" r:id="rId22"/>
    <p:sldId id="412" r:id="rId23"/>
    <p:sldId id="413" r:id="rId24"/>
    <p:sldId id="414" r:id="rId25"/>
    <p:sldId id="415" r:id="rId26"/>
    <p:sldId id="416" r:id="rId27"/>
    <p:sldId id="417" r:id="rId28"/>
    <p:sldId id="418" r:id="rId29"/>
    <p:sldId id="301" r:id="rId30"/>
    <p:sldId id="419" r:id="rId31"/>
    <p:sldId id="42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858" y="78"/>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12/10/2024</a:t>
            </a:fld>
            <a:endParaRPr lang="en-US"/>
          </a:p>
        </p:txBody>
      </p:sp>
      <p:sp>
        <p:nvSpPr>
          <p:cNvPr id="4" name="Footer Placeholder 3">
            <a:extLst>
              <a:ext uri="{FF2B5EF4-FFF2-40B4-BE49-F238E27FC236}">
                <a16:creationId xmlns:a16="http://schemas.microsoft.com/office/drawing/2014/main"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55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560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13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52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87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31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804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19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97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772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0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02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520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805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638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366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1844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193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81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186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222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2753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CABB4FEE-5D6F-155E-A4D9-A0EE96ACB2F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81872" y="8597889"/>
            <a:ext cx="1311992" cy="1311992"/>
          </a:xfrm>
          <a:prstGeom prst="rect">
            <a:avLst/>
          </a:prstGeom>
        </p:spPr>
      </p:pic>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4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525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image" Target="../media/image25.jpeg"/><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25.jpeg"/><Relationship Id="rId1" Type="http://schemas.openxmlformats.org/officeDocument/2006/relationships/slideLayout" Target="../slideLayouts/slideLayout43.xml"/><Relationship Id="rId6" Type="http://schemas.openxmlformats.org/officeDocument/2006/relationships/image" Target="../media/image45.png"/><Relationship Id="rId11" Type="http://schemas.openxmlformats.org/officeDocument/2006/relationships/image" Target="../media/image49.sv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26.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1.png"/><Relationship Id="rId4" Type="http://schemas.openxmlformats.org/officeDocument/2006/relationships/image" Target="../media/image5.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64.png"/><Relationship Id="rId4" Type="http://schemas.openxmlformats.org/officeDocument/2006/relationships/image" Target="../media/image5.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3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close up of a text&#10;&#10;Description automatically generated">
            <a:extLst>
              <a:ext uri="{FF2B5EF4-FFF2-40B4-BE49-F238E27FC236}">
                <a16:creationId xmlns:a16="http://schemas.microsoft.com/office/drawing/2014/main" id="{05E26D19-D705-D767-3B2A-D0C8EB34FB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2857" y="1854888"/>
            <a:ext cx="8533955" cy="2971551"/>
          </a:xfrm>
          <a:prstGeom prst="rect">
            <a:avLst/>
          </a:prstGeom>
        </p:spPr>
      </p:pic>
    </p:spTree>
    <p:extLst>
      <p:ext uri="{BB962C8B-B14F-4D97-AF65-F5344CB8AC3E}">
        <p14:creationId xmlns:p14="http://schemas.microsoft.com/office/powerpoint/2010/main" val="608124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82977" y="832666"/>
            <a:ext cx="683735" cy="519069"/>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98762" y="1143000"/>
            <a:ext cx="611677" cy="417469"/>
          </a:xfrm>
          <a:custGeom>
            <a:avLst/>
            <a:gdLst/>
            <a:ahLst/>
            <a:cxnLst/>
            <a:rect l="l" t="t" r="r" b="b"/>
            <a:pathLst>
              <a:path w="917515" h="626204">
                <a:moveTo>
                  <a:pt x="0" y="0"/>
                </a:moveTo>
                <a:lnTo>
                  <a:pt x="917514" y="0"/>
                </a:lnTo>
                <a:lnTo>
                  <a:pt x="917514" y="626204"/>
                </a:lnTo>
                <a:lnTo>
                  <a:pt x="0" y="62620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416503"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7" name="Freeform 7"/>
          <p:cNvSpPr/>
          <p:nvPr/>
        </p:nvSpPr>
        <p:spPr>
          <a:xfrm>
            <a:off x="3007342"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8" name="Freeform 8"/>
          <p:cNvSpPr/>
          <p:nvPr/>
        </p:nvSpPr>
        <p:spPr>
          <a:xfrm>
            <a:off x="10539980" y="5601494"/>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sp>
        <p:nvSpPr>
          <p:cNvPr id="9" name="Freeform 9"/>
          <p:cNvSpPr/>
          <p:nvPr/>
        </p:nvSpPr>
        <p:spPr>
          <a:xfrm>
            <a:off x="296152" y="5559058"/>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6070305" y="953770"/>
            <a:ext cx="5537495" cy="5486400"/>
            <a:chOff x="0" y="0"/>
            <a:chExt cx="2187652" cy="2167467"/>
          </a:xfrm>
        </p:grpSpPr>
        <p:sp>
          <p:nvSpPr>
            <p:cNvPr id="11" name="Freeform 11"/>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12" name="TextBox 12"/>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13"/>
          <p:cNvGrpSpPr/>
          <p:nvPr/>
        </p:nvGrpSpPr>
        <p:grpSpPr>
          <a:xfrm>
            <a:off x="1055915" y="852170"/>
            <a:ext cx="10450286" cy="5458941"/>
            <a:chOff x="0" y="0"/>
            <a:chExt cx="2187652" cy="2156618"/>
          </a:xfrm>
        </p:grpSpPr>
        <p:sp>
          <p:nvSpPr>
            <p:cNvPr id="14" name="Freeform 14"/>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15" name="TextBox 15"/>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5181535" y="558505"/>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11666" y="4970803"/>
            <a:ext cx="1794005" cy="2028711"/>
          </a:xfrm>
          <a:custGeom>
            <a:avLst/>
            <a:gdLst/>
            <a:ahLst/>
            <a:cxnLst/>
            <a:rect l="l" t="t" r="r" b="b"/>
            <a:pathLst>
              <a:path w="2691008" h="3043066">
                <a:moveTo>
                  <a:pt x="0" y="0"/>
                </a:moveTo>
                <a:lnTo>
                  <a:pt x="2691008" y="0"/>
                </a:lnTo>
                <a:lnTo>
                  <a:pt x="2691008" y="3043066"/>
                </a:lnTo>
                <a:lnTo>
                  <a:pt x="0" y="3043066"/>
                </a:lnTo>
                <a:lnTo>
                  <a:pt x="0" y="0"/>
                </a:lnTo>
                <a:close/>
              </a:path>
            </a:pathLst>
          </a:custGeom>
          <a:blipFill>
            <a:blip r:embed="rId9"/>
            <a:stretch>
              <a:fillRect r="-103599"/>
            </a:stretch>
          </a:blipFill>
        </p:spPr>
        <p:txBody>
          <a:bodyPr/>
          <a:lstStyle/>
          <a:p>
            <a:pPr defTabSz="609630"/>
            <a:endParaRPr lang="en-US" sz="1200">
              <a:solidFill>
                <a:prstClr val="black"/>
              </a:solidFill>
              <a:latin typeface="Calibri"/>
            </a:endParaRPr>
          </a:p>
        </p:txBody>
      </p:sp>
      <p:sp>
        <p:nvSpPr>
          <p:cNvPr id="18" name="Freeform 18"/>
          <p:cNvSpPr/>
          <p:nvPr/>
        </p:nvSpPr>
        <p:spPr>
          <a:xfrm>
            <a:off x="10645802" y="5166713"/>
            <a:ext cx="1453857" cy="1819777"/>
          </a:xfrm>
          <a:custGeom>
            <a:avLst/>
            <a:gdLst/>
            <a:ahLst/>
            <a:cxnLst/>
            <a:rect l="l" t="t" r="r" b="b"/>
            <a:pathLst>
              <a:path w="2180785" h="2729666">
                <a:moveTo>
                  <a:pt x="0" y="0"/>
                </a:moveTo>
                <a:lnTo>
                  <a:pt x="2180785" y="0"/>
                </a:lnTo>
                <a:lnTo>
                  <a:pt x="2180785" y="2729666"/>
                </a:lnTo>
                <a:lnTo>
                  <a:pt x="0" y="2729666"/>
                </a:lnTo>
                <a:lnTo>
                  <a:pt x="0" y="0"/>
                </a:lnTo>
                <a:close/>
              </a:path>
            </a:pathLst>
          </a:custGeom>
          <a:blipFill>
            <a:blip r:embed="rId9"/>
            <a:stretch>
              <a:fillRect l="-109768" r="-15592"/>
            </a:stretch>
          </a:blipFill>
        </p:spPr>
        <p:txBody>
          <a:bodyPr/>
          <a:lstStyle/>
          <a:p>
            <a:pPr defTabSz="609630"/>
            <a:endParaRPr lang="en-US" sz="1200">
              <a:solidFill>
                <a:prstClr val="black"/>
              </a:solidFill>
              <a:latin typeface="Calibri"/>
            </a:endParaRPr>
          </a:p>
        </p:txBody>
      </p:sp>
      <p:sp>
        <p:nvSpPr>
          <p:cNvPr id="24" name="TextBox 24"/>
          <p:cNvSpPr txBox="1"/>
          <p:nvPr/>
        </p:nvSpPr>
        <p:spPr>
          <a:xfrm>
            <a:off x="1764799" y="1270809"/>
            <a:ext cx="9327743" cy="4570034"/>
          </a:xfrm>
          <a:prstGeom prst="rect">
            <a:avLst/>
          </a:prstGeom>
        </p:spPr>
        <p:txBody>
          <a:bodyPr wrap="square" lIns="0" tIns="0" rIns="0" bIns="0" rtlCol="0" anchor="t">
            <a:spAutoFit/>
          </a:bodyPr>
          <a:lstStyle/>
          <a:p>
            <a:pPr algn="just" defTabSz="609630">
              <a:lnSpc>
                <a:spcPts val="4013"/>
              </a:lnSpc>
            </a:pPr>
            <a:r>
              <a:rPr lang="en-US" sz="2800" b="1" dirty="0">
                <a:solidFill>
                  <a:srgbClr val="000000"/>
                </a:solidFill>
                <a:latin typeface="Cambria" panose="02040503050406030204" pitchFamily="18" charset="0"/>
                <a:ea typeface="Cambria" panose="02040503050406030204" pitchFamily="18" charset="0"/>
              </a:rPr>
              <a:t>1</a:t>
            </a:r>
            <a:r>
              <a:rPr lang="vi-VN" sz="2800" b="1" dirty="0">
                <a:solidFill>
                  <a:srgbClr val="000000"/>
                </a:solidFill>
                <a:latin typeface="Cambria" panose="02040503050406030204" pitchFamily="18" charset="0"/>
                <a:ea typeface="Cambria" panose="02040503050406030204" pitchFamily="18" charset="0"/>
              </a:rPr>
              <a:t>. Bộ phận của hoa tạo tế bào sinh dục đực là nhị hoa (hạt phấn/chỉ nhị).</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2. Bộ phận của hoa tạo tế bào sinh dục cái là nhuỵ hoa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3. Bộ phận của hoa hình thành quả là bầu nhuỵ.</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4. Bộ phận của hoa hình thành hạt là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5. Khi đầu nhuỵ nhận được hạt phấn là sự thụ phấn.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6. Thụ tinh xảy ra khi tế bào sinh dục đực kết hợp với tế bào sinh dục cái tạo thành hợp tử.</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81942" y="676365"/>
            <a:ext cx="7892869" cy="1219821"/>
          </a:xfrm>
          <a:prstGeom prst="rect">
            <a:avLst/>
          </a:prstGeom>
          <a:noFill/>
        </p:spPr>
        <p:txBody>
          <a:bodyPr wrap="square" rtlCol="0">
            <a:spAutoFit/>
          </a:bodyPr>
          <a:lstStyle/>
          <a:p>
            <a:pPr marR="0" algn="ctr">
              <a:lnSpc>
                <a:spcPct val="120000"/>
              </a:lnSpc>
              <a:spcBef>
                <a:spcPts val="0"/>
              </a:spcBef>
              <a:spcAft>
                <a:spcPts val="0"/>
              </a:spcAft>
            </a:pPr>
            <a:r>
              <a:rPr lang="vi-VN" sz="3200" b="1" dirty="0">
                <a:solidFill>
                  <a:srgbClr val="002060"/>
                </a:solidFill>
                <a:latin typeface="Cambria" panose="02040503050406030204" pitchFamily="18" charset="0"/>
                <a:ea typeface="Cambria" panose="02040503050406030204" pitchFamily="18" charset="0"/>
              </a:rPr>
              <a:t>Chỉ trên hình và nói về sự thụ phấn, thụ tinh ở thực vật có hoa.</a:t>
            </a:r>
            <a:endParaRPr lang="en-US" sz="3200" b="1" dirty="0">
              <a:solidFill>
                <a:srgbClr val="002060"/>
              </a:solidFill>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05D90683-9531-E698-5E67-375DF6012E03}"/>
              </a:ext>
            </a:extLst>
          </p:cNvPr>
          <p:cNvPicPr>
            <a:picLocks noChangeAspect="1"/>
          </p:cNvPicPr>
          <p:nvPr/>
        </p:nvPicPr>
        <p:blipFill>
          <a:blip r:embed="rId4"/>
          <a:stretch>
            <a:fillRect/>
          </a:stretch>
        </p:blipFill>
        <p:spPr>
          <a:xfrm>
            <a:off x="76200" y="1889351"/>
            <a:ext cx="6034052" cy="4968649"/>
          </a:xfrm>
          <a:prstGeom prst="rect">
            <a:avLst/>
          </a:prstGeom>
        </p:spPr>
      </p:pic>
      <p:grpSp>
        <p:nvGrpSpPr>
          <p:cNvPr id="3" name="Group 2">
            <a:extLst>
              <a:ext uri="{FF2B5EF4-FFF2-40B4-BE49-F238E27FC236}">
                <a16:creationId xmlns:a16="http://schemas.microsoft.com/office/drawing/2014/main" id="{BF22073C-2160-F47C-E1C4-3D5A689E196F}"/>
              </a:ext>
            </a:extLst>
          </p:cNvPr>
          <p:cNvGrpSpPr/>
          <p:nvPr/>
        </p:nvGrpSpPr>
        <p:grpSpPr>
          <a:xfrm>
            <a:off x="6193971" y="2068285"/>
            <a:ext cx="5558643"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002988"/>
            </a:xfrm>
            <a:prstGeom prst="rect">
              <a:avLst/>
            </a:prstGeom>
          </p:spPr>
          <p:txBody>
            <a:bodyPr wrap="square">
              <a:spAutoFit/>
            </a:bodyPr>
            <a:lstStyle/>
            <a:p>
              <a:pPr algn="just" fontAlgn="base"/>
              <a:r>
                <a:rPr lang="vi-VN" sz="2800" b="1" dirty="0">
                  <a:latin typeface="Calibri" panose="020F0502020204030204" pitchFamily="34" charset="0"/>
                  <a:cs typeface="Calibri" panose="020F0502020204030204" pitchFamily="34" charset="0"/>
                </a:rPr>
                <a:t>- Sự thụ phấn, thụ tinh ở thực vật có hoa:</a:t>
              </a:r>
            </a:p>
            <a:p>
              <a:pPr algn="just" fontAlgn="base"/>
              <a:r>
                <a:rPr lang="vi-VN" sz="2800" b="1" dirty="0">
                  <a:latin typeface="Calibri" panose="020F0502020204030204" pitchFamily="34" charset="0"/>
                  <a:cs typeface="Calibri" panose="020F0502020204030204" pitchFamily="34" charset="0"/>
                </a:rPr>
                <a:t>+ Thụ phấn xảy ra khi đầu nhuỵ nhận được hạt phấn.</a:t>
              </a:r>
            </a:p>
            <a:p>
              <a:pPr algn="just" fontAlgn="base"/>
              <a:r>
                <a:rPr lang="vi-VN" sz="2800" b="1" dirty="0">
                  <a:latin typeface="Calibri" panose="020F0502020204030204" pitchFamily="34" charset="0"/>
                  <a:cs typeface="Calibri" panose="020F0502020204030204" pitchFamily="34" charset="0"/>
                </a:rPr>
                <a:t>+ Thụ tinh diễn ra ở noãn. Ống phấn phát triển đưa tế bào sinh dục đực kết hợp với tế bào sinh dục cái tạo thành hợp tử.</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81942" y="676365"/>
            <a:ext cx="7892869"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Nêu vai trò của nhị hoa, nhu</a:t>
            </a:r>
            <a:r>
              <a:rPr lang="en-US" sz="3200" b="1" dirty="0">
                <a:solidFill>
                  <a:srgbClr val="002060"/>
                </a:solidFill>
                <a:latin typeface="Cambria" panose="02040503050406030204" pitchFamily="18" charset="0"/>
                <a:ea typeface="Cambria" panose="02040503050406030204" pitchFamily="18" charset="0"/>
              </a:rPr>
              <a:t>ỵ</a:t>
            </a:r>
            <a:r>
              <a:rPr lang="vi-VN" sz="3200" b="1" dirty="0">
                <a:solidFill>
                  <a:srgbClr val="002060"/>
                </a:solidFill>
                <a:latin typeface="Cambria" panose="02040503050406030204" pitchFamily="18" charset="0"/>
                <a:ea typeface="Cambria" panose="02040503050406030204" pitchFamily="18" charset="0"/>
              </a:rPr>
              <a:t> hoa trong quá trình thụ phấn, thụ tinh.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5D90683-9531-E698-5E67-375DF6012E03}"/>
              </a:ext>
            </a:extLst>
          </p:cNvPr>
          <p:cNvPicPr>
            <a:picLocks noChangeAspect="1"/>
          </p:cNvPicPr>
          <p:nvPr/>
        </p:nvPicPr>
        <p:blipFill>
          <a:blip r:embed="rId4"/>
          <a:stretch>
            <a:fillRect/>
          </a:stretch>
        </p:blipFill>
        <p:spPr>
          <a:xfrm>
            <a:off x="76200" y="1889351"/>
            <a:ext cx="6034052" cy="4968649"/>
          </a:xfrm>
          <a:prstGeom prst="rect">
            <a:avLst/>
          </a:prstGeom>
        </p:spPr>
      </p:pic>
      <p:grpSp>
        <p:nvGrpSpPr>
          <p:cNvPr id="3" name="Group 2">
            <a:extLst>
              <a:ext uri="{FF2B5EF4-FFF2-40B4-BE49-F238E27FC236}">
                <a16:creationId xmlns:a16="http://schemas.microsoft.com/office/drawing/2014/main" id="{BF22073C-2160-F47C-E1C4-3D5A689E196F}"/>
              </a:ext>
            </a:extLst>
          </p:cNvPr>
          <p:cNvGrpSpPr/>
          <p:nvPr/>
        </p:nvGrpSpPr>
        <p:grpSpPr>
          <a:xfrm>
            <a:off x="6193971" y="2068285"/>
            <a:ext cx="5558643"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665211"/>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Vai trò của nhị hoa, nhuỵ hoa trong quá trình thụ phấn, thụ tinh:</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Nhị hoa gồm chỉ nhị mang bao phấn chứa nhiều hạt phấn.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pitchFamily="34" charset="0"/>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Nhị hoa sẽ phát tán hạt phấn để hạt phấn đến đầu nhuỵ thì xảy ra quá trình thụ phấn.</a:t>
              </a:r>
            </a:p>
          </p:txBody>
        </p:sp>
      </p:grpSp>
    </p:spTree>
    <p:extLst>
      <p:ext uri="{BB962C8B-B14F-4D97-AF65-F5344CB8AC3E}">
        <p14:creationId xmlns:p14="http://schemas.microsoft.com/office/powerpoint/2010/main" val="2707127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71057" y="785222"/>
            <a:ext cx="8501744" cy="628890"/>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Cho biết bộ phận nào hình thành quả và hạt.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068285"/>
            <a:ext cx="10413671"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665211"/>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Hạt phấn trên đầu nhuỵ sẽ phát triển tạo ra các tế bào sinh dục đực. Ống phấn phát triển đưa tế bào sinh đực kết hợp với tế bào sinh dục cái tạo thành hợp tử trong noãn. Như vậy quá trình thụ tinh diễn ra toàn bộ trong nhuỵ hoa.</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Bầu nhuỵ phát triển thành quả, noãn phát triển thành hạt chứa phôi.</a:t>
              </a:r>
            </a:p>
          </p:txBody>
        </p:sp>
      </p:grpSp>
    </p:spTree>
    <p:extLst>
      <p:ext uri="{BB962C8B-B14F-4D97-AF65-F5344CB8AC3E}">
        <p14:creationId xmlns:p14="http://schemas.microsoft.com/office/powerpoint/2010/main" val="606996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D033CE45-5F9D-4778-551F-A63B4471D4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47" name="Freeform 3">
            <a:extLst>
              <a:ext uri="{FF2B5EF4-FFF2-40B4-BE49-F238E27FC236}">
                <a16:creationId xmlns:a16="http://schemas.microsoft.com/office/drawing/2014/main" id="{87B999CD-F122-3F86-CC2B-0452ED708A9E}"/>
              </a:ext>
            </a:extLst>
          </p:cNvPr>
          <p:cNvSpPr/>
          <p:nvPr/>
        </p:nvSpPr>
        <p:spPr>
          <a:xfrm>
            <a:off x="7818292" y="1669867"/>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8" name="Freeform 4">
            <a:extLst>
              <a:ext uri="{FF2B5EF4-FFF2-40B4-BE49-F238E27FC236}">
                <a16:creationId xmlns:a16="http://schemas.microsoft.com/office/drawing/2014/main" id="{EC8BCA37-3692-71C2-A9AD-0B982C62EAAA}"/>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49" name="Group 5">
            <a:extLst>
              <a:ext uri="{FF2B5EF4-FFF2-40B4-BE49-F238E27FC236}">
                <a16:creationId xmlns:a16="http://schemas.microsoft.com/office/drawing/2014/main" id="{A1A1B40A-8E5B-948F-F564-B19E11B8A4B2}"/>
              </a:ext>
            </a:extLst>
          </p:cNvPr>
          <p:cNvGrpSpPr/>
          <p:nvPr/>
        </p:nvGrpSpPr>
        <p:grpSpPr>
          <a:xfrm>
            <a:off x="787401" y="787400"/>
            <a:ext cx="6551695" cy="5486400"/>
            <a:chOff x="0" y="0"/>
            <a:chExt cx="2588324" cy="2167467"/>
          </a:xfrm>
        </p:grpSpPr>
        <p:sp>
          <p:nvSpPr>
            <p:cNvPr id="50" name="Freeform 6">
              <a:extLst>
                <a:ext uri="{FF2B5EF4-FFF2-40B4-BE49-F238E27FC236}">
                  <a16:creationId xmlns:a16="http://schemas.microsoft.com/office/drawing/2014/main" id="{FB24898D-DE81-CC2B-9E51-CBB907D89B42}"/>
                </a:ext>
              </a:extLst>
            </p:cNvPr>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txBody>
            <a:bodyPr/>
            <a:lstStyle/>
            <a:p>
              <a:pPr defTabSz="609630"/>
              <a:endParaRPr lang="en-US" sz="1200">
                <a:solidFill>
                  <a:prstClr val="black"/>
                </a:solidFill>
                <a:latin typeface="Calibri"/>
              </a:endParaRPr>
            </a:p>
          </p:txBody>
        </p:sp>
        <p:sp>
          <p:nvSpPr>
            <p:cNvPr id="51" name="TextBox 7">
              <a:extLst>
                <a:ext uri="{FF2B5EF4-FFF2-40B4-BE49-F238E27FC236}">
                  <a16:creationId xmlns:a16="http://schemas.microsoft.com/office/drawing/2014/main" id="{508803C5-9E69-42B4-3319-AF79C7AB3A30}"/>
                </a:ext>
              </a:extLst>
            </p:cNvPr>
            <p:cNvSpPr txBox="1"/>
            <p:nvPr/>
          </p:nvSpPr>
          <p:spPr>
            <a:xfrm>
              <a:off x="0" y="-38100"/>
              <a:ext cx="2588324"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2" name="Group 8">
            <a:extLst>
              <a:ext uri="{FF2B5EF4-FFF2-40B4-BE49-F238E27FC236}">
                <a16:creationId xmlns:a16="http://schemas.microsoft.com/office/drawing/2014/main" id="{17937155-F2CC-B22B-D19C-AABA53D109D2}"/>
              </a:ext>
            </a:extLst>
          </p:cNvPr>
          <p:cNvGrpSpPr/>
          <p:nvPr/>
        </p:nvGrpSpPr>
        <p:grpSpPr>
          <a:xfrm>
            <a:off x="685800" y="685800"/>
            <a:ext cx="6555602" cy="5486400"/>
            <a:chOff x="0" y="0"/>
            <a:chExt cx="2589867" cy="2167467"/>
          </a:xfrm>
        </p:grpSpPr>
        <p:sp>
          <p:nvSpPr>
            <p:cNvPr id="53" name="Freeform 9">
              <a:extLst>
                <a:ext uri="{FF2B5EF4-FFF2-40B4-BE49-F238E27FC236}">
                  <a16:creationId xmlns:a16="http://schemas.microsoft.com/office/drawing/2014/main" id="{D4AF2FCD-CA34-8D38-9FC9-7D07A0534B3B}"/>
                </a:ext>
              </a:extLst>
            </p:cNvPr>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txBody>
            <a:bodyPr/>
            <a:lstStyle/>
            <a:p>
              <a:pPr defTabSz="609630"/>
              <a:endParaRPr lang="en-US" sz="1200">
                <a:solidFill>
                  <a:prstClr val="black"/>
                </a:solidFill>
                <a:latin typeface="Calibri"/>
              </a:endParaRPr>
            </a:p>
          </p:txBody>
        </p:sp>
        <p:sp>
          <p:nvSpPr>
            <p:cNvPr id="54" name="TextBox 10">
              <a:extLst>
                <a:ext uri="{FF2B5EF4-FFF2-40B4-BE49-F238E27FC236}">
                  <a16:creationId xmlns:a16="http://schemas.microsoft.com/office/drawing/2014/main" id="{D2D4391E-1857-121A-97AC-D6D498498D57}"/>
                </a:ext>
              </a:extLst>
            </p:cNvPr>
            <p:cNvSpPr txBox="1"/>
            <p:nvPr/>
          </p:nvSpPr>
          <p:spPr>
            <a:xfrm>
              <a:off x="0" y="-38100"/>
              <a:ext cx="2589867"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5" name="Freeform 11">
            <a:extLst>
              <a:ext uri="{FF2B5EF4-FFF2-40B4-BE49-F238E27FC236}">
                <a16:creationId xmlns:a16="http://schemas.microsoft.com/office/drawing/2014/main" id="{6398AEA6-FFB6-AF33-A0E0-3879A673A6FD}"/>
              </a:ext>
            </a:extLst>
          </p:cNvPr>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6" name="Freeform 12">
            <a:extLst>
              <a:ext uri="{FF2B5EF4-FFF2-40B4-BE49-F238E27FC236}">
                <a16:creationId xmlns:a16="http://schemas.microsoft.com/office/drawing/2014/main" id="{65A24F20-0D76-B1EA-7943-C3F96D3B4320}"/>
              </a:ext>
            </a:extLst>
          </p:cNvPr>
          <p:cNvSpPr/>
          <p:nvPr/>
        </p:nvSpPr>
        <p:spPr>
          <a:xfrm>
            <a:off x="7818293" y="4406688"/>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7" name="Freeform 13">
            <a:extLst>
              <a:ext uri="{FF2B5EF4-FFF2-40B4-BE49-F238E27FC236}">
                <a16:creationId xmlns:a16="http://schemas.microsoft.com/office/drawing/2014/main" id="{6771276A-1191-9FCD-9EE1-F3C4140BF9A8}"/>
              </a:ext>
            </a:extLst>
          </p:cNvPr>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8" name="Freeform 14">
            <a:extLst>
              <a:ext uri="{FF2B5EF4-FFF2-40B4-BE49-F238E27FC236}">
                <a16:creationId xmlns:a16="http://schemas.microsoft.com/office/drawing/2014/main" id="{935A23B3-FC4F-FE1C-B6A9-4231F764CF08}"/>
              </a:ext>
            </a:extLst>
          </p:cNvPr>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9" name="Freeform 15">
            <a:extLst>
              <a:ext uri="{FF2B5EF4-FFF2-40B4-BE49-F238E27FC236}">
                <a16:creationId xmlns:a16="http://schemas.microsoft.com/office/drawing/2014/main" id="{2B5C1C1C-7991-EB06-3769-34F098E0C77B}"/>
              </a:ext>
            </a:extLst>
          </p:cNvPr>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0" name="Freeform 16">
            <a:extLst>
              <a:ext uri="{FF2B5EF4-FFF2-40B4-BE49-F238E27FC236}">
                <a16:creationId xmlns:a16="http://schemas.microsoft.com/office/drawing/2014/main" id="{3AFE75E1-73A1-8ACB-DCF8-2E5AD5AD9742}"/>
              </a:ext>
            </a:extLst>
          </p:cNvPr>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61" name="Freeform 17">
            <a:extLst>
              <a:ext uri="{FF2B5EF4-FFF2-40B4-BE49-F238E27FC236}">
                <a16:creationId xmlns:a16="http://schemas.microsoft.com/office/drawing/2014/main" id="{97BC6BF7-1AEA-69A3-5C86-76F2502AEF8E}"/>
              </a:ext>
            </a:extLst>
          </p:cNvPr>
          <p:cNvSpPr/>
          <p:nvPr/>
        </p:nvSpPr>
        <p:spPr>
          <a:xfrm>
            <a:off x="2484401" y="471932"/>
            <a:ext cx="2438400" cy="630936"/>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2" name="Freeform 20">
            <a:extLst>
              <a:ext uri="{FF2B5EF4-FFF2-40B4-BE49-F238E27FC236}">
                <a16:creationId xmlns:a16="http://schemas.microsoft.com/office/drawing/2014/main" id="{70EC5DB0-12C2-CA3A-565E-87B52871733F}"/>
              </a:ext>
            </a:extLst>
          </p:cNvPr>
          <p:cNvSpPr/>
          <p:nvPr/>
        </p:nvSpPr>
        <p:spPr>
          <a:xfrm>
            <a:off x="2027037" y="1349816"/>
            <a:ext cx="656175" cy="719095"/>
          </a:xfrm>
          <a:custGeom>
            <a:avLst/>
            <a:gdLst/>
            <a:ahLst/>
            <a:cxnLst/>
            <a:rect l="l" t="t" r="r" b="b"/>
            <a:pathLst>
              <a:path w="984262" h="1078643">
                <a:moveTo>
                  <a:pt x="0" y="0"/>
                </a:moveTo>
                <a:lnTo>
                  <a:pt x="984262" y="0"/>
                </a:lnTo>
                <a:lnTo>
                  <a:pt x="984262" y="1078643"/>
                </a:lnTo>
                <a:lnTo>
                  <a:pt x="0" y="1078643"/>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63" name="TextBox 21">
            <a:extLst>
              <a:ext uri="{FF2B5EF4-FFF2-40B4-BE49-F238E27FC236}">
                <a16:creationId xmlns:a16="http://schemas.microsoft.com/office/drawing/2014/main" id="{DC0AE3B7-5DD5-3D08-9479-0BC7541DEE1C}"/>
              </a:ext>
            </a:extLst>
          </p:cNvPr>
          <p:cNvSpPr txBox="1"/>
          <p:nvPr/>
        </p:nvSpPr>
        <p:spPr>
          <a:xfrm>
            <a:off x="812800" y="2514601"/>
            <a:ext cx="6244417" cy="3321422"/>
          </a:xfrm>
          <a:prstGeom prst="rect">
            <a:avLst/>
          </a:prstGeom>
        </p:spPr>
        <p:txBody>
          <a:bodyPr lIns="0" tIns="0" rIns="0" bIns="0" rtlCol="0" anchor="t">
            <a:spAutoFit/>
          </a:bodyPr>
          <a:lstStyle/>
          <a:p>
            <a:pPr algn="just" defTabSz="609630">
              <a:lnSpc>
                <a:spcPts val="3733"/>
              </a:lnSpc>
              <a:spcBef>
                <a:spcPct val="0"/>
              </a:spcBef>
            </a:pPr>
            <a:r>
              <a:rPr lang="vi-VN" sz="3600" b="1" dirty="0">
                <a:solidFill>
                  <a:srgbClr val="000000"/>
                </a:solidFill>
                <a:latin typeface="Cambria" panose="02040503050406030204" pitchFamily="18" charset="0"/>
                <a:ea typeface="Cambria" panose="02040503050406030204" pitchFamily="18" charset="0"/>
              </a:rPr>
              <a:t>Sau khi hoa được thụ phấn, sự thụ tinh xảy ra, hình thành hợp tử. Hợp tử phát triển thành phôi, noãn phát triển thành hạt chứa phôi, bầu nhuỵ phát triển thành quả chứa hạt.</a:t>
            </a:r>
            <a:endParaRPr lang="en-US" sz="3600" b="1" dirty="0">
              <a:solidFill>
                <a:srgbClr val="000000"/>
              </a:solidFill>
              <a:latin typeface="Cambria" panose="02040503050406030204" pitchFamily="18" charset="0"/>
              <a:ea typeface="Cambria" panose="02040503050406030204" pitchFamily="18" charset="0"/>
            </a:endParaRPr>
          </a:p>
        </p:txBody>
      </p:sp>
      <p:sp>
        <p:nvSpPr>
          <p:cNvPr id="64" name="TextBox 25">
            <a:extLst>
              <a:ext uri="{FF2B5EF4-FFF2-40B4-BE49-F238E27FC236}">
                <a16:creationId xmlns:a16="http://schemas.microsoft.com/office/drawing/2014/main" id="{8D7E0BD3-57B0-C5BD-A9B7-0A32CA3FE2E9}"/>
              </a:ext>
            </a:extLst>
          </p:cNvPr>
          <p:cNvSpPr txBox="1"/>
          <p:nvPr/>
        </p:nvSpPr>
        <p:spPr>
          <a:xfrm>
            <a:off x="2786880" y="1328696"/>
            <a:ext cx="2353443" cy="643253"/>
          </a:xfrm>
          <a:prstGeom prst="rect">
            <a:avLst/>
          </a:prstGeom>
        </p:spPr>
        <p:txBody>
          <a:bodyPr lIns="0" tIns="0" rIns="0" bIns="0" rtlCol="0" anchor="t">
            <a:spAutoFit/>
          </a:bodyPr>
          <a:lstStyle/>
          <a:p>
            <a:pPr algn="just" defTabSz="609630">
              <a:lnSpc>
                <a:spcPts val="5653"/>
              </a:lnSpc>
              <a:spcBef>
                <a:spcPct val="0"/>
              </a:spcBef>
            </a:pPr>
            <a:r>
              <a:rPr lang="en-US" sz="4038" dirty="0" err="1">
                <a:solidFill>
                  <a:srgbClr val="FE6383"/>
                </a:solidFill>
                <a:latin typeface="SVN-Adam Gorry"/>
              </a:rPr>
              <a:t>Kết</a:t>
            </a:r>
            <a:r>
              <a:rPr lang="en-US" sz="4038" dirty="0">
                <a:solidFill>
                  <a:srgbClr val="FE6383"/>
                </a:solidFill>
                <a:latin typeface="SVN-Adam Gorry"/>
              </a:rPr>
              <a:t> </a:t>
            </a:r>
            <a:r>
              <a:rPr lang="en-US" sz="4038" dirty="0" err="1">
                <a:solidFill>
                  <a:srgbClr val="FE6383"/>
                </a:solidFill>
                <a:latin typeface="SVN-Adam Gorry"/>
              </a:rPr>
              <a:t>luận</a:t>
            </a:r>
            <a:endParaRPr lang="en-US" sz="4038" dirty="0">
              <a:solidFill>
                <a:srgbClr val="FE6383"/>
              </a:solidFill>
              <a:latin typeface="SVN-Adam Gorry"/>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barn(inVertical)">
                                      <p:cBhvr>
                                        <p:cTn id="1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B6122F74-DFA2-7B5F-B886-C9F7EB6E59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9053" y="1026720"/>
            <a:ext cx="7717462" cy="5963493"/>
          </a:xfrm>
          <a:prstGeom prst="rect">
            <a:avLst/>
          </a:prstGeom>
        </p:spPr>
      </p:pic>
    </p:spTree>
    <p:extLst>
      <p:ext uri="{BB962C8B-B14F-4D97-AF65-F5344CB8AC3E}">
        <p14:creationId xmlns:p14="http://schemas.microsoft.com/office/powerpoint/2010/main" val="185994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3728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vi-VN" altLang="en-US" sz="2800" b="1" dirty="0">
                <a:solidFill>
                  <a:srgbClr val="002060"/>
                </a:solidFill>
                <a:latin typeface="Calibri" panose="020F0502020204030204" pitchFamily="34" charset="0"/>
                <a:cs typeface="Calibri" panose="020F0502020204030204" pitchFamily="34" charset="0"/>
              </a:rPr>
              <a:t>Quan sát hình </a:t>
            </a:r>
            <a:r>
              <a:rPr lang="en-US" altLang="en-US" sz="2800" b="1" dirty="0">
                <a:solidFill>
                  <a:srgbClr val="002060"/>
                </a:solidFill>
                <a:latin typeface="Calibri" panose="020F0502020204030204" pitchFamily="34" charset="0"/>
                <a:cs typeface="Calibri" panose="020F0502020204030204" pitchFamily="34" charset="0"/>
              </a:rPr>
              <a:t>7</a:t>
            </a:r>
            <a:r>
              <a:rPr lang="vi-VN" altLang="en-US" sz="2800" b="1" dirty="0">
                <a:solidFill>
                  <a:srgbClr val="002060"/>
                </a:solidFill>
                <a:latin typeface="Calibri" panose="020F0502020204030204" pitchFamily="34" charset="0"/>
                <a:cs typeface="Calibri" panose="020F0502020204030204" pitchFamily="34" charset="0"/>
              </a:rPr>
              <a:t> và cho biết khi hoa được hoặc không được thụ phấn, thụ tinh thì sự phát triển tiếp theo của hoa sẽ như thế nào.</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A243F49-8F97-A607-49C0-C2BBA61D28BF}"/>
              </a:ext>
            </a:extLst>
          </p:cNvPr>
          <p:cNvPicPr>
            <a:picLocks noChangeAspect="1"/>
          </p:cNvPicPr>
          <p:nvPr/>
        </p:nvPicPr>
        <p:blipFill>
          <a:blip r:embed="rId2"/>
          <a:stretch>
            <a:fillRect/>
          </a:stretch>
        </p:blipFill>
        <p:spPr>
          <a:xfrm>
            <a:off x="2351313" y="1096508"/>
            <a:ext cx="7477125" cy="5326063"/>
          </a:xfrm>
          <a:prstGeom prst="rect">
            <a:avLst/>
          </a:prstGeom>
        </p:spPr>
      </p:pic>
    </p:spTree>
    <p:extLst>
      <p:ext uri="{BB962C8B-B14F-4D97-AF65-F5344CB8AC3E}">
        <p14:creationId xmlns:p14="http://schemas.microsoft.com/office/powerpoint/2010/main" val="1658232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71057" y="785222"/>
            <a:ext cx="8501744"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Khi hoa được thụ phấn, thụ tinh thì sự phát triển tiếp theo của hoa sẽ như thế nào</a:t>
            </a:r>
            <a:r>
              <a:rPr lang="en-US" sz="3200" b="1" dirty="0">
                <a:solidFill>
                  <a:srgbClr val="00206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2667001"/>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279912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được thụ phấn, thụ tinh thì hoa trở thành nơi cung cấp chất dinh dưỡng để nuôi quả</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97181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198914" y="785222"/>
            <a:ext cx="9013371"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Khi hoa không được thụ phấn, thụ tinh thì sự phát triển tiếp theo của hoa sẽ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2122715"/>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3420048"/>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không được thụ phấn, thụ tinh thì hoa sẽ tự héo úa.</a:t>
              </a:r>
            </a:p>
          </p:txBody>
        </p:sp>
      </p:grpSp>
    </p:spTree>
    <p:extLst>
      <p:ext uri="{BB962C8B-B14F-4D97-AF65-F5344CB8AC3E}">
        <p14:creationId xmlns:p14="http://schemas.microsoft.com/office/powerpoint/2010/main" val="636379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198914" y="785222"/>
            <a:ext cx="9013371" cy="12198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hoa không được thụ phấn, thụ tinh thì sự phát triển tiếp theo của hoa sẽ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3439887"/>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5355233"/>
            </a:xfrm>
            <a:prstGeom prst="rect">
              <a:avLst/>
            </a:prstGeom>
          </p:spPr>
          <p:txBody>
            <a:bodyPr wrap="square">
              <a:spAutoFit/>
            </a:bodyPr>
            <a:lstStyle/>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không được thụ phấn, thụ tinh thì hoa sẽ tự héo úa.</a:t>
              </a:r>
            </a:p>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Nếu hoa không được thụ phấn, thụ tinh thì hạt và quả sẽ không thể hình thành được.</a:t>
              </a:r>
            </a:p>
          </p:txBody>
        </p:sp>
      </p:grpSp>
    </p:spTree>
    <p:extLst>
      <p:ext uri="{BB962C8B-B14F-4D97-AF65-F5344CB8AC3E}">
        <p14:creationId xmlns:p14="http://schemas.microsoft.com/office/powerpoint/2010/main" val="3646059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6" name="Picture 5" descr="A group of children in a classroom&#10;&#10;Description automatically generated">
            <a:extLst>
              <a:ext uri="{FF2B5EF4-FFF2-40B4-BE49-F238E27FC236}">
                <a16:creationId xmlns:a16="http://schemas.microsoft.com/office/drawing/2014/main" id="{FA0BF67B-90B0-2A07-710D-1C196123EF86}"/>
              </a:ext>
            </a:extLst>
          </p:cNvPr>
          <p:cNvPicPr>
            <a:picLocks noChangeAspect="1"/>
          </p:cNvPicPr>
          <p:nvPr/>
        </p:nvPicPr>
        <p:blipFill rotWithShape="1">
          <a:blip r:embed="rId4">
            <a:extLst>
              <a:ext uri="{28A0092B-C50C-407E-A947-70E740481C1C}">
                <a14:useLocalDpi xmlns:a14="http://schemas.microsoft.com/office/drawing/2010/main" val="0"/>
              </a:ext>
            </a:extLst>
          </a:blip>
          <a:srcRect t="14815" b="15926"/>
          <a:stretch/>
        </p:blipFill>
        <p:spPr>
          <a:xfrm>
            <a:off x="434947" y="1097694"/>
            <a:ext cx="7206999" cy="4991513"/>
          </a:xfrm>
          <a:prstGeom prst="rect">
            <a:avLst/>
          </a:prstGeom>
        </p:spPr>
      </p:pic>
      <p:pic>
        <p:nvPicPr>
          <p:cNvPr id="8" name="Picture 7">
            <a:extLst>
              <a:ext uri="{FF2B5EF4-FFF2-40B4-BE49-F238E27FC236}">
                <a16:creationId xmlns:a16="http://schemas.microsoft.com/office/drawing/2014/main" id="{08EFE358-0E35-D7DF-08AA-2AD3394985DC}"/>
              </a:ext>
            </a:extLst>
          </p:cNvPr>
          <p:cNvPicPr>
            <a:picLocks noChangeAspect="1"/>
          </p:cNvPicPr>
          <p:nvPr/>
        </p:nvPicPr>
        <p:blipFill>
          <a:blip r:embed="rId5"/>
          <a:stretch>
            <a:fillRect/>
          </a:stretch>
        </p:blipFill>
        <p:spPr>
          <a:xfrm>
            <a:off x="6462368" y="414713"/>
            <a:ext cx="6059949" cy="5767316"/>
          </a:xfrm>
          <a:prstGeom prst="rect">
            <a:avLst/>
          </a:prstGeom>
        </p:spPr>
      </p:pic>
    </p:spTree>
    <p:extLst>
      <p:ext uri="{BB962C8B-B14F-4D97-AF65-F5344CB8AC3E}">
        <p14:creationId xmlns:p14="http://schemas.microsoft.com/office/powerpoint/2010/main" val="2969665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609250-E331-F7A8-6DBD-5DC0A23B7F4D}"/>
              </a:ext>
            </a:extLst>
          </p:cNvPr>
          <p:cNvPicPr>
            <a:picLocks noChangeAspect="1"/>
          </p:cNvPicPr>
          <p:nvPr/>
        </p:nvPicPr>
        <p:blipFill>
          <a:blip r:embed="rId2"/>
          <a:stretch>
            <a:fillRect/>
          </a:stretch>
        </p:blipFill>
        <p:spPr>
          <a:xfrm>
            <a:off x="0" y="1425721"/>
            <a:ext cx="12192000" cy="4006558"/>
          </a:xfrm>
          <a:prstGeom prst="rect">
            <a:avLst/>
          </a:prstGeom>
        </p:spPr>
      </p:pic>
    </p:spTree>
    <p:extLst>
      <p:ext uri="{BB962C8B-B14F-4D97-AF65-F5344CB8AC3E}">
        <p14:creationId xmlns:p14="http://schemas.microsoft.com/office/powerpoint/2010/main" val="1373420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06829"/>
            <a:ext cx="11146335" cy="638991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23">
            <a:extLst>
              <a:ext uri="{FF2B5EF4-FFF2-40B4-BE49-F238E27FC236}">
                <a16:creationId xmlns:a16="http://schemas.microsoft.com/office/drawing/2014/main" id="{88AB8ED4-EB14-4591-CCBA-2E0504BA2FDD}"/>
              </a:ext>
            </a:extLst>
          </p:cNvPr>
          <p:cNvPicPr>
            <a:picLocks noChangeAspect="1"/>
          </p:cNvPicPr>
          <p:nvPr/>
        </p:nvPicPr>
        <p:blipFill>
          <a:blip r:embed="rId2"/>
          <a:srcRect/>
          <a:stretch>
            <a:fillRect/>
          </a:stretch>
        </p:blipFill>
        <p:spPr>
          <a:xfrm flipH="1">
            <a:off x="-99197" y="1209830"/>
            <a:ext cx="3506573" cy="5648170"/>
          </a:xfrm>
          <a:prstGeom prst="rect">
            <a:avLst/>
          </a:prstGeom>
        </p:spPr>
      </p:pic>
      <p:grpSp>
        <p:nvGrpSpPr>
          <p:cNvPr id="6" name="Group 5">
            <a:extLst>
              <a:ext uri="{FF2B5EF4-FFF2-40B4-BE49-F238E27FC236}">
                <a16:creationId xmlns:a16="http://schemas.microsoft.com/office/drawing/2014/main" id="{318EE9B4-7F66-D0EC-D623-4812A136C8A9}"/>
              </a:ext>
            </a:extLst>
          </p:cNvPr>
          <p:cNvGrpSpPr/>
          <p:nvPr/>
        </p:nvGrpSpPr>
        <p:grpSpPr>
          <a:xfrm>
            <a:off x="3629748" y="-179884"/>
            <a:ext cx="7343052" cy="3271427"/>
            <a:chOff x="6248807" y="533519"/>
            <a:chExt cx="5209742" cy="5606023"/>
          </a:xfrm>
        </p:grpSpPr>
        <p:pic>
          <p:nvPicPr>
            <p:cNvPr id="8" name="Picture 4">
              <a:extLst>
                <a:ext uri="{FF2B5EF4-FFF2-40B4-BE49-F238E27FC236}">
                  <a16:creationId xmlns:a16="http://schemas.microsoft.com/office/drawing/2014/main" id="{87B9EB99-5D0E-6393-5EE9-4122BADD74B6}"/>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6050666" y="731660"/>
              <a:ext cx="5606023" cy="5209742"/>
            </a:xfrm>
            <a:prstGeom prst="rect">
              <a:avLst/>
            </a:prstGeom>
          </p:spPr>
        </p:pic>
        <p:grpSp>
          <p:nvGrpSpPr>
            <p:cNvPr id="9" name="Group 5">
              <a:extLst>
                <a:ext uri="{FF2B5EF4-FFF2-40B4-BE49-F238E27FC236}">
                  <a16:creationId xmlns:a16="http://schemas.microsoft.com/office/drawing/2014/main" id="{A0E7890A-C36B-7752-F3E8-EFAED4E72E4C}"/>
                </a:ext>
              </a:extLst>
            </p:cNvPr>
            <p:cNvGrpSpPr/>
            <p:nvPr/>
          </p:nvGrpSpPr>
          <p:grpSpPr>
            <a:xfrm>
              <a:off x="6608611" y="1817024"/>
              <a:ext cx="4664635" cy="4100449"/>
              <a:chOff x="0" y="0"/>
              <a:chExt cx="3403061" cy="1879496"/>
            </a:xfrm>
          </p:grpSpPr>
          <p:sp>
            <p:nvSpPr>
              <p:cNvPr id="11" name="Freeform 6">
                <a:extLst>
                  <a:ext uri="{FF2B5EF4-FFF2-40B4-BE49-F238E27FC236}">
                    <a16:creationId xmlns:a16="http://schemas.microsoft.com/office/drawing/2014/main" id="{99916921-716E-BE0D-3465-E2411CEB2FBA}"/>
                  </a:ext>
                </a:extLst>
              </p:cNvPr>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sp>
          <p:nvSpPr>
            <p:cNvPr id="10" name="Hộp Văn bản 10">
              <a:extLst>
                <a:ext uri="{FF2B5EF4-FFF2-40B4-BE49-F238E27FC236}">
                  <a16:creationId xmlns:a16="http://schemas.microsoft.com/office/drawing/2014/main" id="{3CFFEAD5-FD3D-D093-382F-B0ACE238D826}"/>
                </a:ext>
              </a:extLst>
            </p:cNvPr>
            <p:cNvSpPr txBox="1"/>
            <p:nvPr/>
          </p:nvSpPr>
          <p:spPr>
            <a:xfrm>
              <a:off x="6607906" y="1976692"/>
              <a:ext cx="4688508" cy="3111590"/>
            </a:xfrm>
            <a:prstGeom prst="rect">
              <a:avLst/>
            </a:prstGeom>
            <a:noFill/>
          </p:spPr>
          <p:txBody>
            <a:bodyPr wrap="square">
              <a:spAutoFit/>
            </a:bodyPr>
            <a:lstStyle/>
            <a:p>
              <a:pPr algn="just"/>
              <a:r>
                <a:rPr lang="vi-VN" sz="3000" dirty="0">
                  <a:latin typeface="Arial" panose="020B0604020202020204" pitchFamily="34" charset="0"/>
                  <a:ea typeface="Calibri" panose="020F0502020204030204" pitchFamily="34" charset="0"/>
                  <a:cs typeface="Arial" panose="020B0604020202020204" pitchFamily="34" charset="0"/>
                </a:rPr>
                <a:t>Có hai vườn nhãn, một vườn nuôi ong có năng suất cao hơn (quả nhiều hơn), thu nhập cao hơn vườn không nuôi ong. Em hãy giải thích.</a:t>
              </a:r>
            </a:p>
          </p:txBody>
        </p:sp>
      </p:grpSp>
      <p:grpSp>
        <p:nvGrpSpPr>
          <p:cNvPr id="13" name="Nhóm 18">
            <a:extLst>
              <a:ext uri="{FF2B5EF4-FFF2-40B4-BE49-F238E27FC236}">
                <a16:creationId xmlns:a16="http://schemas.microsoft.com/office/drawing/2014/main" id="{D0424705-EA39-7A1F-F3D8-D0C9CF0012FA}"/>
              </a:ext>
            </a:extLst>
          </p:cNvPr>
          <p:cNvGrpSpPr/>
          <p:nvPr/>
        </p:nvGrpSpPr>
        <p:grpSpPr>
          <a:xfrm>
            <a:off x="3640185" y="3363688"/>
            <a:ext cx="7463244" cy="2775856"/>
            <a:chOff x="-133031" y="3414931"/>
            <a:chExt cx="9458837" cy="3885983"/>
          </a:xfrm>
        </p:grpSpPr>
        <p:sp>
          <p:nvSpPr>
            <p:cNvPr id="16" name="Freeform 2">
              <a:extLst>
                <a:ext uri="{FF2B5EF4-FFF2-40B4-BE49-F238E27FC236}">
                  <a16:creationId xmlns:a16="http://schemas.microsoft.com/office/drawing/2014/main" id="{7D8CCD69-3E23-44CC-1CF0-D337F6AAFE5A}"/>
                </a:ext>
              </a:extLst>
            </p:cNvPr>
            <p:cNvSpPr/>
            <p:nvPr/>
          </p:nvSpPr>
          <p:spPr>
            <a:xfrm>
              <a:off x="-133031" y="3414931"/>
              <a:ext cx="9458837" cy="3885983"/>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900"/>
            </a:p>
          </p:txBody>
        </p:sp>
        <p:sp>
          <p:nvSpPr>
            <p:cNvPr id="17" name="Hộp Văn bản 16">
              <a:extLst>
                <a:ext uri="{FF2B5EF4-FFF2-40B4-BE49-F238E27FC236}">
                  <a16:creationId xmlns:a16="http://schemas.microsoft.com/office/drawing/2014/main" id="{0CD220AE-576A-73E1-D173-B5291BFBA174}"/>
                </a:ext>
              </a:extLst>
            </p:cNvPr>
            <p:cNvSpPr txBox="1"/>
            <p:nvPr/>
          </p:nvSpPr>
          <p:spPr>
            <a:xfrm>
              <a:off x="79063" y="3976728"/>
              <a:ext cx="9101554" cy="2510846"/>
            </a:xfrm>
            <a:prstGeom prst="rect">
              <a:avLst/>
            </a:prstGeom>
            <a:noFill/>
          </p:spPr>
          <p:txBody>
            <a:bodyPr wrap="square">
              <a:spAutoFit/>
            </a:bodyPr>
            <a:lstStyle/>
            <a:p>
              <a:pPr marL="0" marR="0" algn="just">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Vườn nuôi ong, ong lấy mật hoa sẽ thụ phấn cho hoa giúp tạo quả nhiều hơn, ong còn tạo mật nên sẽ có thu nhập cao hơn vườn không nuôi ong.</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83064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Flowchart: Alternate Process 3">
            <a:extLst>
              <a:ext uri="{FF2B5EF4-FFF2-40B4-BE49-F238E27FC236}">
                <a16:creationId xmlns:a16="http://schemas.microsoft.com/office/drawing/2014/main" id="{75352D90-FFAD-344A-8815-C95BA19DC1A3}"/>
              </a:ext>
            </a:extLst>
          </p:cNvPr>
          <p:cNvSpPr/>
          <p:nvPr/>
        </p:nvSpPr>
        <p:spPr>
          <a:xfrm>
            <a:off x="2057400" y="64234"/>
            <a:ext cx="8686799" cy="1046109"/>
          </a:xfrm>
          <a:prstGeom prst="flowChartAlternateProcess">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Đặt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hỏi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tìm</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hiểu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về</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sự</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sinh</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sản</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của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có</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hoa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theo</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gợi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ý </a:t>
            </a:r>
          </a:p>
        </p:txBody>
      </p:sp>
      <p:pic>
        <p:nvPicPr>
          <p:cNvPr id="7" name="Picture 6">
            <a:extLst>
              <a:ext uri="{FF2B5EF4-FFF2-40B4-BE49-F238E27FC236}">
                <a16:creationId xmlns:a16="http://schemas.microsoft.com/office/drawing/2014/main" id="{4EA40364-7D36-F45C-74CD-9F78976715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97" b="89865" l="5270" r="94865">
                        <a14:foregroundMark x1="5405" y1="49493" x2="14865" y2="56081"/>
                        <a14:foregroundMark x1="94865" y1="39358" x2="94865" y2="39358"/>
                        <a14:foregroundMark x1="72838" y1="73480" x2="75000" y2="79561"/>
                        <a14:foregroundMark x1="82432" y1="74662" x2="83919" y2="75169"/>
                        <a14:foregroundMark x1="13108" y1="69595" x2="16081" y2="69088"/>
                        <a14:foregroundMark x1="26622" y1="75845" x2="26892" y2="81588"/>
                        <a14:foregroundMark x1="28514" y1="84291" x2="31486" y2="84966"/>
                        <a14:foregroundMark x1="35676" y1="83446" x2="37973" y2="80743"/>
                        <a14:foregroundMark x1="47297" y1="81926" x2="50000" y2="82432"/>
                        <a14:foregroundMark x1="44459" y1="71622" x2="45135" y2="73818"/>
                        <a14:foregroundMark x1="54189" y1="82264" x2="57703" y2="81250"/>
                        <a14:foregroundMark x1="57027" y1="71622" x2="57027" y2="71622"/>
                        <a14:foregroundMark x1="61892" y1="71453" x2="61892" y2="71959"/>
                        <a14:foregroundMark x1="79459" y1="70777" x2="80135" y2="71622"/>
                        <a14:foregroundMark x1="85946" y1="76014" x2="86351" y2="78041"/>
                        <a14:foregroundMark x1="72162" y1="83446" x2="72162" y2="83446"/>
                      </a14:backgroundRemoval>
                    </a14:imgEffect>
                  </a14:imgLayer>
                </a14:imgProps>
              </a:ext>
            </a:extLst>
          </a:blip>
          <a:srcRect t="22076" r="2393" b="13552"/>
          <a:stretch/>
        </p:blipFill>
        <p:spPr>
          <a:xfrm>
            <a:off x="1" y="3766457"/>
            <a:ext cx="5859614" cy="3091543"/>
          </a:xfrm>
          <a:prstGeom prst="rect">
            <a:avLst/>
          </a:prstGeom>
          <a:effectLst>
            <a:outerShdw blurRad="50800" dist="38100" dir="5400000" algn="t" rotWithShape="0">
              <a:prstClr val="black">
                <a:alpha val="40000"/>
              </a:prstClr>
            </a:outerShdw>
          </a:effectLst>
        </p:spPr>
      </p:pic>
      <p:grpSp>
        <p:nvGrpSpPr>
          <p:cNvPr id="8" name="Group 7">
            <a:extLst>
              <a:ext uri="{FF2B5EF4-FFF2-40B4-BE49-F238E27FC236}">
                <a16:creationId xmlns:a16="http://schemas.microsoft.com/office/drawing/2014/main" id="{9DB42D53-7F3E-F4A5-A2B6-E8E41649A80B}"/>
              </a:ext>
            </a:extLst>
          </p:cNvPr>
          <p:cNvGrpSpPr/>
          <p:nvPr/>
        </p:nvGrpSpPr>
        <p:grpSpPr>
          <a:xfrm>
            <a:off x="1470638" y="1672759"/>
            <a:ext cx="2915391" cy="2075566"/>
            <a:chOff x="8875987" y="2273361"/>
            <a:chExt cx="2915391" cy="2075566"/>
          </a:xfrm>
        </p:grpSpPr>
        <p:pic>
          <p:nvPicPr>
            <p:cNvPr id="9" name="Picture 8" descr="Text&#10;&#10;Description automatically generated">
              <a:extLst>
                <a:ext uri="{FF2B5EF4-FFF2-40B4-BE49-F238E27FC236}">
                  <a16:creationId xmlns:a16="http://schemas.microsoft.com/office/drawing/2014/main" id="{277CC298-05C6-B053-AAD3-5F985807A2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ED4F1EDF-B228-D3B8-BFFD-B0597384400A}"/>
                </a:ext>
              </a:extLst>
            </p:cNvPr>
            <p:cNvSpPr txBox="1">
              <a:spLocks noChangeArrowheads="1"/>
            </p:cNvSpPr>
            <p:nvPr/>
          </p:nvSpPr>
          <p:spPr bwMode="auto">
            <a:xfrm>
              <a:off x="9225164" y="2653964"/>
              <a:ext cx="239739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4500" b="1" dirty="0" err="1">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4</a:t>
              </a:r>
              <a:endParaRPr lang="zh-CN" altLang="en-US"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BF8DF33A-7C63-52FB-C29D-65D02E747AFF}"/>
              </a:ext>
            </a:extLst>
          </p:cNvPr>
          <p:cNvGrpSpPr/>
          <p:nvPr/>
        </p:nvGrpSpPr>
        <p:grpSpPr>
          <a:xfrm>
            <a:off x="5249835" y="1219601"/>
            <a:ext cx="6066985" cy="2031567"/>
            <a:chOff x="3828145" y="3222572"/>
            <a:chExt cx="4857889" cy="2031567"/>
          </a:xfrm>
        </p:grpSpPr>
        <p:grpSp>
          <p:nvGrpSpPr>
            <p:cNvPr id="12" name="Group 11">
              <a:extLst>
                <a:ext uri="{FF2B5EF4-FFF2-40B4-BE49-F238E27FC236}">
                  <a16:creationId xmlns:a16="http://schemas.microsoft.com/office/drawing/2014/main" id="{1B8AAE12-4774-65F7-F311-CC59DD19EA60}"/>
                </a:ext>
              </a:extLst>
            </p:cNvPr>
            <p:cNvGrpSpPr/>
            <p:nvPr/>
          </p:nvGrpSpPr>
          <p:grpSpPr>
            <a:xfrm>
              <a:off x="3828145" y="3222572"/>
              <a:ext cx="4857889" cy="1991686"/>
              <a:chOff x="1065651" y="2112374"/>
              <a:chExt cx="2443566" cy="1082291"/>
            </a:xfrm>
          </p:grpSpPr>
          <p:sp>
            <p:nvSpPr>
              <p:cNvPr id="16" name="Rectangle: Rounded Corners 3">
                <a:extLst>
                  <a:ext uri="{FF2B5EF4-FFF2-40B4-BE49-F238E27FC236}">
                    <a16:creationId xmlns:a16="http://schemas.microsoft.com/office/drawing/2014/main" id="{5DB8AB3B-2206-974F-891A-4905ABA7FFAB}"/>
                  </a:ext>
                </a:extLst>
              </p:cNvPr>
              <p:cNvSpPr/>
              <p:nvPr/>
            </p:nvSpPr>
            <p:spPr>
              <a:xfrm>
                <a:off x="1065651" y="2206576"/>
                <a:ext cx="2320290" cy="988089"/>
              </a:xfrm>
              <a:prstGeom prst="roundRect">
                <a:avLst>
                  <a:gd name="adj" fmla="val 50000"/>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2">
                <a:extLst>
                  <a:ext uri="{FF2B5EF4-FFF2-40B4-BE49-F238E27FC236}">
                    <a16:creationId xmlns:a16="http://schemas.microsoft.com/office/drawing/2014/main" id="{CB84499F-BE2F-473C-0F64-9D86DD5D7E15}"/>
                  </a:ext>
                </a:extLst>
              </p:cNvPr>
              <p:cNvSpPr/>
              <p:nvPr/>
            </p:nvSpPr>
            <p:spPr>
              <a:xfrm rot="1640516">
                <a:off x="3182207" y="2112374"/>
                <a:ext cx="327010" cy="545656"/>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4" name="Rectangle 13">
              <a:extLst>
                <a:ext uri="{FF2B5EF4-FFF2-40B4-BE49-F238E27FC236}">
                  <a16:creationId xmlns:a16="http://schemas.microsoft.com/office/drawing/2014/main" id="{9C651CC9-C1FF-3ED0-2428-A0D4996C5C1D}"/>
                </a:ext>
              </a:extLst>
            </p:cNvPr>
            <p:cNvSpPr/>
            <p:nvPr/>
          </p:nvSpPr>
          <p:spPr>
            <a:xfrm>
              <a:off x="4087295" y="3658253"/>
              <a:ext cx="4044358" cy="1595886"/>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Cơ quan sinh sản của cây hoa là gì? Là hoa lưỡng tính hay đơn tính?</a:t>
              </a:r>
              <a:endParaRPr lang="en-US" sz="2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2845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26" name="Picture 2" descr="Hoa lá, bông sen, Hoa sen phong cách màu nước. File PSD #83 - Vector6.com">
            <a:extLst>
              <a:ext uri="{FF2B5EF4-FFF2-40B4-BE49-F238E27FC236}">
                <a16:creationId xmlns:a16="http://schemas.microsoft.com/office/drawing/2014/main" id="{41D736CB-22F3-99F5-DBF8-8CE02DBEF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13" y="2231570"/>
            <a:ext cx="3156857" cy="370114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F8DF33A-7C63-52FB-C29D-65D02E747AFF}"/>
              </a:ext>
            </a:extLst>
          </p:cNvPr>
          <p:cNvGrpSpPr/>
          <p:nvPr/>
        </p:nvGrpSpPr>
        <p:grpSpPr>
          <a:xfrm>
            <a:off x="3545997" y="1066815"/>
            <a:ext cx="8221460" cy="4275415"/>
            <a:chOff x="3828145" y="3314313"/>
            <a:chExt cx="4785157" cy="1899946"/>
          </a:xfrm>
        </p:grpSpPr>
        <p:grpSp>
          <p:nvGrpSpPr>
            <p:cNvPr id="13" name="Group 12">
              <a:extLst>
                <a:ext uri="{FF2B5EF4-FFF2-40B4-BE49-F238E27FC236}">
                  <a16:creationId xmlns:a16="http://schemas.microsoft.com/office/drawing/2014/main" id="{1B8AAE12-4774-65F7-F311-CC59DD19EA60}"/>
                </a:ext>
              </a:extLst>
            </p:cNvPr>
            <p:cNvGrpSpPr/>
            <p:nvPr/>
          </p:nvGrpSpPr>
          <p:grpSpPr>
            <a:xfrm>
              <a:off x="3828145" y="3314313"/>
              <a:ext cx="4785157" cy="1899946"/>
              <a:chOff x="1065651" y="2162226"/>
              <a:chExt cx="2406981" cy="1032439"/>
            </a:xfrm>
          </p:grpSpPr>
          <p:sp>
            <p:nvSpPr>
              <p:cNvPr id="19" name="Rectangle: Rounded Corners 3">
                <a:extLst>
                  <a:ext uri="{FF2B5EF4-FFF2-40B4-BE49-F238E27FC236}">
                    <a16:creationId xmlns:a16="http://schemas.microsoft.com/office/drawing/2014/main" id="{5DB8AB3B-2206-974F-891A-4905ABA7FFAB}"/>
                  </a:ext>
                </a:extLst>
              </p:cNvPr>
              <p:cNvSpPr/>
              <p:nvPr/>
            </p:nvSpPr>
            <p:spPr>
              <a:xfrm>
                <a:off x="1065651" y="2206576"/>
                <a:ext cx="2320290" cy="988089"/>
              </a:xfrm>
              <a:prstGeom prst="roundRect">
                <a:avLst>
                  <a:gd name="adj" fmla="val 33506"/>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2">
                <a:extLst>
                  <a:ext uri="{FF2B5EF4-FFF2-40B4-BE49-F238E27FC236}">
                    <a16:creationId xmlns:a16="http://schemas.microsoft.com/office/drawing/2014/main" id="{CB84499F-BE2F-473C-0F64-9D86DD5D7E15}"/>
                  </a:ext>
                </a:extLst>
              </p:cNvPr>
              <p:cNvSpPr/>
              <p:nvPr/>
            </p:nvSpPr>
            <p:spPr>
              <a:xfrm rot="1640516">
                <a:off x="3145622" y="2162226"/>
                <a:ext cx="327010" cy="264977"/>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8" name="Rectangle 17">
              <a:extLst>
                <a:ext uri="{FF2B5EF4-FFF2-40B4-BE49-F238E27FC236}">
                  <a16:creationId xmlns:a16="http://schemas.microsoft.com/office/drawing/2014/main" id="{9C651CC9-C1FF-3ED0-2428-A0D4996C5C1D}"/>
                </a:ext>
              </a:extLst>
            </p:cNvPr>
            <p:cNvSpPr/>
            <p:nvPr/>
          </p:nvSpPr>
          <p:spPr>
            <a:xfrm>
              <a:off x="4087295" y="3590528"/>
              <a:ext cx="4044358" cy="1398527"/>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Ví</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dụ</a:t>
              </a:r>
              <a:r>
                <a:rPr lang="en-US" sz="2800" b="1" dirty="0">
                  <a:solidFill>
                    <a:srgbClr val="FF0000"/>
                  </a:solidFill>
                  <a:effectLst/>
                  <a:latin typeface="Cambria" panose="02040503050406030204" pitchFamily="18" charset="0"/>
                  <a:ea typeface="Cambria" panose="02040503050406030204" pitchFamily="18" charset="0"/>
                </a:rPr>
                <a:t>: </a:t>
              </a:r>
              <a:r>
                <a:rPr lang="vi-VN" sz="2800" b="1" dirty="0">
                  <a:solidFill>
                    <a:srgbClr val="FF0000"/>
                  </a:solidFill>
                  <a:effectLst/>
                  <a:latin typeface="Cambria" panose="02040503050406030204" pitchFamily="18" charset="0"/>
                  <a:ea typeface="Cambria" panose="02040503050406030204" pitchFamily="18" charset="0"/>
                </a:rPr>
                <a:t>Sự sinh sản của cây hoa sen</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Cơ quan sinh sản là hoa sen. </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Hoa sen là hoa lưỡng tính, những cái tơ nhỏ màu vàng phía dưới là nhị hoa và phần chấm đỏ có lồi lên một chút là nhuỵ hoa. Từ đó, hình thành đài sen.</a:t>
              </a:r>
            </a:p>
          </p:txBody>
        </p:sp>
      </p:grpSp>
    </p:spTree>
    <p:extLst>
      <p:ext uri="{BB962C8B-B14F-4D97-AF65-F5344CB8AC3E}">
        <p14:creationId xmlns:p14="http://schemas.microsoft.com/office/powerpoint/2010/main" val="1215231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F1FF92C0-39ED-52E6-064F-9C0BA9E0D1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9941" y="1908741"/>
            <a:ext cx="7750629" cy="2573451"/>
          </a:xfrm>
          <a:prstGeom prst="rect">
            <a:avLst/>
          </a:prstGeom>
        </p:spPr>
      </p:pic>
    </p:spTree>
    <p:extLst>
      <p:ext uri="{BB962C8B-B14F-4D97-AF65-F5344CB8AC3E}">
        <p14:creationId xmlns:p14="http://schemas.microsoft.com/office/powerpoint/2010/main" val="904378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9DB42D53-7F3E-F4A5-A2B6-E8E41649A80B}"/>
              </a:ext>
            </a:extLst>
          </p:cNvPr>
          <p:cNvGrpSpPr/>
          <p:nvPr/>
        </p:nvGrpSpPr>
        <p:grpSpPr>
          <a:xfrm>
            <a:off x="1002553" y="2434759"/>
            <a:ext cx="3710961" cy="2877470"/>
            <a:chOff x="8875987" y="2273361"/>
            <a:chExt cx="2915391" cy="2075566"/>
          </a:xfrm>
        </p:grpSpPr>
        <p:pic>
          <p:nvPicPr>
            <p:cNvPr id="9" name="Picture 8" descr="Text&#10;&#10;Description automatically generated">
              <a:extLst>
                <a:ext uri="{FF2B5EF4-FFF2-40B4-BE49-F238E27FC236}">
                  <a16:creationId xmlns:a16="http://schemas.microsoft.com/office/drawing/2014/main" id="{277CC298-05C6-B053-AAD3-5F985807A2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ED4F1EDF-B228-D3B8-BFFD-B0597384400A}"/>
                </a:ext>
              </a:extLst>
            </p:cNvPr>
            <p:cNvSpPr txBox="1">
              <a:spLocks noChangeArrowheads="1"/>
            </p:cNvSpPr>
            <p:nvPr/>
          </p:nvSpPr>
          <p:spPr bwMode="auto">
            <a:xfrm>
              <a:off x="9225164" y="2653964"/>
              <a:ext cx="2397391" cy="5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Em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zh-CN" altLang="en-US"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3" name="Straight Connector 12">
            <a:extLst>
              <a:ext uri="{FF2B5EF4-FFF2-40B4-BE49-F238E27FC236}">
                <a16:creationId xmlns:a16="http://schemas.microsoft.com/office/drawing/2014/main" id="{35B79F78-FDEB-F61A-E9C6-351E58D654EA}"/>
              </a:ext>
            </a:extLst>
          </p:cNvPr>
          <p:cNvCxnSpPr/>
          <p:nvPr/>
        </p:nvCxnSpPr>
        <p:spPr>
          <a:xfrm flipV="1">
            <a:off x="4582886" y="2155371"/>
            <a:ext cx="740228" cy="103414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E64C459E-6F61-7375-FC7B-FCAA3B283A85}"/>
              </a:ext>
            </a:extLst>
          </p:cNvPr>
          <p:cNvSpPr/>
          <p:nvPr/>
        </p:nvSpPr>
        <p:spPr>
          <a:xfrm>
            <a:off x="5323114" y="1088571"/>
            <a:ext cx="6008915" cy="181791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Hoa là cơ quan sinh sản của thực vật có hoa. Hoa đơn tính chỉ có nhị hoặc nhuỵ, hoa lưỡng tính có cả nhị và nhuỵ trên cùng một hoa.</a:t>
            </a:r>
          </a:p>
        </p:txBody>
      </p:sp>
      <p:cxnSp>
        <p:nvCxnSpPr>
          <p:cNvPr id="19" name="Straight Connector 18">
            <a:extLst>
              <a:ext uri="{FF2B5EF4-FFF2-40B4-BE49-F238E27FC236}">
                <a16:creationId xmlns:a16="http://schemas.microsoft.com/office/drawing/2014/main" id="{22C9829A-4BD4-C0C3-757B-1A2F1F7E6E29}"/>
              </a:ext>
            </a:extLst>
          </p:cNvPr>
          <p:cNvCxnSpPr>
            <a:cxnSpLocks/>
          </p:cNvCxnSpPr>
          <p:nvPr/>
        </p:nvCxnSpPr>
        <p:spPr>
          <a:xfrm>
            <a:off x="4517571" y="4158343"/>
            <a:ext cx="903514" cy="5878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BC3E1405-17AD-40C8-2901-B2971D878331}"/>
              </a:ext>
            </a:extLst>
          </p:cNvPr>
          <p:cNvSpPr/>
          <p:nvPr/>
        </p:nvSpPr>
        <p:spPr>
          <a:xfrm>
            <a:off x="5421085" y="3679371"/>
            <a:ext cx="6008915" cy="216625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Sau khi hoa được thụ phấn, sự thụ tinh xảy ra, hình thành hợp tử. Hợp tử phát triển thành phôi, noãn phát triển thành hạt chứa phôi, bầu nhuỵ phát triển thành quả chứa hạt.</a:t>
            </a:r>
          </a:p>
        </p:txBody>
      </p:sp>
    </p:spTree>
    <p:extLst>
      <p:ext uri="{BB962C8B-B14F-4D97-AF65-F5344CB8AC3E}">
        <p14:creationId xmlns:p14="http://schemas.microsoft.com/office/powerpoint/2010/main" val="3537468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0B0858EB-0E12-CF35-2B78-889BBAD7EA30}"/>
              </a:ext>
            </a:extLst>
          </p:cNvPr>
          <p:cNvPicPr>
            <a:picLocks noChangeAspect="1"/>
          </p:cNvPicPr>
          <p:nvPr/>
        </p:nvPicPr>
        <p:blipFill>
          <a:blip r:embed="rId5"/>
          <a:stretch>
            <a:fillRect/>
          </a:stretch>
        </p:blipFill>
        <p:spPr>
          <a:xfrm>
            <a:off x="2974444" y="1220043"/>
            <a:ext cx="6108721" cy="3243353"/>
          </a:xfrm>
          <a:prstGeom prst="rect">
            <a:avLst/>
          </a:prstGeom>
        </p:spPr>
      </p:pic>
    </p:spTree>
    <p:extLst>
      <p:ext uri="{BB962C8B-B14F-4D97-AF65-F5344CB8AC3E}">
        <p14:creationId xmlns:p14="http://schemas.microsoft.com/office/powerpoint/2010/main" val="277565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1B634A-A9AB-3058-053D-86F7347C3C98}"/>
              </a:ext>
            </a:extLst>
          </p:cNvPr>
          <p:cNvSpPr txBox="1"/>
          <p:nvPr/>
        </p:nvSpPr>
        <p:spPr>
          <a:xfrm>
            <a:off x="0" y="0"/>
            <a:ext cx="12192000" cy="6524863"/>
          </a:xfrm>
          <a:prstGeom prst="rect">
            <a:avLst/>
          </a:prstGeom>
          <a:noFill/>
        </p:spPr>
        <p:txBody>
          <a:bodyPr wrap="square">
            <a:spAutoFit/>
          </a:bodyPr>
          <a:lstStyle/>
          <a:p>
            <a:pPr marL="0" marR="0">
              <a:spcBef>
                <a:spcPts val="1200"/>
              </a:spcBef>
              <a:spcAft>
                <a:spcPts val="1200"/>
              </a:spcAft>
            </a:pPr>
            <a:r>
              <a:rPr lang="en-US" sz="3200" b="1"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1.  </a:t>
            </a:r>
            <a:r>
              <a:rPr lang="en-US" sz="3200" b="1"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Sự</a:t>
            </a:r>
            <a:r>
              <a:rPr lang="en-US" sz="3200" b="1"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thụ</a:t>
            </a:r>
            <a:r>
              <a:rPr lang="en-US" sz="3200" b="1"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phấn</a:t>
            </a:r>
            <a:endParaRPr lang="en-US" sz="32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1200"/>
              </a:spcBef>
              <a:spcAft>
                <a:spcPts val="1200"/>
              </a:spcAft>
            </a:pP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quá</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trình</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đầu</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nhụy</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nhận</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được</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hạt</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phấn</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nhị</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a:t>
            </a:r>
            <a:endParaRPr lang="en-US" sz="32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1200"/>
              </a:spcBef>
              <a:spcAft>
                <a:spcPts val="1200"/>
              </a:spcAft>
            </a:pP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Thụ</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phấn</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nhờ</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gió</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côn</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trùng</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a:t>
            </a:r>
            <a:endParaRPr lang="en-US" sz="32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1200"/>
              </a:spcBef>
              <a:spcAft>
                <a:spcPts val="1200"/>
              </a:spcAft>
            </a:pPr>
            <a:r>
              <a:rPr lang="en-US" sz="3200" b="1"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2. </a:t>
            </a:r>
            <a:r>
              <a:rPr lang="en-US" sz="3200" b="1"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Sự</a:t>
            </a:r>
            <a:r>
              <a:rPr lang="en-US" sz="3200" b="1"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thụ</a:t>
            </a:r>
            <a:r>
              <a:rPr lang="en-US" sz="3200" b="1"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tinh</a:t>
            </a:r>
            <a:endParaRPr lang="en-US" sz="32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1200"/>
              </a:spcBef>
              <a:spcAft>
                <a:spcPts val="1200"/>
              </a:spcAft>
            </a:pP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Sau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khi</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thụ</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phấn</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ống</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phấn</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phát</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triển</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đưa</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tế</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bào</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dục</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đực</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kết</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hợp</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với</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tế</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bào</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dục</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cái</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ở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noãn</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tạo</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thành</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hợp</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tử</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a:t>
            </a:r>
            <a:endParaRPr lang="en-US" sz="32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1200"/>
              </a:spcBef>
              <a:spcAft>
                <a:spcPts val="1200"/>
              </a:spcAft>
            </a:pPr>
            <a:r>
              <a:rPr lang="en-US" sz="3200" b="1"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3. </a:t>
            </a:r>
            <a:r>
              <a:rPr lang="en-US" sz="3200" b="1"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Tạo</a:t>
            </a:r>
            <a:r>
              <a:rPr lang="en-US" sz="3200" b="1"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quả</a:t>
            </a:r>
            <a:r>
              <a:rPr lang="en-US" sz="3200" b="1"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và</a:t>
            </a:r>
            <a:r>
              <a:rPr lang="en-US" sz="3200" b="1"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hạt</a:t>
            </a:r>
            <a:r>
              <a:rPr lang="en-US" sz="3200" b="1"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endParaRPr lang="en-US" sz="32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1200"/>
              </a:spcBef>
              <a:spcAft>
                <a:spcPts val="1200"/>
              </a:spcAft>
            </a:pP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Bầu</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nh</a:t>
            </a:r>
            <a:r>
              <a:rPr lang="en-US" sz="3200" dirty="0" err="1">
                <a:solidFill>
                  <a:srgbClr val="000000"/>
                </a:solidFill>
                <a:latin typeface="Times New Roman" panose="02020603050405020304" pitchFamily="18" charset="0"/>
                <a:ea typeface="Times New Roman" panose="02020603050405020304" pitchFamily="18" charset="0"/>
                <a:cs typeface="Aptos" panose="020B0004020202020204" pitchFamily="34" charset="0"/>
              </a:rPr>
              <a:t>ụy</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quả</a:t>
            </a:r>
            <a:endParaRPr lang="en-US" sz="3200" dirty="0">
              <a:effectLst/>
              <a:latin typeface="Aptos" panose="020B0004020202020204" pitchFamily="34" charset="0"/>
              <a:ea typeface="Aptos" panose="020B0004020202020204" pitchFamily="34" charset="0"/>
              <a:cs typeface="Aptos" panose="020B0004020202020204" pitchFamily="34" charset="0"/>
            </a:endParaRPr>
          </a:p>
          <a:p>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Noãn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Hạt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chứa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phôi</a:t>
            </a:r>
            <a:r>
              <a:rPr lang="en-US" sz="3200" dirty="0">
                <a:effectLst/>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3957002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25BD0-6549-4EA6-24A5-741853D1D80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EC98F2E-9DA6-FA18-B883-DFC91D27510D}"/>
              </a:ext>
            </a:extLst>
          </p:cNvPr>
          <p:cNvSpPr txBox="1"/>
          <p:nvPr/>
        </p:nvSpPr>
        <p:spPr>
          <a:xfrm>
            <a:off x="0" y="0"/>
            <a:ext cx="12192000" cy="6524863"/>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a.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Sự</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thụ</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phấn</a:t>
            </a:r>
            <a:endParaRPr kumimoji="0" lang="en-US" sz="3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Là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quá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trình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đầu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nhụy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nhận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được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hạt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phấn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nhị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a:t>
            </a:r>
            <a:endParaRPr kumimoji="0" lang="en-US" sz="3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Thụ</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phấn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nhờ</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gió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côn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trùng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a:t>
            </a:r>
            <a:endParaRPr kumimoji="0" lang="en-US" sz="3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b.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Sự</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thụ</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tinh</a:t>
            </a:r>
            <a:endParaRPr kumimoji="0" lang="en-US" sz="3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Sau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khi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thụ</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phấn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ống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phấn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phát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triển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đưa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tế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bào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sinh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dục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đực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kết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hợp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với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tế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bào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sinh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dục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cái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ở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noãn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tạo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thành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hợp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tử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a:t>
            </a:r>
            <a:endParaRPr kumimoji="0" lang="en-US" sz="3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c.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Tạo</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quả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và</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hạt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endParaRPr kumimoji="0" lang="en-US" sz="3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Bầu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nh</a:t>
            </a:r>
            <a:r>
              <a:rPr lang="en-US" sz="3200" dirty="0" err="1">
                <a:solidFill>
                  <a:srgbClr val="000000"/>
                </a:solidFill>
                <a:latin typeface="Times New Roman" panose="02020603050405020304" pitchFamily="18" charset="0"/>
                <a:ea typeface="Times New Roman" panose="02020603050405020304" pitchFamily="18" charset="0"/>
                <a:cs typeface="Aptos" panose="020B0004020202020204" pitchFamily="34" charset="0"/>
              </a:rPr>
              <a:t>ụy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là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ptos" panose="020B0004020202020204" pitchFamily="34" charset="0"/>
              </a:rPr>
              <a:t>quả</a:t>
            </a:r>
            <a:endParaRPr kumimoji="0" lang="en-US" sz="3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Noãn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3358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468941" y="2052680"/>
            <a:ext cx="11146335" cy="42392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defRPr/>
            </a:pPr>
            <a:r>
              <a:rPr lang="en-US" sz="3600" dirty="0" err="1">
                <a:solidFill>
                  <a:srgbClr val="002060"/>
                </a:solidFill>
                <a:latin typeface="Cambria" panose="02040503050406030204" pitchFamily="18" charset="0"/>
                <a:ea typeface="Cambria" panose="02040503050406030204" pitchFamily="18" charset="0"/>
              </a:rPr>
              <a:t>Lập</a:t>
            </a:r>
            <a:r>
              <a:rPr lang="en-US" sz="3600" dirty="0">
                <a:solidFill>
                  <a:srgbClr val="002060"/>
                </a:solidFill>
                <a:latin typeface="Cambria" panose="02040503050406030204" pitchFamily="18" charset="0"/>
                <a:ea typeface="Cambria" panose="02040503050406030204" pitchFamily="18" charset="0"/>
              </a:rPr>
              <a:t> 4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chơi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mỗi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5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chữ</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ứng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9 </a:t>
            </a:r>
            <a:r>
              <a:rPr lang="en-US" sz="3600" dirty="0" err="1">
                <a:solidFill>
                  <a:srgbClr val="002060"/>
                </a:solidFill>
                <a:latin typeface="Cambria" panose="02040503050406030204" pitchFamily="18" charset="0"/>
                <a:ea typeface="Cambria" panose="02040503050406030204" pitchFamily="18" charset="0"/>
              </a:rPr>
              <a:t>bộ</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phận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hoa</a:t>
            </a:r>
            <a:r>
              <a:rPr lang="en-US" sz="3600" dirty="0">
                <a:solidFill>
                  <a:srgbClr val="002060"/>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defRPr/>
            </a:pPr>
            <a:r>
              <a:rPr lang="en-US" sz="3600" dirty="0" err="1">
                <a:solidFill>
                  <a:srgbClr val="002060"/>
                </a:solidFill>
                <a:latin typeface="Cambria" panose="02040503050406030204" pitchFamily="18" charset="0"/>
                <a:ea typeface="Cambria" panose="02040503050406030204" pitchFamily="18" charset="0"/>
              </a:rPr>
              <a:t>Lần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lượt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trong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phút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gắn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chữ</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chú</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Nhóm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nào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hoàn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nhanh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đúng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nhất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được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thưởng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a:t>
            </a: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DEAF3E51-7E09-9B45-45B8-DCD224D9D5A6}"/>
              </a:ext>
            </a:extLst>
          </p:cNvPr>
          <p:cNvPicPr>
            <a:picLocks noChangeAspect="1"/>
          </p:cNvPicPr>
          <p:nvPr/>
        </p:nvPicPr>
        <p:blipFill>
          <a:blip r:embed="rId2"/>
          <a:stretch>
            <a:fillRect/>
          </a:stretch>
        </p:blipFill>
        <p:spPr>
          <a:xfrm>
            <a:off x="591728" y="386576"/>
            <a:ext cx="10486029" cy="1926503"/>
          </a:xfrm>
          <a:prstGeom prst="rect">
            <a:avLst/>
          </a:prstGeom>
        </p:spPr>
      </p:pic>
    </p:spTree>
    <p:extLst>
      <p:ext uri="{BB962C8B-B14F-4D97-AF65-F5344CB8AC3E}">
        <p14:creationId xmlns:p14="http://schemas.microsoft.com/office/powerpoint/2010/main" val="1887684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30668189-D068-1004-11BE-2E39931768CA}"/>
              </a:ext>
            </a:extLst>
          </p:cNvPr>
          <p:cNvPicPr>
            <a:picLocks noChangeAspect="1"/>
          </p:cNvPicPr>
          <p:nvPr/>
        </p:nvPicPr>
        <p:blipFill>
          <a:blip r:embed="rId2"/>
          <a:stretch>
            <a:fillRect/>
          </a:stretch>
        </p:blipFill>
        <p:spPr>
          <a:xfrm>
            <a:off x="1177698" y="1096735"/>
            <a:ext cx="10097181" cy="4487636"/>
          </a:xfrm>
          <a:prstGeom prst="rect">
            <a:avLst/>
          </a:prstGeom>
        </p:spPr>
      </p:pic>
      <p:sp>
        <p:nvSpPr>
          <p:cNvPr id="7" name="Rectangle: Rounded Corners 6">
            <a:extLst>
              <a:ext uri="{FF2B5EF4-FFF2-40B4-BE49-F238E27FC236}">
                <a16:creationId xmlns:a16="http://schemas.microsoft.com/office/drawing/2014/main" id="{5DF7CE09-7ECA-00DA-1DCE-5F4305A789D0}"/>
              </a:ext>
            </a:extLst>
          </p:cNvPr>
          <p:cNvSpPr/>
          <p:nvPr/>
        </p:nvSpPr>
        <p:spPr>
          <a:xfrm>
            <a:off x="3298371" y="1186543"/>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5FAEBBF-EA01-D389-72E4-ED2120893E96}"/>
              </a:ext>
            </a:extLst>
          </p:cNvPr>
          <p:cNvSpPr/>
          <p:nvPr/>
        </p:nvSpPr>
        <p:spPr>
          <a:xfrm>
            <a:off x="3276600" y="1752600"/>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EF3E21B-F207-3B41-15E4-18127189FBEE}"/>
              </a:ext>
            </a:extLst>
          </p:cNvPr>
          <p:cNvSpPr/>
          <p:nvPr/>
        </p:nvSpPr>
        <p:spPr>
          <a:xfrm>
            <a:off x="3222171" y="3690257"/>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906A253-2F7B-C901-E5B7-7ABE1D02A784}"/>
              </a:ext>
            </a:extLst>
          </p:cNvPr>
          <p:cNvSpPr/>
          <p:nvPr/>
        </p:nvSpPr>
        <p:spPr>
          <a:xfrm>
            <a:off x="1719943" y="2558143"/>
            <a:ext cx="1001486"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E6E13AB-DC2C-1369-80F7-45B6B2E4BB6C}"/>
              </a:ext>
            </a:extLst>
          </p:cNvPr>
          <p:cNvSpPr/>
          <p:nvPr/>
        </p:nvSpPr>
        <p:spPr>
          <a:xfrm>
            <a:off x="8512628" y="1317172"/>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EF653E8-4044-DA72-0703-6EA98B516128}"/>
              </a:ext>
            </a:extLst>
          </p:cNvPr>
          <p:cNvSpPr/>
          <p:nvPr/>
        </p:nvSpPr>
        <p:spPr>
          <a:xfrm>
            <a:off x="7696199" y="2079172"/>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A5D151C-952C-CAC2-A95B-EAFE9562D266}"/>
              </a:ext>
            </a:extLst>
          </p:cNvPr>
          <p:cNvSpPr/>
          <p:nvPr/>
        </p:nvSpPr>
        <p:spPr>
          <a:xfrm>
            <a:off x="7609113" y="2656115"/>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31B2E1B-2BC7-6D33-84D1-12EC3651496C}"/>
              </a:ext>
            </a:extLst>
          </p:cNvPr>
          <p:cNvSpPr/>
          <p:nvPr/>
        </p:nvSpPr>
        <p:spPr>
          <a:xfrm>
            <a:off x="10058399" y="2405743"/>
            <a:ext cx="674916"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ABACF78-7BE4-1619-1FA6-56A6D4F9EECD}"/>
              </a:ext>
            </a:extLst>
          </p:cNvPr>
          <p:cNvSpPr/>
          <p:nvPr/>
        </p:nvSpPr>
        <p:spPr>
          <a:xfrm>
            <a:off x="7130141" y="4005943"/>
            <a:ext cx="1001487"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3205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4"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1428" y="-167507"/>
            <a:ext cx="1732700" cy="17327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id="{A45EAFB1-95EA-67C4-CE33-DD8C0D445D66}"/>
              </a:ext>
            </a:extLst>
          </p:cNvPr>
          <p:cNvPicPr>
            <a:picLocks noChangeAspect="1"/>
          </p:cNvPicPr>
          <p:nvPr/>
        </p:nvPicPr>
        <p:blipFill>
          <a:blip r:embed="rId7"/>
          <a:stretch>
            <a:fillRect/>
          </a:stretch>
        </p:blipFill>
        <p:spPr>
          <a:xfrm>
            <a:off x="3672196" y="-277458"/>
            <a:ext cx="4804064" cy="2078916"/>
          </a:xfrm>
          <a:prstGeom prst="rect">
            <a:avLst/>
          </a:prstGeom>
        </p:spPr>
      </p:pic>
      <p:pic>
        <p:nvPicPr>
          <p:cNvPr id="10" name="Picture 9">
            <a:extLst>
              <a:ext uri="{FF2B5EF4-FFF2-40B4-BE49-F238E27FC236}">
                <a16:creationId xmlns:a16="http://schemas.microsoft.com/office/drawing/2014/main" id="{E0EAE99E-2946-BFB8-72CF-B486AC1E7FDA}"/>
              </a:ext>
            </a:extLst>
          </p:cNvPr>
          <p:cNvPicPr>
            <a:picLocks noChangeAspect="1"/>
          </p:cNvPicPr>
          <p:nvPr/>
        </p:nvPicPr>
        <p:blipFill>
          <a:blip r:embed="rId8"/>
          <a:stretch>
            <a:fillRect/>
          </a:stretch>
        </p:blipFill>
        <p:spPr>
          <a:xfrm>
            <a:off x="787244" y="2007202"/>
            <a:ext cx="10290940" cy="2865368"/>
          </a:xfrm>
          <a:prstGeom prst="rect">
            <a:avLst/>
          </a:prstGeom>
        </p:spPr>
      </p:pic>
      <p:pic>
        <p:nvPicPr>
          <p:cNvPr id="8" name="Picture 7">
            <a:extLst>
              <a:ext uri="{FF2B5EF4-FFF2-40B4-BE49-F238E27FC236}">
                <a16:creationId xmlns:a16="http://schemas.microsoft.com/office/drawing/2014/main" id="{AAE460E1-2057-FE5B-DCDA-7E8879F30424}"/>
              </a:ext>
            </a:extLst>
          </p:cNvPr>
          <p:cNvPicPr>
            <a:picLocks noChangeAspect="1"/>
          </p:cNvPicPr>
          <p:nvPr/>
        </p:nvPicPr>
        <p:blipFill>
          <a:blip r:embed="rId9"/>
          <a:stretch>
            <a:fillRect/>
          </a:stretch>
        </p:blipFill>
        <p:spPr>
          <a:xfrm>
            <a:off x="693939" y="556846"/>
            <a:ext cx="3097036" cy="154242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2389037" y="876456"/>
            <a:ext cx="5921485" cy="37729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162773" flipH="1">
            <a:off x="-1608436" y="5540053"/>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070305" y="953770"/>
            <a:ext cx="5537495" cy="5486400"/>
            <a:chOff x="0" y="0"/>
            <a:chExt cx="2187652" cy="2167467"/>
          </a:xfrm>
        </p:grpSpPr>
        <p:sp>
          <p:nvSpPr>
            <p:cNvPr id="5" name="Freeform 5"/>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p:cNvGrpSpPr/>
          <p:nvPr/>
        </p:nvGrpSpPr>
        <p:grpSpPr>
          <a:xfrm>
            <a:off x="5968705" y="852170"/>
            <a:ext cx="5537495" cy="5458941"/>
            <a:chOff x="0" y="0"/>
            <a:chExt cx="2187652" cy="2156618"/>
          </a:xfrm>
        </p:grpSpPr>
        <p:sp>
          <p:nvSpPr>
            <p:cNvPr id="8" name="Freeform 8"/>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7837650" y="645591"/>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4650107" y="4369749"/>
            <a:ext cx="2287759" cy="2070421"/>
          </a:xfrm>
          <a:custGeom>
            <a:avLst/>
            <a:gdLst/>
            <a:ahLst/>
            <a:cxnLst/>
            <a:rect l="l" t="t" r="r" b="b"/>
            <a:pathLst>
              <a:path w="3431638" h="3105632">
                <a:moveTo>
                  <a:pt x="3431638" y="0"/>
                </a:moveTo>
                <a:lnTo>
                  <a:pt x="0" y="0"/>
                </a:lnTo>
                <a:lnTo>
                  <a:pt x="0" y="3105632"/>
                </a:lnTo>
                <a:lnTo>
                  <a:pt x="3431638" y="3105632"/>
                </a:lnTo>
                <a:lnTo>
                  <a:pt x="3431638"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002108" y="501742"/>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525527" y="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defTabSz="609630"/>
            <a:endParaRPr lang="en-US" sz="1200">
              <a:solidFill>
                <a:prstClr val="black"/>
              </a:solidFill>
              <a:latin typeface="Calibri"/>
            </a:endParaRPr>
          </a:p>
        </p:txBody>
      </p:sp>
      <p:sp>
        <p:nvSpPr>
          <p:cNvPr id="14" name="TextBox 13">
            <a:extLst>
              <a:ext uri="{FF2B5EF4-FFF2-40B4-BE49-F238E27FC236}">
                <a16:creationId xmlns:a16="http://schemas.microsoft.com/office/drawing/2014/main" id="{504F17CE-BE12-3739-0C26-6CCAB3B1BCAE}"/>
              </a:ext>
            </a:extLst>
          </p:cNvPr>
          <p:cNvSpPr txBox="1"/>
          <p:nvPr/>
        </p:nvSpPr>
        <p:spPr>
          <a:xfrm>
            <a:off x="6716486" y="1959429"/>
            <a:ext cx="4615543" cy="2585323"/>
          </a:xfrm>
          <a:prstGeom prst="rect">
            <a:avLst/>
          </a:prstGeom>
          <a:noFill/>
        </p:spPr>
        <p:txBody>
          <a:bodyPr wrap="square" rtlCol="0">
            <a:spAutoFit/>
          </a:bodyPr>
          <a:lstStyle/>
          <a:p>
            <a:pPr algn="ctr"/>
            <a:r>
              <a:rPr lang="en-US" sz="5400" b="1" dirty="0" err="1">
                <a:solidFill>
                  <a:srgbClr val="002060"/>
                </a:solidFill>
              </a:rPr>
              <a:t>Sự</a:t>
            </a:r>
            <a:r>
              <a:rPr lang="en-US" sz="5400" b="1" dirty="0">
                <a:solidFill>
                  <a:srgbClr val="002060"/>
                </a:solidFill>
              </a:rPr>
              <a:t> </a:t>
            </a:r>
            <a:r>
              <a:rPr lang="en-US" sz="5400" b="1" dirty="0" err="1">
                <a:solidFill>
                  <a:srgbClr val="002060"/>
                </a:solidFill>
              </a:rPr>
              <a:t>thụ</a:t>
            </a:r>
            <a:r>
              <a:rPr lang="en-US" sz="5400" b="1" dirty="0">
                <a:solidFill>
                  <a:srgbClr val="002060"/>
                </a:solidFill>
              </a:rPr>
              <a:t> </a:t>
            </a:r>
            <a:r>
              <a:rPr lang="en-US" sz="5400" b="1" dirty="0" err="1">
                <a:solidFill>
                  <a:srgbClr val="002060"/>
                </a:solidFill>
              </a:rPr>
              <a:t>phấn</a:t>
            </a:r>
            <a:r>
              <a:rPr lang="en-US" sz="5400" b="1" dirty="0">
                <a:solidFill>
                  <a:srgbClr val="002060"/>
                </a:solidFill>
              </a:rPr>
              <a:t>, </a:t>
            </a:r>
            <a:r>
              <a:rPr lang="en-US" sz="5400" b="1" dirty="0" err="1">
                <a:solidFill>
                  <a:srgbClr val="002060"/>
                </a:solidFill>
              </a:rPr>
              <a:t>thụ</a:t>
            </a:r>
            <a:r>
              <a:rPr lang="en-US" sz="5400" b="1" dirty="0">
                <a:solidFill>
                  <a:srgbClr val="002060"/>
                </a:solidFill>
              </a:rPr>
              <a:t> </a:t>
            </a:r>
            <a:r>
              <a:rPr lang="en-US" sz="5400" b="1" dirty="0" err="1">
                <a:solidFill>
                  <a:srgbClr val="002060"/>
                </a:solidFill>
              </a:rPr>
              <a:t>tinh</a:t>
            </a:r>
            <a:r>
              <a:rPr lang="en-US" sz="5400" b="1" dirty="0">
                <a:solidFill>
                  <a:srgbClr val="002060"/>
                </a:solidFill>
              </a:rPr>
              <a:t>, </a:t>
            </a:r>
            <a:r>
              <a:rPr lang="en-US" sz="5400" b="1" dirty="0" err="1">
                <a:solidFill>
                  <a:srgbClr val="002060"/>
                </a:solidFill>
              </a:rPr>
              <a:t>tạo</a:t>
            </a:r>
            <a:r>
              <a:rPr lang="en-US" sz="5400" b="1" dirty="0">
                <a:solidFill>
                  <a:srgbClr val="002060"/>
                </a:solidFill>
              </a:rPr>
              <a:t> </a:t>
            </a:r>
            <a:r>
              <a:rPr lang="en-US" sz="5400" b="1" dirty="0" err="1">
                <a:solidFill>
                  <a:srgbClr val="002060"/>
                </a:solidFill>
              </a:rPr>
              <a:t>quả</a:t>
            </a:r>
            <a:r>
              <a:rPr lang="en-US" sz="5400" b="1" dirty="0">
                <a:solidFill>
                  <a:srgbClr val="002060"/>
                </a:solidFill>
              </a:rPr>
              <a:t> </a:t>
            </a:r>
            <a:r>
              <a:rPr lang="en-US" sz="5400" b="1" dirty="0" err="1">
                <a:solidFill>
                  <a:srgbClr val="002060"/>
                </a:solidFill>
              </a:rPr>
              <a:t>và</a:t>
            </a:r>
            <a:r>
              <a:rPr lang="en-US" sz="5400" b="1" dirty="0">
                <a:solidFill>
                  <a:srgbClr val="002060"/>
                </a:solidFill>
              </a:rPr>
              <a:t> </a:t>
            </a:r>
            <a:r>
              <a:rPr lang="en-US" sz="5400" b="1" dirty="0" err="1">
                <a:solidFill>
                  <a:srgbClr val="002060"/>
                </a:solidFill>
              </a:rPr>
              <a:t>hạt</a:t>
            </a:r>
            <a:r>
              <a:rPr lang="en-US" sz="5400" b="1" dirty="0">
                <a:solidFill>
                  <a:srgbClr val="002060"/>
                </a:solidFill>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586489" y="0"/>
            <a:ext cx="9310112" cy="1077218"/>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200" b="1" dirty="0">
                <a:solidFill>
                  <a:srgbClr val="002060"/>
                </a:solidFill>
                <a:latin typeface="Calibri" panose="020F0502020204030204" pitchFamily="34" charset="0"/>
                <a:cs typeface="Calibri" panose="020F0502020204030204" pitchFamily="34" charset="0"/>
              </a:rPr>
              <a:t>Quan </a:t>
            </a:r>
            <a:r>
              <a:rPr lang="en-US" altLang="en-US" sz="3200" b="1" dirty="0" err="1">
                <a:solidFill>
                  <a:srgbClr val="002060"/>
                </a:solidFill>
                <a:latin typeface="Calibri" panose="020F0502020204030204" pitchFamily="34" charset="0"/>
                <a:cs typeface="Calibri" panose="020F0502020204030204" pitchFamily="34" charset="0"/>
              </a:rPr>
              <a:t>sát</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hình</a:t>
            </a:r>
            <a:r>
              <a:rPr lang="en-US" altLang="en-US" sz="3200" b="1" dirty="0">
                <a:solidFill>
                  <a:srgbClr val="002060"/>
                </a:solidFill>
                <a:latin typeface="Calibri" panose="020F0502020204030204" pitchFamily="34" charset="0"/>
                <a:cs typeface="Calibri" panose="020F0502020204030204" pitchFamily="34" charset="0"/>
              </a:rPr>
              <a:t> 6, </a:t>
            </a:r>
            <a:r>
              <a:rPr lang="en-US" altLang="en-US" sz="3200" b="1" dirty="0" err="1">
                <a:solidFill>
                  <a:srgbClr val="002060"/>
                </a:solidFill>
                <a:latin typeface="Calibri" panose="020F0502020204030204" pitchFamily="34" charset="0"/>
                <a:cs typeface="Calibri" panose="020F0502020204030204" pitchFamily="34" charset="0"/>
              </a:rPr>
              <a:t>đọc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khung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thông</a:t>
            </a:r>
            <a:r>
              <a:rPr lang="en-US" altLang="en-US" sz="3200" b="1" dirty="0">
                <a:solidFill>
                  <a:srgbClr val="002060"/>
                </a:solidFill>
                <a:latin typeface="Calibri" panose="020F0502020204030204" pitchFamily="34" charset="0"/>
                <a:cs typeface="Calibri" panose="020F0502020204030204" pitchFamily="34" charset="0"/>
              </a:rPr>
              <a:t> tin, </a:t>
            </a:r>
            <a:r>
              <a:rPr lang="en-US" altLang="en-US" sz="3200" b="1" dirty="0" err="1">
                <a:solidFill>
                  <a:srgbClr val="002060"/>
                </a:solidFill>
                <a:latin typeface="Calibri" panose="020F0502020204030204" pitchFamily="34" charset="0"/>
                <a:cs typeface="Calibri" panose="020F0502020204030204" pitchFamily="34" charset="0"/>
              </a:rPr>
              <a:t>hoàn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thành</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Phiếu</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tập</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số</a:t>
            </a:r>
            <a:r>
              <a:rPr lang="en-US" altLang="en-US" sz="3200" b="1" dirty="0">
                <a:solidFill>
                  <a:srgbClr val="002060"/>
                </a:solidFill>
                <a:latin typeface="Calibri" panose="020F0502020204030204" pitchFamily="34" charset="0"/>
                <a:cs typeface="Calibri" panose="020F0502020204030204" pitchFamily="34" charset="0"/>
              </a:rPr>
              <a:t> 2.</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25C39A2-A2BB-DC97-2CAA-E886A70F8835}"/>
              </a:ext>
            </a:extLst>
          </p:cNvPr>
          <p:cNvPicPr>
            <a:picLocks noChangeAspect="1"/>
          </p:cNvPicPr>
          <p:nvPr/>
        </p:nvPicPr>
        <p:blipFill>
          <a:blip r:embed="rId2"/>
          <a:stretch>
            <a:fillRect/>
          </a:stretch>
        </p:blipFill>
        <p:spPr>
          <a:xfrm>
            <a:off x="2813276" y="1192666"/>
            <a:ext cx="6221867" cy="512330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06829"/>
            <a:ext cx="11146335" cy="638991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0E4E792-3067-8D5B-F0FE-93A4839DB356}"/>
              </a:ext>
            </a:extLst>
          </p:cNvPr>
          <p:cNvPicPr>
            <a:picLocks noChangeAspect="1"/>
          </p:cNvPicPr>
          <p:nvPr/>
        </p:nvPicPr>
        <p:blipFill>
          <a:blip r:embed="rId2"/>
          <a:stretch>
            <a:fillRect/>
          </a:stretch>
        </p:blipFill>
        <p:spPr>
          <a:xfrm>
            <a:off x="3098347" y="324530"/>
            <a:ext cx="5886450" cy="6143625"/>
          </a:xfrm>
          <a:prstGeom prst="rect">
            <a:avLst/>
          </a:prstGeom>
        </p:spPr>
      </p:pic>
    </p:spTree>
    <p:extLst>
      <p:ext uri="{BB962C8B-B14F-4D97-AF65-F5344CB8AC3E}">
        <p14:creationId xmlns:p14="http://schemas.microsoft.com/office/powerpoint/2010/main" val="1384571811"/>
      </p:ext>
    </p:extLst>
  </p:cSld>
  <p:clrMapOvr>
    <a:masterClrMapping/>
  </p:clrMapOvr>
  <p:transition spd="slow">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TotalTime>
  <Words>1041</Words>
  <Application>Microsoft Office PowerPoint</Application>
  <PresentationFormat>Widescreen</PresentationFormat>
  <Paragraphs>58</Paragraphs>
  <Slides>28</Slides>
  <Notes>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28</vt:i4>
      </vt:variant>
    </vt:vector>
  </HeadingPairs>
  <TitlesOfParts>
    <vt:vector size="43" baseType="lpstr">
      <vt:lpstr>等线</vt:lpstr>
      <vt:lpstr>Microsoft YaHei</vt:lpstr>
      <vt:lpstr>Aptos</vt:lpstr>
      <vt:lpstr>Arial</vt:lpstr>
      <vt:lpstr>Calibri</vt:lpstr>
      <vt:lpstr>Cambria</vt:lpstr>
      <vt:lpstr>Just Another Hand</vt:lpstr>
      <vt:lpstr>SVN-Adam Gorry</vt:lpstr>
      <vt:lpstr>SVN-Newton</vt:lpstr>
      <vt:lpstr>Times New Roman</vt:lpstr>
      <vt:lpstr>字魂59号-创粗黑</vt:lpstr>
      <vt:lpstr>1_Office Theme</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Phương Bùi</cp:lastModifiedBy>
  <cp:revision>90</cp:revision>
  <dcterms:created xsi:type="dcterms:W3CDTF">2023-10-31T07:14:54Z</dcterms:created>
  <dcterms:modified xsi:type="dcterms:W3CDTF">2024-12-10T07:38:12Z</dcterms:modified>
</cp:coreProperties>
</file>