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07" r:id="rId2"/>
    <p:sldId id="347" r:id="rId3"/>
    <p:sldId id="370" r:id="rId4"/>
    <p:sldId id="375" r:id="rId5"/>
    <p:sldId id="261" r:id="rId6"/>
    <p:sldId id="376" r:id="rId7"/>
    <p:sldId id="260" r:id="rId8"/>
    <p:sldId id="377"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2318" y="8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22-Jan-24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6921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08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528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7" name="Picture 6">
            <a:extLst>
              <a:ext uri="{FF2B5EF4-FFF2-40B4-BE49-F238E27FC236}">
                <a16:creationId xmlns:a16="http://schemas.microsoft.com/office/drawing/2014/main" id="{FBC4A342-BD5F-4015-B4DF-E8C796A1EB71}"/>
              </a:ext>
            </a:extLst>
          </p:cNvPr>
          <p:cNvPicPr>
            <a:picLocks noChangeAspect="1"/>
          </p:cNvPicPr>
          <p:nvPr/>
        </p:nvPicPr>
        <p:blipFill>
          <a:blip r:embed="rId6"/>
          <a:stretch>
            <a:fillRect/>
          </a:stretch>
        </p:blipFill>
        <p:spPr>
          <a:xfrm>
            <a:off x="-198783" y="235589"/>
            <a:ext cx="7201506" cy="3131699"/>
          </a:xfrm>
          <a:prstGeom prst="rect">
            <a:avLst/>
          </a:prstGeom>
        </p:spPr>
      </p:pic>
      <p:pic>
        <p:nvPicPr>
          <p:cNvPr id="12" name="Picture 11">
            <a:extLst>
              <a:ext uri="{FF2B5EF4-FFF2-40B4-BE49-F238E27FC236}">
                <a16:creationId xmlns:a16="http://schemas.microsoft.com/office/drawing/2014/main" id="{CEA42F6A-1E04-4419-AEEF-F351EDADBAC9}"/>
              </a:ext>
            </a:extLst>
          </p:cNvPr>
          <p:cNvPicPr>
            <a:picLocks noChangeAspect="1"/>
          </p:cNvPicPr>
          <p:nvPr/>
        </p:nvPicPr>
        <p:blipFill>
          <a:blip r:embed="rId7"/>
          <a:stretch>
            <a:fillRect/>
          </a:stretch>
        </p:blipFill>
        <p:spPr>
          <a:xfrm>
            <a:off x="710452" y="2548865"/>
            <a:ext cx="6059949" cy="1322947"/>
          </a:xfrm>
          <a:prstGeom prst="rect">
            <a:avLst/>
          </a:prstGeom>
        </p:spPr>
      </p:pic>
    </p:spTree>
    <p:extLst>
      <p:ext uri="{BB962C8B-B14F-4D97-AF65-F5344CB8AC3E}">
        <p14:creationId xmlns:p14="http://schemas.microsoft.com/office/powerpoint/2010/main" val="21505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a:off x="739413" y="1859563"/>
            <a:ext cx="4412129" cy="393488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16" name="Hình ảnh 15" descr="Ảnh có chứa văn bản&#10;&#10;Mô tả được tạo tự động">
            <a:extLst>
              <a:ext uri="{FF2B5EF4-FFF2-40B4-BE49-F238E27FC236}">
                <a16:creationId xmlns:a16="http://schemas.microsoft.com/office/drawing/2014/main" id="{DC98CF45-4EAC-BC84-7468-B1B3661AC7C4}"/>
              </a:ext>
            </a:extLst>
          </p:cNvPr>
          <p:cNvPicPr>
            <a:picLocks noChangeAspect="1"/>
          </p:cNvPicPr>
          <p:nvPr/>
        </p:nvPicPr>
        <p:blipFill>
          <a:blip r:embed="rId3"/>
          <a:stretch>
            <a:fillRect/>
          </a:stretch>
        </p:blipFill>
        <p:spPr>
          <a:xfrm>
            <a:off x="5151541" y="4406909"/>
            <a:ext cx="5694976" cy="1750811"/>
          </a:xfrm>
          <a:prstGeom prst="rect">
            <a:avLst/>
          </a:prstGeom>
        </p:spPr>
      </p:pic>
      <p:pic>
        <p:nvPicPr>
          <p:cNvPr id="17" name="Hình ảnh 16" descr="Ảnh có chứa văn bản&#10;&#10;Mô tả được tạo tự động">
            <a:extLst>
              <a:ext uri="{FF2B5EF4-FFF2-40B4-BE49-F238E27FC236}">
                <a16:creationId xmlns:a16="http://schemas.microsoft.com/office/drawing/2014/main" id="{7394065C-2B29-4589-E7E2-890C44A41FAE}"/>
              </a:ext>
            </a:extLst>
          </p:cNvPr>
          <p:cNvPicPr>
            <a:picLocks noChangeAspect="1"/>
          </p:cNvPicPr>
          <p:nvPr/>
        </p:nvPicPr>
        <p:blipFill>
          <a:blip r:embed="rId4"/>
          <a:stretch>
            <a:fillRect/>
          </a:stretch>
        </p:blipFill>
        <p:spPr>
          <a:xfrm>
            <a:off x="4534864" y="2508297"/>
            <a:ext cx="5610601" cy="1591283"/>
          </a:xfrm>
          <a:prstGeom prst="rect">
            <a:avLst/>
          </a:prstGeom>
        </p:spPr>
      </p:pic>
      <p:grpSp>
        <p:nvGrpSpPr>
          <p:cNvPr id="9" name="Nhóm 8">
            <a:extLst>
              <a:ext uri="{FF2B5EF4-FFF2-40B4-BE49-F238E27FC236}">
                <a16:creationId xmlns:a16="http://schemas.microsoft.com/office/drawing/2014/main" id="{DA16A62D-E0BE-80F8-380F-66398B4FDC32}"/>
              </a:ext>
            </a:extLst>
          </p:cNvPr>
          <p:cNvGrpSpPr/>
          <p:nvPr/>
        </p:nvGrpSpPr>
        <p:grpSpPr>
          <a:xfrm>
            <a:off x="3597622" y="593389"/>
            <a:ext cx="6213127" cy="1680930"/>
            <a:chOff x="2698216" y="445042"/>
            <a:chExt cx="4659845" cy="1260697"/>
          </a:xfrm>
        </p:grpSpPr>
        <p:grpSp>
          <p:nvGrpSpPr>
            <p:cNvPr id="6" name="Nhóm 5">
              <a:extLst>
                <a:ext uri="{FF2B5EF4-FFF2-40B4-BE49-F238E27FC236}">
                  <a16:creationId xmlns:a16="http://schemas.microsoft.com/office/drawing/2014/main" id="{88C8E5A2-D204-742A-6EFC-AD41AFC4CA7C}"/>
                </a:ext>
              </a:extLst>
            </p:cNvPr>
            <p:cNvGrpSpPr/>
            <p:nvPr/>
          </p:nvGrpSpPr>
          <p:grpSpPr>
            <a:xfrm>
              <a:off x="2698216" y="445042"/>
              <a:ext cx="4659845" cy="1260697"/>
              <a:chOff x="2698216" y="445042"/>
              <a:chExt cx="4659845" cy="1260697"/>
            </a:xfrm>
          </p:grpSpPr>
          <p:pic>
            <p:nvPicPr>
              <p:cNvPr id="18" name="Hình ảnh 17" descr="Ảnh có chứa văn bản&#10;&#10;Mô tả được tạo tự động">
                <a:extLst>
                  <a:ext uri="{FF2B5EF4-FFF2-40B4-BE49-F238E27FC236}">
                    <a16:creationId xmlns:a16="http://schemas.microsoft.com/office/drawing/2014/main" id="{1DFBD94A-BAA5-ED0C-53DA-9CCE1F458E70}"/>
                  </a:ext>
                </a:extLst>
              </p:cNvPr>
              <p:cNvPicPr>
                <a:picLocks noChangeAspect="1"/>
              </p:cNvPicPr>
              <p:nvPr/>
            </p:nvPicPr>
            <p:blipFill>
              <a:blip r:embed="rId5"/>
              <a:stretch>
                <a:fillRect/>
              </a:stretch>
            </p:blipFill>
            <p:spPr>
              <a:xfrm>
                <a:off x="2698216" y="445042"/>
                <a:ext cx="4659845" cy="1260697"/>
              </a:xfrm>
              <a:prstGeom prst="rect">
                <a:avLst/>
              </a:prstGeom>
            </p:spPr>
          </p:pic>
          <p:sp>
            <p:nvSpPr>
              <p:cNvPr id="2" name="Hình chữ nhật 1">
                <a:extLst>
                  <a:ext uri="{FF2B5EF4-FFF2-40B4-BE49-F238E27FC236}">
                    <a16:creationId xmlns:a16="http://schemas.microsoft.com/office/drawing/2014/main" id="{EA906469-1B08-738B-63D6-FAD9D0A01634}"/>
                  </a:ext>
                </a:extLst>
              </p:cNvPr>
              <p:cNvSpPr/>
              <p:nvPr/>
            </p:nvSpPr>
            <p:spPr>
              <a:xfrm>
                <a:off x="3401147" y="1122218"/>
                <a:ext cx="2085253" cy="40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7A9EB987-986D-831E-F78F-D4B111C96C74}"/>
                </a:ext>
              </a:extLst>
            </p:cNvPr>
            <p:cNvSpPr txBox="1"/>
            <p:nvPr/>
          </p:nvSpPr>
          <p:spPr>
            <a:xfrm>
              <a:off x="3550443" y="1032453"/>
              <a:ext cx="3779044" cy="561741"/>
            </a:xfrm>
            <a:prstGeom prst="rect">
              <a:avLst/>
            </a:prstGeom>
            <a:noFill/>
          </p:spPr>
          <p:txBody>
            <a:bodyPr wrap="square" rtlCol="0">
              <a:spAutoFit/>
            </a:bodyPr>
            <a:lstStyle/>
            <a:p>
              <a:pPr defTabSz="1219170">
                <a:buClr>
                  <a:srgbClr val="000000"/>
                </a:buClr>
              </a:pPr>
              <a:r>
                <a:rPr lang="en-US" sz="4267" b="1" kern="0" dirty="0" err="1">
                  <a:solidFill>
                    <a:srgbClr val="FC3F3A"/>
                  </a:solidFill>
                  <a:latin typeface="Calibri"/>
                  <a:cs typeface="Arial"/>
                  <a:sym typeface="Arial"/>
                </a:rPr>
                <a:t>cây</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cối</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muông</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thú</a:t>
              </a:r>
              <a:endParaRPr lang="en-US" sz="4267" b="1" kern="0" dirty="0">
                <a:solidFill>
                  <a:srgbClr val="FC3F3A"/>
                </a:solidFill>
                <a:latin typeface="Calibri"/>
                <a:cs typeface="Arial"/>
                <a:sym typeface="Arial"/>
              </a:endParaRPr>
            </a:p>
          </p:txBody>
        </p:sp>
      </p:gr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id="{135F4617-8F6C-4553-B51A-5ACA644D38D2}"/>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8B2215B5-4034-40BC-A80B-09A0DDBADB2F}"/>
              </a:ext>
            </a:extLst>
          </p:cNvPr>
          <p:cNvSpPr/>
          <p:nvPr/>
        </p:nvSpPr>
        <p:spPr>
          <a:xfrm>
            <a:off x="3057524" y="1323975"/>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rPr>
              <a:t>Hươu cao cổ</a:t>
            </a:r>
            <a:endParaRPr lang="vi-VN" sz="2400" b="0" i="0" dirty="0">
              <a:solidFill>
                <a:srgbClr val="000000"/>
              </a:solidFill>
              <a:effectLst/>
            </a:endParaRPr>
          </a:p>
          <a:p>
            <a:pPr algn="just"/>
            <a:r>
              <a:rPr lang="vi-VN" sz="2400" b="0" i="0" dirty="0">
                <a:solidFill>
                  <a:srgbClr val="000000"/>
                </a:solidFill>
                <a:effectLst/>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id="{90CAF4A9-8605-0A7A-AE89-62B750E73CFD}"/>
                  </a:ext>
                </a:extLst>
              </p:cNvPr>
              <p:cNvSpPr/>
              <p:nvPr/>
            </p:nvSpPr>
            <p:spPr>
              <a:xfrm>
                <a:off x="4936703" y="1975721"/>
                <a:ext cx="2829141" cy="1158230"/>
              </a:xfrm>
              <a:custGeom>
                <a:avLst/>
                <a:gdLst>
                  <a:gd name="connsiteX0" fmla="*/ 0 w 2829141"/>
                  <a:gd name="connsiteY0" fmla="*/ 193042 h 1158230"/>
                  <a:gd name="connsiteX1" fmla="*/ 193042 w 2829141"/>
                  <a:gd name="connsiteY1" fmla="*/ 0 h 1158230"/>
                  <a:gd name="connsiteX2" fmla="*/ 2636099 w 2829141"/>
                  <a:gd name="connsiteY2" fmla="*/ 0 h 1158230"/>
                  <a:gd name="connsiteX3" fmla="*/ 2829141 w 2829141"/>
                  <a:gd name="connsiteY3" fmla="*/ 193042 h 1158230"/>
                  <a:gd name="connsiteX4" fmla="*/ 2829141 w 2829141"/>
                  <a:gd name="connsiteY4" fmla="*/ 965188 h 1158230"/>
                  <a:gd name="connsiteX5" fmla="*/ 2636099 w 2829141"/>
                  <a:gd name="connsiteY5" fmla="*/ 1158230 h 1158230"/>
                  <a:gd name="connsiteX6" fmla="*/ 193042 w 2829141"/>
                  <a:gd name="connsiteY6" fmla="*/ 1158230 h 1158230"/>
                  <a:gd name="connsiteX7" fmla="*/ 0 w 2829141"/>
                  <a:gd name="connsiteY7" fmla="*/ 965188 h 1158230"/>
                  <a:gd name="connsiteX8" fmla="*/ 0 w 2829141"/>
                  <a:gd name="connsiteY8" fmla="*/ 193042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1158230" fill="none" extrusionOk="0">
                    <a:moveTo>
                      <a:pt x="0" y="193042"/>
                    </a:moveTo>
                    <a:cubicBezTo>
                      <a:pt x="3663" y="83734"/>
                      <a:pt x="92414" y="12181"/>
                      <a:pt x="193042" y="0"/>
                    </a:cubicBezTo>
                    <a:cubicBezTo>
                      <a:pt x="1255960" y="-106144"/>
                      <a:pt x="1484878" y="-57456"/>
                      <a:pt x="2636099" y="0"/>
                    </a:cubicBezTo>
                    <a:cubicBezTo>
                      <a:pt x="2749944" y="3813"/>
                      <a:pt x="2843977" y="86497"/>
                      <a:pt x="2829141" y="193042"/>
                    </a:cubicBezTo>
                    <a:cubicBezTo>
                      <a:pt x="2779632" y="305525"/>
                      <a:pt x="2875477" y="787813"/>
                      <a:pt x="2829141" y="965188"/>
                    </a:cubicBezTo>
                    <a:cubicBezTo>
                      <a:pt x="2832977" y="1077243"/>
                      <a:pt x="2743544" y="1155626"/>
                      <a:pt x="2636099" y="1158230"/>
                    </a:cubicBezTo>
                    <a:cubicBezTo>
                      <a:pt x="2209386" y="1129233"/>
                      <a:pt x="954473" y="1084866"/>
                      <a:pt x="193042" y="1158230"/>
                    </a:cubicBezTo>
                    <a:cubicBezTo>
                      <a:pt x="92391" y="1148328"/>
                      <a:pt x="3637" y="1056862"/>
                      <a:pt x="0" y="965188"/>
                    </a:cubicBezTo>
                    <a:cubicBezTo>
                      <a:pt x="2063" y="860682"/>
                      <a:pt x="-18747" y="542012"/>
                      <a:pt x="0" y="193042"/>
                    </a:cubicBezTo>
                    <a:close/>
                  </a:path>
                  <a:path w="2829141" h="1158230" stroke="0" extrusionOk="0">
                    <a:moveTo>
                      <a:pt x="0" y="193042"/>
                    </a:moveTo>
                    <a:cubicBezTo>
                      <a:pt x="13023" y="82006"/>
                      <a:pt x="83506" y="7319"/>
                      <a:pt x="193042" y="0"/>
                    </a:cubicBezTo>
                    <a:cubicBezTo>
                      <a:pt x="1002512" y="-6525"/>
                      <a:pt x="1585406" y="152743"/>
                      <a:pt x="2636099" y="0"/>
                    </a:cubicBezTo>
                    <a:cubicBezTo>
                      <a:pt x="2761493" y="9829"/>
                      <a:pt x="2827709" y="88504"/>
                      <a:pt x="2829141" y="193042"/>
                    </a:cubicBezTo>
                    <a:cubicBezTo>
                      <a:pt x="2815183" y="333487"/>
                      <a:pt x="2821522" y="827716"/>
                      <a:pt x="2829141" y="965188"/>
                    </a:cubicBezTo>
                    <a:cubicBezTo>
                      <a:pt x="2832947" y="1071470"/>
                      <a:pt x="2731675" y="1170706"/>
                      <a:pt x="2636099" y="1158230"/>
                    </a:cubicBezTo>
                    <a:cubicBezTo>
                      <a:pt x="2007689" y="1272064"/>
                      <a:pt x="1337274" y="1157584"/>
                      <a:pt x="193042" y="1158230"/>
                    </a:cubicBezTo>
                    <a:cubicBezTo>
                      <a:pt x="94528" y="1175814"/>
                      <a:pt x="-1793" y="1061761"/>
                      <a:pt x="0" y="965188"/>
                    </a:cubicBezTo>
                    <a:cubicBezTo>
                      <a:pt x="42583" y="683822"/>
                      <a:pt x="-8526" y="443307"/>
                      <a:pt x="0" y="19304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871464"/>
            </a:xfrm>
            <a:custGeom>
              <a:avLst/>
              <a:gdLst>
                <a:gd name="connsiteX0" fmla="*/ 0 w 2520211"/>
                <a:gd name="connsiteY0" fmla="*/ 311917 h 1871464"/>
                <a:gd name="connsiteX1" fmla="*/ 311917 w 2520211"/>
                <a:gd name="connsiteY1" fmla="*/ 0 h 1871464"/>
                <a:gd name="connsiteX2" fmla="*/ 2208294 w 2520211"/>
                <a:gd name="connsiteY2" fmla="*/ 0 h 1871464"/>
                <a:gd name="connsiteX3" fmla="*/ 2520211 w 2520211"/>
                <a:gd name="connsiteY3" fmla="*/ 311917 h 1871464"/>
                <a:gd name="connsiteX4" fmla="*/ 2520211 w 2520211"/>
                <a:gd name="connsiteY4" fmla="*/ 1559547 h 1871464"/>
                <a:gd name="connsiteX5" fmla="*/ 2208294 w 2520211"/>
                <a:gd name="connsiteY5" fmla="*/ 1871464 h 1871464"/>
                <a:gd name="connsiteX6" fmla="*/ 311917 w 2520211"/>
                <a:gd name="connsiteY6" fmla="*/ 1871464 h 1871464"/>
                <a:gd name="connsiteX7" fmla="*/ 0 w 2520211"/>
                <a:gd name="connsiteY7" fmla="*/ 1559547 h 1871464"/>
                <a:gd name="connsiteX8" fmla="*/ 0 w 2520211"/>
                <a:gd name="connsiteY8" fmla="*/ 311917 h 1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11" h="1871464" fill="none" extrusionOk="0">
                  <a:moveTo>
                    <a:pt x="0" y="311917"/>
                  </a:moveTo>
                  <a:cubicBezTo>
                    <a:pt x="20574" y="124518"/>
                    <a:pt x="148963" y="18952"/>
                    <a:pt x="311917" y="0"/>
                  </a:cubicBezTo>
                  <a:cubicBezTo>
                    <a:pt x="663899" y="-106144"/>
                    <a:pt x="1926321" y="-57456"/>
                    <a:pt x="2208294" y="0"/>
                  </a:cubicBezTo>
                  <a:cubicBezTo>
                    <a:pt x="2408838" y="14909"/>
                    <a:pt x="2554186" y="139809"/>
                    <a:pt x="2520211" y="311917"/>
                  </a:cubicBezTo>
                  <a:cubicBezTo>
                    <a:pt x="2447621" y="894321"/>
                    <a:pt x="2429297" y="1042182"/>
                    <a:pt x="2520211" y="1559547"/>
                  </a:cubicBezTo>
                  <a:cubicBezTo>
                    <a:pt x="2529071" y="1744382"/>
                    <a:pt x="2382774" y="1864528"/>
                    <a:pt x="2208294" y="1871464"/>
                  </a:cubicBezTo>
                  <a:cubicBezTo>
                    <a:pt x="1686210" y="1842467"/>
                    <a:pt x="1248134" y="1798100"/>
                    <a:pt x="311917" y="1871464"/>
                  </a:cubicBezTo>
                  <a:cubicBezTo>
                    <a:pt x="145263" y="1862143"/>
                    <a:pt x="7005" y="1703044"/>
                    <a:pt x="0" y="1559547"/>
                  </a:cubicBezTo>
                  <a:cubicBezTo>
                    <a:pt x="104128" y="1403734"/>
                    <a:pt x="18621" y="668087"/>
                    <a:pt x="0" y="311917"/>
                  </a:cubicBezTo>
                  <a:close/>
                </a:path>
                <a:path w="2520211" h="1871464" stroke="0" extrusionOk="0">
                  <a:moveTo>
                    <a:pt x="0" y="311917"/>
                  </a:moveTo>
                  <a:cubicBezTo>
                    <a:pt x="20134" y="132813"/>
                    <a:pt x="128656" y="27535"/>
                    <a:pt x="311917" y="0"/>
                  </a:cubicBezTo>
                  <a:cubicBezTo>
                    <a:pt x="916736" y="-6525"/>
                    <a:pt x="1418714" y="152743"/>
                    <a:pt x="2208294" y="0"/>
                  </a:cubicBezTo>
                  <a:cubicBezTo>
                    <a:pt x="2396283" y="8229"/>
                    <a:pt x="2500870" y="167689"/>
                    <a:pt x="2520211" y="311917"/>
                  </a:cubicBezTo>
                  <a:cubicBezTo>
                    <a:pt x="2548596" y="869511"/>
                    <a:pt x="2595556" y="1410180"/>
                    <a:pt x="2520211" y="1559547"/>
                  </a:cubicBezTo>
                  <a:cubicBezTo>
                    <a:pt x="2549426" y="1729263"/>
                    <a:pt x="2378232" y="1874097"/>
                    <a:pt x="2208294" y="1871464"/>
                  </a:cubicBezTo>
                  <a:cubicBezTo>
                    <a:pt x="1528385" y="1985298"/>
                    <a:pt x="629329" y="1870818"/>
                    <a:pt x="311917" y="1871464"/>
                  </a:cubicBezTo>
                  <a:cubicBezTo>
                    <a:pt x="142189" y="1876976"/>
                    <a:pt x="-2943" y="1715333"/>
                    <a:pt x="0" y="1559547"/>
                  </a:cubicBezTo>
                  <a:cubicBezTo>
                    <a:pt x="58821" y="1361483"/>
                    <a:pt x="-62157" y="541238"/>
                    <a:pt x="0" y="31191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id="{65B6F3CB-BD12-4FC9-9579-9C53EDA8C31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4B150D-EC67-487C-9BC8-902421585C29}"/>
              </a:ext>
            </a:extLst>
          </p:cNvPr>
          <p:cNvGraphicFramePr>
            <a:graphicFrameLocks noGrp="1"/>
          </p:cNvGraphicFramePr>
          <p:nvPr>
            <p:extLst>
              <p:ext uri="{D42A27DB-BD31-4B8C-83A1-F6EECF244321}">
                <p14:modId xmlns:p14="http://schemas.microsoft.com/office/powerpoint/2010/main" val="580065015"/>
              </p:ext>
            </p:extLst>
          </p:nvPr>
        </p:nvGraphicFramePr>
        <p:xfrm>
          <a:off x="1314449" y="1114426"/>
          <a:ext cx="9648825" cy="4389120"/>
        </p:xfrm>
        <a:graphic>
          <a:graphicData uri="http://schemas.openxmlformats.org/drawingml/2006/table">
            <a:tbl>
              <a:tblPr/>
              <a:tblGrid>
                <a:gridCol w="3822854">
                  <a:extLst>
                    <a:ext uri="{9D8B030D-6E8A-4147-A177-3AD203B41FA5}">
                      <a16:colId xmlns:a16="http://schemas.microsoft.com/office/drawing/2014/main" val="1197025722"/>
                    </a:ext>
                  </a:extLst>
                </a:gridCol>
                <a:gridCol w="5825971">
                  <a:extLst>
                    <a:ext uri="{9D8B030D-6E8A-4147-A177-3AD203B41FA5}">
                      <a16:colId xmlns:a16="http://schemas.microsoft.com/office/drawing/2014/main" val="4020107351"/>
                    </a:ext>
                  </a:extLst>
                </a:gridCol>
              </a:tblGrid>
              <a:tr h="442222">
                <a:tc gridSpan="2">
                  <a:txBody>
                    <a:bodyPr/>
                    <a:lstStyle/>
                    <a:p>
                      <a:pPr algn="ctr">
                        <a:spcAft>
                          <a:spcPts val="0"/>
                        </a:spcAft>
                      </a:pPr>
                      <a:r>
                        <a:rPr lang="en-US" sz="3200" b="1" dirty="0">
                          <a:solidFill>
                            <a:srgbClr val="FF0000"/>
                          </a:solidFill>
                          <a:effectLst/>
                          <a:latin typeface="+mn-lt"/>
                        </a:rPr>
                        <a:t>PHIẾU ĐỌC SÁCH</a:t>
                      </a:r>
                      <a:endParaRPr lang="en-US" sz="32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7902009"/>
                  </a:ext>
                </a:extLst>
              </a:tr>
              <a:tr h="1326663">
                <a:tc>
                  <a:txBody>
                    <a:bodyPr/>
                    <a:lstStyle/>
                    <a:p>
                      <a:pPr algn="just">
                        <a:spcAft>
                          <a:spcPts val="0"/>
                        </a:spcAft>
                      </a:pPr>
                      <a:r>
                        <a:rPr lang="en-US" sz="3200" dirty="0" err="1">
                          <a:effectLst/>
                          <a:latin typeface="+mn-lt"/>
                        </a:rPr>
                        <a:t>Tên</a:t>
                      </a:r>
                      <a:r>
                        <a:rPr lang="en-US" sz="3200" dirty="0">
                          <a:effectLst/>
                          <a:latin typeface="+mn-lt"/>
                        </a:rPr>
                        <a:t> </a:t>
                      </a:r>
                      <a:r>
                        <a:rPr lang="en-US" sz="3200" dirty="0" err="1">
                          <a:effectLst/>
                          <a:latin typeface="+mn-lt"/>
                        </a:rPr>
                        <a:t>bài</a:t>
                      </a:r>
                      <a:r>
                        <a:rPr lang="en-US" sz="3200" dirty="0">
                          <a:effectLst/>
                          <a:latin typeface="+mn-lt"/>
                        </a:rPr>
                        <a:t>: Tre </a:t>
                      </a:r>
                      <a:r>
                        <a:rPr lang="en-US" sz="3200" dirty="0" err="1">
                          <a:effectLst/>
                          <a:latin typeface="+mn-lt"/>
                        </a:rPr>
                        <a:t>Việt</a:t>
                      </a:r>
                      <a:r>
                        <a:rPr lang="en-US" sz="3200" dirty="0">
                          <a:effectLst/>
                          <a:latin typeface="+mn-lt"/>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Những</a:t>
                      </a:r>
                      <a:r>
                        <a:rPr lang="en-US" sz="3200" dirty="0">
                          <a:effectLst/>
                          <a:latin typeface="+mn-lt"/>
                        </a:rPr>
                        <a:t> </a:t>
                      </a:r>
                      <a:r>
                        <a:rPr lang="en-US" sz="3200" dirty="0" err="1">
                          <a:effectLst/>
                          <a:latin typeface="+mn-lt"/>
                        </a:rPr>
                        <a:t>thông</a:t>
                      </a:r>
                      <a:r>
                        <a:rPr lang="en-US" sz="3200" dirty="0">
                          <a:effectLst/>
                          <a:latin typeface="+mn-lt"/>
                        </a:rPr>
                        <a:t> tin </a:t>
                      </a:r>
                      <a:r>
                        <a:rPr lang="en-US" sz="3200" dirty="0" err="1">
                          <a:effectLst/>
                          <a:latin typeface="+mn-lt"/>
                        </a:rPr>
                        <a:t>về</a:t>
                      </a:r>
                      <a:r>
                        <a:rPr lang="en-US" sz="3200" dirty="0">
                          <a:effectLst/>
                          <a:latin typeface="+mn-lt"/>
                        </a:rPr>
                        <a:t> </a:t>
                      </a:r>
                      <a:r>
                        <a:rPr lang="en-US" sz="3200" dirty="0" err="1">
                          <a:effectLst/>
                          <a:latin typeface="+mn-lt"/>
                        </a:rPr>
                        <a:t>cây</a:t>
                      </a:r>
                      <a:r>
                        <a:rPr lang="en-US" sz="3200" dirty="0">
                          <a:effectLst/>
                          <a:latin typeface="+mn-lt"/>
                        </a:rPr>
                        <a:t>: </a:t>
                      </a:r>
                      <a:r>
                        <a:rPr lang="en-US" sz="3200" dirty="0" err="1">
                          <a:effectLst/>
                          <a:latin typeface="+mn-lt"/>
                        </a:rPr>
                        <a:t>thân</a:t>
                      </a:r>
                      <a:r>
                        <a:rPr lang="en-US" sz="3200" dirty="0">
                          <a:effectLst/>
                          <a:latin typeface="+mn-lt"/>
                        </a:rPr>
                        <a:t> </a:t>
                      </a:r>
                      <a:r>
                        <a:rPr lang="en-US" sz="3200" dirty="0" err="1">
                          <a:effectLst/>
                          <a:latin typeface="+mn-lt"/>
                        </a:rPr>
                        <a:t>gầy</a:t>
                      </a:r>
                      <a:r>
                        <a:rPr lang="en-US" sz="3200" dirty="0">
                          <a:effectLst/>
                          <a:latin typeface="+mn-lt"/>
                        </a:rPr>
                        <a:t> </a:t>
                      </a:r>
                      <a:r>
                        <a:rPr lang="en-US" sz="3200" dirty="0" err="1">
                          <a:effectLst/>
                          <a:latin typeface="+mn-lt"/>
                        </a:rPr>
                        <a:t>guộc</a:t>
                      </a:r>
                      <a:r>
                        <a:rPr lang="en-US" sz="3200" dirty="0">
                          <a:effectLst/>
                          <a:latin typeface="+mn-lt"/>
                        </a:rPr>
                        <a:t>, </a:t>
                      </a:r>
                      <a:r>
                        <a:rPr lang="en-US" sz="3200" dirty="0" err="1">
                          <a:effectLst/>
                          <a:latin typeface="+mn-lt"/>
                        </a:rPr>
                        <a:t>lá</a:t>
                      </a:r>
                      <a:r>
                        <a:rPr lang="en-US" sz="3200" dirty="0">
                          <a:effectLst/>
                          <a:latin typeface="+mn-lt"/>
                        </a:rPr>
                        <a:t> </a:t>
                      </a:r>
                      <a:r>
                        <a:rPr lang="en-US" sz="3200" dirty="0" err="1">
                          <a:effectLst/>
                          <a:latin typeface="+mn-lt"/>
                        </a:rPr>
                        <a:t>mong</a:t>
                      </a:r>
                      <a:r>
                        <a:rPr lang="en-US" sz="3200" dirty="0">
                          <a:effectLst/>
                          <a:latin typeface="+mn-lt"/>
                        </a:rPr>
                        <a:t> </a:t>
                      </a:r>
                      <a:r>
                        <a:rPr lang="en-US" sz="3200" dirty="0" err="1">
                          <a:effectLst/>
                          <a:latin typeface="+mn-lt"/>
                        </a:rPr>
                        <a:t>manh</a:t>
                      </a:r>
                      <a:r>
                        <a:rPr lang="en-US" sz="3200" dirty="0">
                          <a:effectLst/>
                          <a:latin typeface="+mn-lt"/>
                        </a:rPr>
                        <a:t>, </a:t>
                      </a:r>
                      <a:r>
                        <a:rPr lang="en-US" sz="3200" dirty="0" err="1">
                          <a:effectLst/>
                          <a:latin typeface="+mn-lt"/>
                        </a:rPr>
                        <a:t>rễ</a:t>
                      </a:r>
                      <a:r>
                        <a:rPr lang="en-US" sz="3200" dirty="0">
                          <a:effectLst/>
                          <a:latin typeface="+mn-lt"/>
                        </a:rPr>
                        <a:t> </a:t>
                      </a:r>
                      <a:r>
                        <a:rPr lang="en-US" sz="3200" dirty="0" err="1">
                          <a:effectLst/>
                          <a:latin typeface="+mn-lt"/>
                        </a:rPr>
                        <a:t>chắc</a:t>
                      </a:r>
                      <a:r>
                        <a:rPr lang="en-US" sz="3200" dirty="0">
                          <a:effectLst/>
                          <a:latin typeface="+mn-lt"/>
                        </a:rPr>
                        <a:t>, </a:t>
                      </a:r>
                      <a:r>
                        <a:rPr lang="en-US" sz="3200" dirty="0" err="1">
                          <a:effectLst/>
                          <a:latin typeface="+mn-lt"/>
                        </a:rPr>
                        <a:t>tre</a:t>
                      </a:r>
                      <a:r>
                        <a:rPr lang="en-US" sz="3200" dirty="0">
                          <a:effectLst/>
                          <a:latin typeface="+mn-lt"/>
                        </a:rPr>
                        <a:t> </a:t>
                      </a:r>
                      <a:r>
                        <a:rPr lang="en-US" sz="3200" dirty="0" err="1">
                          <a:effectLst/>
                          <a:latin typeface="+mn-lt"/>
                        </a:rPr>
                        <a:t>mọc</a:t>
                      </a:r>
                      <a:r>
                        <a:rPr lang="en-US" sz="3200" dirty="0">
                          <a:effectLst/>
                          <a:latin typeface="+mn-lt"/>
                        </a:rPr>
                        <a:t> </a:t>
                      </a:r>
                      <a:r>
                        <a:rPr lang="en-US" sz="3200" dirty="0" err="1">
                          <a:effectLst/>
                          <a:latin typeface="+mn-lt"/>
                        </a:rPr>
                        <a:t>thành</a:t>
                      </a:r>
                      <a:r>
                        <a:rPr lang="en-US" sz="3200" dirty="0">
                          <a:effectLst/>
                          <a:latin typeface="+mn-lt"/>
                        </a:rPr>
                        <a:t> </a:t>
                      </a:r>
                      <a:r>
                        <a:rPr lang="en-US" sz="3200" dirty="0" err="1">
                          <a:effectLst/>
                          <a:latin typeface="+mn-lt"/>
                        </a:rPr>
                        <a:t>lũy</a:t>
                      </a:r>
                      <a:r>
                        <a:rPr lang="en-US" sz="3200" dirty="0">
                          <a:effectLst/>
                          <a:latin typeface="+mn-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444327"/>
                  </a:ext>
                </a:extLst>
              </a:tr>
              <a:tr h="1768883">
                <a:tc>
                  <a:txBody>
                    <a:bodyPr/>
                    <a:lstStyle/>
                    <a:p>
                      <a:pPr algn="just">
                        <a:spcAft>
                          <a:spcPts val="0"/>
                        </a:spcAft>
                      </a:pPr>
                      <a:r>
                        <a:rPr lang="en-US" sz="3200">
                          <a:effectLst/>
                          <a:latin typeface="+mn-lt"/>
                        </a:rPr>
                        <a:t>Tên tác giả: Nguyễn Duy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latin typeface="+mn-lt"/>
                        </a:rPr>
                        <a:t>Những điều thú vị trong bài đọc: cây tre tuy gầy guộc, mỏng manh, sống ở vùng đất cằn cỗi nhưng vẫn luôn kiên cường, bất khuất.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566640"/>
                  </a:ext>
                </a:extLst>
              </a:tr>
              <a:tr h="442222">
                <a:tc>
                  <a:txBody>
                    <a:bodyPr/>
                    <a:lstStyle/>
                    <a:p>
                      <a:pPr algn="just">
                        <a:spcAft>
                          <a:spcPts val="0"/>
                        </a:spcAft>
                      </a:pPr>
                      <a:r>
                        <a:rPr lang="en-US" sz="3200">
                          <a:effectLst/>
                          <a:latin typeface="+mn-lt"/>
                        </a:rPr>
                        <a:t>Tên cây: cây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Mức</a:t>
                      </a:r>
                      <a:r>
                        <a:rPr lang="en-US" sz="3200" dirty="0">
                          <a:effectLst/>
                          <a:latin typeface="+mn-lt"/>
                        </a:rPr>
                        <a:t> </a:t>
                      </a:r>
                      <a:r>
                        <a:rPr lang="en-US" sz="3200" dirty="0" err="1">
                          <a:effectLst/>
                          <a:latin typeface="+mn-lt"/>
                        </a:rPr>
                        <a:t>độ</a:t>
                      </a:r>
                      <a:r>
                        <a:rPr lang="en-US" sz="3200" dirty="0">
                          <a:effectLst/>
                          <a:latin typeface="+mn-lt"/>
                        </a:rPr>
                        <a:t> </a:t>
                      </a:r>
                      <a:r>
                        <a:rPr lang="en-US" sz="3200" dirty="0" err="1">
                          <a:effectLst/>
                          <a:latin typeface="+mn-lt"/>
                        </a:rPr>
                        <a:t>yêu</a:t>
                      </a:r>
                      <a:r>
                        <a:rPr lang="en-US" sz="3200" dirty="0">
                          <a:effectLst/>
                          <a:latin typeface="+mn-lt"/>
                        </a:rPr>
                        <a:t> </a:t>
                      </a:r>
                      <a:r>
                        <a:rPr lang="en-US" sz="3200" dirty="0" err="1">
                          <a:effectLst/>
                          <a:latin typeface="+mn-lt"/>
                        </a:rPr>
                        <a:t>thích</a:t>
                      </a:r>
                      <a:r>
                        <a:rPr lang="en-US" sz="3200" dirty="0">
                          <a:effectLst/>
                          <a:latin typeface="+mn-lt"/>
                        </a:rPr>
                        <a:t>: 5 </a:t>
                      </a:r>
                      <a:r>
                        <a:rPr lang="en-US" sz="3200" dirty="0" err="1">
                          <a:effectLst/>
                          <a:latin typeface="+mn-lt"/>
                        </a:rPr>
                        <a:t>sao</a:t>
                      </a:r>
                      <a:endParaRPr lang="en-US" sz="32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715106"/>
                  </a:ext>
                </a:extLst>
              </a:tr>
            </a:tbl>
          </a:graphicData>
        </a:graphic>
      </p:graphicFrame>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1089144" y="2771775"/>
            <a:ext cx="5082264" cy="3658540"/>
          </a:xfrm>
          <a:prstGeom prst="rect">
            <a:avLst/>
          </a:prstGeom>
        </p:spPr>
      </p:pic>
      <p:sp>
        <p:nvSpPr>
          <p:cNvPr id="22" name="Hình chữ nhật: Góc Tròn 21">
            <a:extLst>
              <a:ext uri="{FF2B5EF4-FFF2-40B4-BE49-F238E27FC236}">
                <a16:creationId xmlns:a16="http://schemas.microsoft.com/office/drawing/2014/main" id="{2AD3D5B9-5AEF-4D10-3785-9323BA5DBCCB}"/>
              </a:ext>
            </a:extLst>
          </p:cNvPr>
          <p:cNvSpPr/>
          <p:nvPr/>
        </p:nvSpPr>
        <p:spPr>
          <a:xfrm>
            <a:off x="4238626" y="608175"/>
            <a:ext cx="6739542" cy="3216060"/>
          </a:xfrm>
          <a:custGeom>
            <a:avLst/>
            <a:gdLst>
              <a:gd name="connsiteX0" fmla="*/ 0 w 6739542"/>
              <a:gd name="connsiteY0" fmla="*/ 536021 h 3216060"/>
              <a:gd name="connsiteX1" fmla="*/ 536021 w 6739542"/>
              <a:gd name="connsiteY1" fmla="*/ 0 h 3216060"/>
              <a:gd name="connsiteX2" fmla="*/ 6203521 w 6739542"/>
              <a:gd name="connsiteY2" fmla="*/ 0 h 3216060"/>
              <a:gd name="connsiteX3" fmla="*/ 6739542 w 6739542"/>
              <a:gd name="connsiteY3" fmla="*/ 536021 h 3216060"/>
              <a:gd name="connsiteX4" fmla="*/ 6739542 w 6739542"/>
              <a:gd name="connsiteY4" fmla="*/ 2680039 h 3216060"/>
              <a:gd name="connsiteX5" fmla="*/ 6203521 w 6739542"/>
              <a:gd name="connsiteY5" fmla="*/ 3216060 h 3216060"/>
              <a:gd name="connsiteX6" fmla="*/ 536021 w 6739542"/>
              <a:gd name="connsiteY6" fmla="*/ 3216060 h 3216060"/>
              <a:gd name="connsiteX7" fmla="*/ 0 w 6739542"/>
              <a:gd name="connsiteY7" fmla="*/ 2680039 h 3216060"/>
              <a:gd name="connsiteX8" fmla="*/ 0 w 6739542"/>
              <a:gd name="connsiteY8" fmla="*/ 536021 h 32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3216060" fill="none" extrusionOk="0">
                <a:moveTo>
                  <a:pt x="0" y="536021"/>
                </a:moveTo>
                <a:cubicBezTo>
                  <a:pt x="14726" y="229154"/>
                  <a:pt x="261627" y="44040"/>
                  <a:pt x="536021" y="0"/>
                </a:cubicBezTo>
                <a:cubicBezTo>
                  <a:pt x="1355598" y="-106144"/>
                  <a:pt x="3507292" y="-57456"/>
                  <a:pt x="6203521" y="0"/>
                </a:cubicBezTo>
                <a:cubicBezTo>
                  <a:pt x="6523103" y="12415"/>
                  <a:pt x="6759613" y="240079"/>
                  <a:pt x="6739542" y="536021"/>
                </a:cubicBezTo>
                <a:cubicBezTo>
                  <a:pt x="6594986" y="1187906"/>
                  <a:pt x="6630861" y="1841680"/>
                  <a:pt x="6739542" y="2680039"/>
                </a:cubicBezTo>
                <a:cubicBezTo>
                  <a:pt x="6772732" y="3023156"/>
                  <a:pt x="6506671" y="3193766"/>
                  <a:pt x="6203521" y="3216060"/>
                </a:cubicBezTo>
                <a:cubicBezTo>
                  <a:pt x="5561246" y="3187063"/>
                  <a:pt x="2589238" y="3142696"/>
                  <a:pt x="536021" y="3216060"/>
                </a:cubicBezTo>
                <a:cubicBezTo>
                  <a:pt x="245979" y="3206107"/>
                  <a:pt x="9257" y="2938055"/>
                  <a:pt x="0" y="2680039"/>
                </a:cubicBezTo>
                <a:cubicBezTo>
                  <a:pt x="-124905" y="1679811"/>
                  <a:pt x="-168306" y="1442435"/>
                  <a:pt x="0" y="536021"/>
                </a:cubicBezTo>
                <a:close/>
              </a:path>
              <a:path w="6739542" h="3216060" stroke="0" extrusionOk="0">
                <a:moveTo>
                  <a:pt x="0" y="536021"/>
                </a:moveTo>
                <a:cubicBezTo>
                  <a:pt x="40677" y="226173"/>
                  <a:pt x="226104" y="34764"/>
                  <a:pt x="536021" y="0"/>
                </a:cubicBezTo>
                <a:cubicBezTo>
                  <a:pt x="2514564" y="-6525"/>
                  <a:pt x="4486110" y="152743"/>
                  <a:pt x="6203521" y="0"/>
                </a:cubicBezTo>
                <a:cubicBezTo>
                  <a:pt x="6535929" y="19037"/>
                  <a:pt x="6719898" y="268465"/>
                  <a:pt x="6739542" y="536021"/>
                </a:cubicBezTo>
                <a:cubicBezTo>
                  <a:pt x="6727520" y="1593977"/>
                  <a:pt x="6818721" y="2300715"/>
                  <a:pt x="6739542" y="2680039"/>
                </a:cubicBezTo>
                <a:cubicBezTo>
                  <a:pt x="6781026" y="2972453"/>
                  <a:pt x="6474973" y="3243847"/>
                  <a:pt x="6203521" y="3216060"/>
                </a:cubicBezTo>
                <a:cubicBezTo>
                  <a:pt x="5426800" y="3329894"/>
                  <a:pt x="1963134" y="3215414"/>
                  <a:pt x="536021" y="3216060"/>
                </a:cubicBezTo>
                <a:cubicBezTo>
                  <a:pt x="246616" y="3230455"/>
                  <a:pt x="-3135" y="2958518"/>
                  <a:pt x="0" y="2680039"/>
                </a:cubicBezTo>
                <a:cubicBezTo>
                  <a:pt x="-119259" y="1896834"/>
                  <a:pt x="-86911" y="1133089"/>
                  <a:pt x="0" y="536021"/>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TextBox 4">
            <a:extLst>
              <a:ext uri="{FF2B5EF4-FFF2-40B4-BE49-F238E27FC236}">
                <a16:creationId xmlns:a16="http://schemas.microsoft.com/office/drawing/2014/main" id="{B23621EC-06BB-40A7-A51E-D167BFB9E007}"/>
              </a:ext>
            </a:extLst>
          </p:cNvPr>
          <p:cNvSpPr txBox="1"/>
          <p:nvPr/>
        </p:nvSpPr>
        <p:spPr>
          <a:xfrm>
            <a:off x="4648200" y="1171575"/>
            <a:ext cx="6096000" cy="2308324"/>
          </a:xfrm>
          <a:prstGeom prst="rect">
            <a:avLst/>
          </a:prstGeom>
          <a:noFill/>
        </p:spPr>
        <p:txBody>
          <a:bodyPr wrap="square" rtlCol="0">
            <a:spAutoFit/>
          </a:bodyPr>
          <a:lstStyle/>
          <a:p>
            <a:pPr algn="just"/>
            <a:r>
              <a:rPr lang="nl-NL" sz="3600" b="1" dirty="0">
                <a:effectLst/>
                <a:ea typeface="Times New Roman" panose="02020603050405020304" pitchFamily="18" charset="0"/>
              </a:rPr>
              <a:t>Chia sẻ với các bạn thông tin thú vị về thế giới thiên nhiên trong bài đã đọc hoặc bức tranh em vẽ.</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
            <a:extLst>
              <a:ext uri="{FF2B5EF4-FFF2-40B4-BE49-F238E27FC236}">
                <a16:creationId xmlns:a16="http://schemas.microsoft.com/office/drawing/2014/main" id="{F8DB4BD1-A376-444D-862B-4439C3ABD7C8}"/>
              </a:ext>
            </a:extLst>
          </p:cNvPr>
          <p:cNvGrpSpPr/>
          <p:nvPr/>
        </p:nvGrpSpPr>
        <p:grpSpPr>
          <a:xfrm>
            <a:off x="941421" y="337458"/>
            <a:ext cx="6259479" cy="1571937"/>
            <a:chOff x="1075630" y="1416045"/>
            <a:chExt cx="6259479" cy="1571937"/>
          </a:xfrm>
        </p:grpSpPr>
        <p:grpSp>
          <p:nvGrpSpPr>
            <p:cNvPr id="4" name="Nhóm 25">
              <a:extLst>
                <a:ext uri="{FF2B5EF4-FFF2-40B4-BE49-F238E27FC236}">
                  <a16:creationId xmlns:a16="http://schemas.microsoft.com/office/drawing/2014/main" id="{2C76082A-C828-4962-856A-6A0EDDA1AB51}"/>
                </a:ext>
              </a:extLst>
            </p:cNvPr>
            <p:cNvGrpSpPr/>
            <p:nvPr/>
          </p:nvGrpSpPr>
          <p:grpSpPr>
            <a:xfrm>
              <a:off x="1075630" y="1416045"/>
              <a:ext cx="6211854" cy="1338002"/>
              <a:chOff x="1168334" y="1069640"/>
              <a:chExt cx="6211854" cy="1338002"/>
            </a:xfrm>
          </p:grpSpPr>
          <p:sp>
            <p:nvSpPr>
              <p:cNvPr id="6" name="Hình chữ nhật: Góc Tròn 30">
                <a:extLst>
                  <a:ext uri="{FF2B5EF4-FFF2-40B4-BE49-F238E27FC236}">
                    <a16:creationId xmlns:a16="http://schemas.microsoft.com/office/drawing/2014/main" id="{C6DA6EC4-18FA-4938-ACC8-4B31DFBE8F2C}"/>
                  </a:ext>
                </a:extLst>
              </p:cNvPr>
              <p:cNvSpPr/>
              <p:nvPr/>
            </p:nvSpPr>
            <p:spPr>
              <a:xfrm>
                <a:off x="1685641" y="1500381"/>
                <a:ext cx="5685022"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Hình chữ nhật: Góc Tròn 12">
                <a:extLst>
                  <a:ext uri="{FF2B5EF4-FFF2-40B4-BE49-F238E27FC236}">
                    <a16:creationId xmlns:a16="http://schemas.microsoft.com/office/drawing/2014/main" id="{9E0CD446-6508-4E79-93EF-EC29BE134E5D}"/>
                  </a:ext>
                </a:extLst>
              </p:cNvPr>
              <p:cNvSpPr/>
              <p:nvPr/>
            </p:nvSpPr>
            <p:spPr>
              <a:xfrm>
                <a:off x="1454653" y="1392984"/>
                <a:ext cx="5925535"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 name="Hình ảnh 13" descr="Ảnh có chứa văn bản, đồ họa véc-tơ&#10;&#10;Mô tả được tạo tự động">
                <a:extLst>
                  <a:ext uri="{FF2B5EF4-FFF2-40B4-BE49-F238E27FC236}">
                    <a16:creationId xmlns:a16="http://schemas.microsoft.com/office/drawing/2014/main" id="{F123D39E-358D-4BFA-9E4A-2ACC5715F64B}"/>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5" name="Google Shape;1768;p26">
              <a:extLst>
                <a:ext uri="{FF2B5EF4-FFF2-40B4-BE49-F238E27FC236}">
                  <a16:creationId xmlns:a16="http://schemas.microsoft.com/office/drawing/2014/main" id="{34FB24F5-C847-4DF5-8D92-E85BA8204C2B}"/>
                </a:ext>
              </a:extLst>
            </p:cNvPr>
            <p:cNvSpPr txBox="1">
              <a:spLocks/>
            </p:cNvSpPr>
            <p:nvPr/>
          </p:nvSpPr>
          <p:spPr>
            <a:xfrm>
              <a:off x="1787161" y="1605585"/>
              <a:ext cx="5547948"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bg1"/>
                  </a:solidFill>
                  <a:latin typeface="+mn-lt"/>
                </a:rPr>
                <a:t>Bài</a:t>
              </a:r>
              <a:r>
                <a:rPr lang="en-US" sz="3200" b="0" dirty="0">
                  <a:solidFill>
                    <a:schemeClr val="bg1"/>
                  </a:solidFill>
                  <a:latin typeface="+mn-lt"/>
                </a:rPr>
                <a:t> </a:t>
              </a:r>
              <a:r>
                <a:rPr lang="en-US" sz="3200" b="0" dirty="0" err="1">
                  <a:solidFill>
                    <a:schemeClr val="bg1"/>
                  </a:solidFill>
                  <a:latin typeface="+mn-lt"/>
                </a:rPr>
                <a:t>viết</a:t>
              </a:r>
              <a:r>
                <a:rPr lang="en-US" sz="3200" b="0" dirty="0">
                  <a:solidFill>
                    <a:schemeClr val="bg1"/>
                  </a:solidFill>
                  <a:latin typeface="+mn-lt"/>
                </a:rPr>
                <a:t> </a:t>
              </a:r>
              <a:r>
                <a:rPr lang="en-US" sz="3200" b="0" dirty="0" err="1">
                  <a:solidFill>
                    <a:schemeClr val="bg1"/>
                  </a:solidFill>
                  <a:latin typeface="+mn-lt"/>
                </a:rPr>
                <a:t>về</a:t>
              </a:r>
              <a:r>
                <a:rPr lang="en-US" sz="3200" b="0" dirty="0">
                  <a:solidFill>
                    <a:schemeClr val="bg1"/>
                  </a:solidFill>
                  <a:latin typeface="+mn-lt"/>
                </a:rPr>
                <a:t> </a:t>
              </a:r>
              <a:r>
                <a:rPr lang="en-US" sz="3200" b="0" dirty="0" err="1">
                  <a:solidFill>
                    <a:schemeClr val="bg1"/>
                  </a:solidFill>
                  <a:latin typeface="+mn-lt"/>
                </a:rPr>
                <a:t>cây</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con </a:t>
              </a:r>
              <a:r>
                <a:rPr lang="en-US" sz="3200" b="0" dirty="0" err="1">
                  <a:solidFill>
                    <a:schemeClr val="bg1"/>
                  </a:solidFill>
                  <a:latin typeface="+mn-lt"/>
                </a:rPr>
                <a:t>vật</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a:t>
              </a:r>
              <a:r>
                <a:rPr lang="en-US" sz="3200" b="0" dirty="0" err="1">
                  <a:solidFill>
                    <a:schemeClr val="bg1"/>
                  </a:solidFill>
                  <a:latin typeface="+mn-lt"/>
                </a:rPr>
                <a:t>trong</a:t>
              </a:r>
              <a:r>
                <a:rPr lang="en-US" sz="3200" b="0" dirty="0">
                  <a:solidFill>
                    <a:schemeClr val="bg1"/>
                  </a:solidFill>
                  <a:latin typeface="+mn-lt"/>
                </a:rPr>
                <a:t> </a:t>
              </a:r>
              <a:r>
                <a:rPr lang="en-US" sz="3200" b="0" dirty="0" err="1">
                  <a:solidFill>
                    <a:schemeClr val="bg1"/>
                  </a:solidFill>
                  <a:latin typeface="+mn-lt"/>
                </a:rPr>
                <a:t>thiên</a:t>
              </a:r>
              <a:r>
                <a:rPr lang="en-US" sz="3200" b="0" dirty="0">
                  <a:solidFill>
                    <a:schemeClr val="bg1"/>
                  </a:solidFill>
                  <a:latin typeface="+mn-lt"/>
                </a:rPr>
                <a:t> </a:t>
              </a:r>
              <a:r>
                <a:rPr lang="en-US" sz="3200" b="0" dirty="0" err="1">
                  <a:solidFill>
                    <a:schemeClr val="bg1"/>
                  </a:solidFill>
                  <a:latin typeface="+mn-lt"/>
                </a:rPr>
                <a:t>nhiên</a:t>
              </a:r>
              <a:r>
                <a:rPr lang="en-US" sz="3200" b="0" dirty="0">
                  <a:solidFill>
                    <a:schemeClr val="bg1"/>
                  </a:solidFill>
                  <a:latin typeface="+mn-lt"/>
                </a:rPr>
                <a:t>?</a:t>
              </a:r>
              <a:endParaRPr lang="pt-BR" sz="3200" b="0" dirty="0">
                <a:solidFill>
                  <a:schemeClr val="bg1"/>
                </a:solidFill>
                <a:latin typeface="+mn-lt"/>
              </a:endParaRPr>
            </a:p>
          </p:txBody>
        </p:sp>
      </p:grpSp>
      <p:grpSp>
        <p:nvGrpSpPr>
          <p:cNvPr id="9" name="Nhóm 9">
            <a:extLst>
              <a:ext uri="{FF2B5EF4-FFF2-40B4-BE49-F238E27FC236}">
                <a16:creationId xmlns:a16="http://schemas.microsoft.com/office/drawing/2014/main" id="{8092A2D6-E296-4B01-A1F0-A652C8480168}"/>
              </a:ext>
            </a:extLst>
          </p:cNvPr>
          <p:cNvGrpSpPr/>
          <p:nvPr/>
        </p:nvGrpSpPr>
        <p:grpSpPr>
          <a:xfrm>
            <a:off x="967491" y="3623105"/>
            <a:ext cx="6385808" cy="1862955"/>
            <a:chOff x="88006" y="4309963"/>
            <a:chExt cx="6385808" cy="1862955"/>
          </a:xfrm>
        </p:grpSpPr>
        <p:grpSp>
          <p:nvGrpSpPr>
            <p:cNvPr id="10" name="Nhóm 27">
              <a:extLst>
                <a:ext uri="{FF2B5EF4-FFF2-40B4-BE49-F238E27FC236}">
                  <a16:creationId xmlns:a16="http://schemas.microsoft.com/office/drawing/2014/main" id="{5FDCFFE0-3B4A-4644-81B4-8C893280E3BE}"/>
                </a:ext>
              </a:extLst>
            </p:cNvPr>
            <p:cNvGrpSpPr/>
            <p:nvPr/>
          </p:nvGrpSpPr>
          <p:grpSpPr>
            <a:xfrm>
              <a:off x="88006" y="4309963"/>
              <a:ext cx="6300085" cy="1659837"/>
              <a:chOff x="220781" y="2915087"/>
              <a:chExt cx="6051093" cy="1659837"/>
            </a:xfrm>
          </p:grpSpPr>
          <p:sp>
            <p:nvSpPr>
              <p:cNvPr id="12" name="Hình chữ nhật: Góc Tròn 62">
                <a:extLst>
                  <a:ext uri="{FF2B5EF4-FFF2-40B4-BE49-F238E27FC236}">
                    <a16:creationId xmlns:a16="http://schemas.microsoft.com/office/drawing/2014/main" id="{4BAAE5D7-12AB-431C-8B73-B488173AD08E}"/>
                  </a:ext>
                </a:extLst>
              </p:cNvPr>
              <p:cNvSpPr/>
              <p:nvPr/>
            </p:nvSpPr>
            <p:spPr>
              <a:xfrm>
                <a:off x="537127" y="3450069"/>
                <a:ext cx="5707300" cy="1124855"/>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sp>
            <p:nvSpPr>
              <p:cNvPr id="13" name="Hình chữ nhật: Góc Tròn 22">
                <a:extLst>
                  <a:ext uri="{FF2B5EF4-FFF2-40B4-BE49-F238E27FC236}">
                    <a16:creationId xmlns:a16="http://schemas.microsoft.com/office/drawing/2014/main" id="{512F84FF-2F47-4C18-A053-A578FA78EB03}"/>
                  </a:ext>
                </a:extLst>
              </p:cNvPr>
              <p:cNvSpPr/>
              <p:nvPr/>
            </p:nvSpPr>
            <p:spPr>
              <a:xfrm>
                <a:off x="389815" y="3319793"/>
                <a:ext cx="5882059" cy="1124855"/>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pic>
            <p:nvPicPr>
              <p:cNvPr id="14" name="Hình ảnh 18" descr="Ảnh có chứa văn bản, đồ họa véc-tơ&#10;&#10;Mô tả được tạo tự động">
                <a:extLst>
                  <a:ext uri="{FF2B5EF4-FFF2-40B4-BE49-F238E27FC236}">
                    <a16:creationId xmlns:a16="http://schemas.microsoft.com/office/drawing/2014/main" id="{0A4EA457-E20F-4102-A63A-3BA8F34936BC}"/>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11" name="Google Shape;1768;p26">
              <a:extLst>
                <a:ext uri="{FF2B5EF4-FFF2-40B4-BE49-F238E27FC236}">
                  <a16:creationId xmlns:a16="http://schemas.microsoft.com/office/drawing/2014/main" id="{F64FD3AB-5C6D-4149-8E38-316AE355C709}"/>
                </a:ext>
              </a:extLst>
            </p:cNvPr>
            <p:cNvSpPr txBox="1">
              <a:spLocks/>
            </p:cNvSpPr>
            <p:nvPr/>
          </p:nvSpPr>
          <p:spPr>
            <a:xfrm>
              <a:off x="444489" y="4790521"/>
              <a:ext cx="6029325"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tx1">
                      <a:lumMod val="95000"/>
                      <a:lumOff val="5000"/>
                    </a:schemeClr>
                  </a:solidFill>
                  <a:latin typeface="+mn-lt"/>
                </a:rPr>
                <a:t>Chúng</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ích</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lợi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grpSp>
        <p:nvGrpSpPr>
          <p:cNvPr id="16" name="Nhóm 2">
            <a:extLst>
              <a:ext uri="{FF2B5EF4-FFF2-40B4-BE49-F238E27FC236}">
                <a16:creationId xmlns:a16="http://schemas.microsoft.com/office/drawing/2014/main" id="{5AA8FE64-49EE-445D-8FBE-294BDA2DA0B8}"/>
              </a:ext>
            </a:extLst>
          </p:cNvPr>
          <p:cNvGrpSpPr/>
          <p:nvPr/>
        </p:nvGrpSpPr>
        <p:grpSpPr>
          <a:xfrm>
            <a:off x="927665" y="1768999"/>
            <a:ext cx="6254185" cy="1834728"/>
            <a:chOff x="833163" y="2810662"/>
            <a:chExt cx="6254185" cy="1789479"/>
          </a:xfrm>
        </p:grpSpPr>
        <p:grpSp>
          <p:nvGrpSpPr>
            <p:cNvPr id="37" name="Nhóm 26">
              <a:extLst>
                <a:ext uri="{FF2B5EF4-FFF2-40B4-BE49-F238E27FC236}">
                  <a16:creationId xmlns:a16="http://schemas.microsoft.com/office/drawing/2014/main" id="{0D37B8E4-DECD-483C-BE71-4DE12F7274B5}"/>
                </a:ext>
              </a:extLst>
            </p:cNvPr>
            <p:cNvGrpSpPr/>
            <p:nvPr/>
          </p:nvGrpSpPr>
          <p:grpSpPr>
            <a:xfrm flipH="1">
              <a:off x="833163" y="2810662"/>
              <a:ext cx="6244660" cy="1730541"/>
              <a:chOff x="1979937" y="929747"/>
              <a:chExt cx="5700869" cy="1730541"/>
            </a:xfrm>
          </p:grpSpPr>
          <p:sp>
            <p:nvSpPr>
              <p:cNvPr id="39" name="Hình chữ nhật: Góc Tròn 31">
                <a:extLst>
                  <a:ext uri="{FF2B5EF4-FFF2-40B4-BE49-F238E27FC236}">
                    <a16:creationId xmlns:a16="http://schemas.microsoft.com/office/drawing/2014/main" id="{BC09EFF0-F0C0-475C-A780-470855D0DB13}"/>
                  </a:ext>
                </a:extLst>
              </p:cNvPr>
              <p:cNvSpPr/>
              <p:nvPr/>
            </p:nvSpPr>
            <p:spPr>
              <a:xfrm>
                <a:off x="1988632" y="1447274"/>
                <a:ext cx="5442640" cy="12130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Hình chữ nhật: Góc Tròn 21">
                <a:extLst>
                  <a:ext uri="{FF2B5EF4-FFF2-40B4-BE49-F238E27FC236}">
                    <a16:creationId xmlns:a16="http://schemas.microsoft.com/office/drawing/2014/main" id="{CA55B384-D8D9-4994-AD34-77D5892515CC}"/>
                  </a:ext>
                </a:extLst>
              </p:cNvPr>
              <p:cNvSpPr/>
              <p:nvPr/>
            </p:nvSpPr>
            <p:spPr>
              <a:xfrm>
                <a:off x="1979937" y="1316901"/>
                <a:ext cx="5646784" cy="1278356"/>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1" name="Hình ảnh 19" descr="Ảnh có chứa văn bản, đồ họa véc-tơ&#10;&#10;Mô tả được tạo tự động">
                <a:extLst>
                  <a:ext uri="{FF2B5EF4-FFF2-40B4-BE49-F238E27FC236}">
                    <a16:creationId xmlns:a16="http://schemas.microsoft.com/office/drawing/2014/main" id="{E4DB52E7-2993-4C2F-B678-4683E0FBF3FB}"/>
                  </a:ext>
                </a:extLst>
              </p:cNvPr>
              <p:cNvPicPr>
                <a:picLocks noChangeAspect="1"/>
              </p:cNvPicPr>
              <p:nvPr/>
            </p:nvPicPr>
            <p:blipFill rotWithShape="1">
              <a:blip r:embed="rId2"/>
              <a:srcRect l="41319" t="4844" r="40995" b="54324"/>
              <a:stretch/>
            </p:blipFill>
            <p:spPr>
              <a:xfrm flipH="1">
                <a:off x="7181732" y="929747"/>
                <a:ext cx="499074" cy="814710"/>
              </a:xfrm>
              <a:prstGeom prst="rect">
                <a:avLst/>
              </a:prstGeom>
            </p:spPr>
          </p:pic>
        </p:grpSp>
        <p:sp>
          <p:nvSpPr>
            <p:cNvPr id="38" name="Google Shape;1768;p26">
              <a:extLst>
                <a:ext uri="{FF2B5EF4-FFF2-40B4-BE49-F238E27FC236}">
                  <a16:creationId xmlns:a16="http://schemas.microsoft.com/office/drawing/2014/main" id="{0B668090-DE52-4D20-A9B7-592484DE8C59}"/>
                </a:ext>
              </a:extLst>
            </p:cNvPr>
            <p:cNvSpPr txBox="1">
              <a:spLocks/>
            </p:cNvSpPr>
            <p:nvPr/>
          </p:nvSpPr>
          <p:spPr>
            <a:xfrm>
              <a:off x="1462136" y="3217744"/>
              <a:ext cx="5625212"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a:r>
                <a:rPr lang="en-US" sz="3200" b="0" dirty="0" err="1">
                  <a:solidFill>
                    <a:schemeClr val="tx1">
                      <a:lumMod val="95000"/>
                      <a:lumOff val="5000"/>
                    </a:schemeClr>
                  </a:solidFill>
                  <a:latin typeface="+mn-lt"/>
                </a:rPr>
                <a:t>Đặc</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điểm</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nổi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bật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của</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cây</a:t>
              </a:r>
              <a:r>
                <a:rPr lang="en-US" sz="3200" b="0" dirty="0">
                  <a:solidFill>
                    <a:schemeClr val="tx1">
                      <a:lumMod val="95000"/>
                      <a:lumOff val="5000"/>
                    </a:schemeClr>
                  </a:solidFill>
                  <a:latin typeface="+mn-lt"/>
                </a:rPr>
                <a:t>, con </a:t>
              </a:r>
              <a:r>
                <a:rPr lang="en-US" sz="3200" b="0" dirty="0" err="1">
                  <a:solidFill>
                    <a:schemeClr val="tx1">
                      <a:lumMod val="95000"/>
                      <a:lumOff val="5000"/>
                    </a:schemeClr>
                  </a:solidFill>
                  <a:latin typeface="+mn-lt"/>
                </a:rPr>
                <a:t>vật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là</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pic>
        <p:nvPicPr>
          <p:cNvPr id="43" name="Picture 42">
            <a:extLst>
              <a:ext uri="{FF2B5EF4-FFF2-40B4-BE49-F238E27FC236}">
                <a16:creationId xmlns:a16="http://schemas.microsoft.com/office/drawing/2014/main" id="{D99EB616-A3F5-4DC1-B042-ECCD2FA30FC9}"/>
              </a:ext>
            </a:extLst>
          </p:cNvPr>
          <p:cNvPicPr>
            <a:picLocks noChangeAspect="1"/>
          </p:cNvPicPr>
          <p:nvPr/>
        </p:nvPicPr>
        <p:blipFill>
          <a:blip r:embed="rId3"/>
          <a:stretch>
            <a:fillRect/>
          </a:stretch>
        </p:blipFill>
        <p:spPr>
          <a:xfrm>
            <a:off x="7638757" y="461962"/>
            <a:ext cx="3638843" cy="1585913"/>
          </a:xfrm>
          <a:prstGeom prst="rect">
            <a:avLst/>
          </a:prstGeom>
        </p:spPr>
      </p:pic>
    </p:spTree>
    <p:extLst>
      <p:ext uri="{BB962C8B-B14F-4D97-AF65-F5344CB8AC3E}">
        <p14:creationId xmlns:p14="http://schemas.microsoft.com/office/powerpoint/2010/main" val="47358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373</Words>
  <Application>Microsoft Office PowerPoint</Application>
  <PresentationFormat>Widescreen</PresentationFormat>
  <Paragraphs>34</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Jua</vt:lpstr>
      <vt:lpstr>Quicksand Medium</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15</cp:revision>
  <dcterms:created xsi:type="dcterms:W3CDTF">2022-11-12T10:54:05Z</dcterms:created>
  <dcterms:modified xsi:type="dcterms:W3CDTF">2024-01-22T09:50:05Z</dcterms:modified>
</cp:coreProperties>
</file>