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2"/>
  </p:notesMasterIdLst>
  <p:sldIdLst>
    <p:sldId id="407" r:id="rId4"/>
    <p:sldId id="284" r:id="rId5"/>
    <p:sldId id="260" r:id="rId6"/>
    <p:sldId id="301" r:id="rId7"/>
    <p:sldId id="303" r:id="rId8"/>
    <p:sldId id="304" r:id="rId9"/>
    <p:sldId id="305" r:id="rId10"/>
    <p:sldId id="298" r:id="rId11"/>
    <p:sldId id="459" r:id="rId12"/>
    <p:sldId id="310" r:id="rId13"/>
    <p:sldId id="464" r:id="rId14"/>
    <p:sldId id="299" r:id="rId15"/>
    <p:sldId id="465" r:id="rId16"/>
    <p:sldId id="466" r:id="rId17"/>
    <p:sldId id="468" r:id="rId18"/>
    <p:sldId id="467" r:id="rId19"/>
    <p:sldId id="469"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3" d="100"/>
          <a:sy n="53" d="100"/>
        </p:scale>
        <p:origin x="1838" y="6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A42A5-2E4C-45DA-B59D-108B310C8C6D}"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A3C3-9A09-422B-956E-3873718C2B67}" type="slidenum">
              <a:rPr lang="en-US" smtClean="0"/>
              <a:t>‹#›</a:t>
            </a:fld>
            <a:endParaRPr lang="en-US"/>
          </a:p>
        </p:txBody>
      </p:sp>
    </p:spTree>
    <p:extLst>
      <p:ext uri="{BB962C8B-B14F-4D97-AF65-F5344CB8AC3E}">
        <p14:creationId xmlns:p14="http://schemas.microsoft.com/office/powerpoint/2010/main" val="101029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309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555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058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9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5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48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936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830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684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89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677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414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7195A72-34EA-4EAB-B862-1EBFE0AAB181}"/>
              </a:ext>
            </a:extLst>
          </p:cNvPr>
          <p:cNvGrpSpPr/>
          <p:nvPr userDrawn="1"/>
        </p:nvGrpSpPr>
        <p:grpSpPr>
          <a:xfrm>
            <a:off x="0" y="0"/>
            <a:ext cx="12192000" cy="6858000"/>
            <a:chOff x="0" y="0"/>
            <a:chExt cx="12001500" cy="6858000"/>
          </a:xfrm>
        </p:grpSpPr>
        <p:grpSp>
          <p:nvGrpSpPr>
            <p:cNvPr id="3" name="组合 3">
              <a:extLst>
                <a:ext uri="{FF2B5EF4-FFF2-40B4-BE49-F238E27FC236}">
                  <a16:creationId xmlns:a16="http://schemas.microsoft.com/office/drawing/2014/main" id="{1E765FFC-8DA6-4906-8527-66D2A6604A83}"/>
                </a:ext>
              </a:extLst>
            </p:cNvPr>
            <p:cNvGrpSpPr/>
            <p:nvPr/>
          </p:nvGrpSpPr>
          <p:grpSpPr>
            <a:xfrm>
              <a:off x="0" y="0"/>
              <a:ext cx="6096000" cy="6858000"/>
              <a:chOff x="0" y="0"/>
              <a:chExt cx="12014200" cy="6858000"/>
            </a:xfrm>
            <a:solidFill>
              <a:srgbClr val="E0F2C0">
                <a:alpha val="49000"/>
              </a:srgbClr>
            </a:solidFill>
          </p:grpSpPr>
          <p:sp>
            <p:nvSpPr>
              <p:cNvPr id="20" name="矩形 20">
                <a:extLst>
                  <a:ext uri="{FF2B5EF4-FFF2-40B4-BE49-F238E27FC236}">
                    <a16:creationId xmlns:a16="http://schemas.microsoft.com/office/drawing/2014/main" id="{2794A135-EC2D-4566-A056-D302E1406721}"/>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9754F745-B08A-4C8F-9984-609AE83728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4566D3F9-F602-43AB-AE9C-D96C6C2FCD29}"/>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A60B6A43-559D-43B5-9B2B-642E8C1C09B2}"/>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9274E1AA-1899-4CEC-A19F-2AE29E9E9EBB}"/>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66059F8B-8423-4FDB-9941-35523FF4B8B9}"/>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02EDF55E-36F0-4890-AAEE-FE0874128F90}"/>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4F47304A-EAA7-4C7F-99BC-B4D842E937F8}"/>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7CF8742D-61E3-4EED-846B-9253E4A237B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DCF4318B-E886-407B-8A3E-3CD8B8750A91}"/>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2956D378-8795-4742-BC90-91198DA10E9B}"/>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4FE1C3AC-9240-4DCE-A4BF-2C50D6778C6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0765751D-310F-4A1E-A701-27271B582F5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A7DC680C-176A-4C61-9BA7-7A9DD9E2B1E1}"/>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AAD18662-1644-4C2D-8EE8-7ECF10210C4E}"/>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1D0C62BD-D2CB-41D6-95A8-B509D045C0C5}"/>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4">
              <a:extLst>
                <a:ext uri="{FF2B5EF4-FFF2-40B4-BE49-F238E27FC236}">
                  <a16:creationId xmlns:a16="http://schemas.microsoft.com/office/drawing/2014/main" id="{AF597517-1735-43B0-AC73-A88B3FAB8525}"/>
                </a:ext>
              </a:extLst>
            </p:cNvPr>
            <p:cNvGrpSpPr/>
            <p:nvPr/>
          </p:nvGrpSpPr>
          <p:grpSpPr>
            <a:xfrm>
              <a:off x="6298582" y="0"/>
              <a:ext cx="5702918" cy="6858000"/>
              <a:chOff x="774700" y="0"/>
              <a:chExt cx="11239500" cy="6858000"/>
            </a:xfrm>
            <a:solidFill>
              <a:srgbClr val="E0F2C0">
                <a:alpha val="49000"/>
              </a:srgbClr>
            </a:solidFill>
          </p:grpSpPr>
          <p:sp>
            <p:nvSpPr>
              <p:cNvPr id="5" name="矩形 5">
                <a:extLst>
                  <a:ext uri="{FF2B5EF4-FFF2-40B4-BE49-F238E27FC236}">
                    <a16:creationId xmlns:a16="http://schemas.microsoft.com/office/drawing/2014/main" id="{56472902-3D83-4BFD-A70F-156EEAD3E047}"/>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6">
                <a:extLst>
                  <a:ext uri="{FF2B5EF4-FFF2-40B4-BE49-F238E27FC236}">
                    <a16:creationId xmlns:a16="http://schemas.microsoft.com/office/drawing/2014/main" id="{8163210F-22FF-4418-8653-A080C098F442}"/>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7">
                <a:extLst>
                  <a:ext uri="{FF2B5EF4-FFF2-40B4-BE49-F238E27FC236}">
                    <a16:creationId xmlns:a16="http://schemas.microsoft.com/office/drawing/2014/main" id="{B4FDE8A6-88FC-414B-A597-E9889B827990}"/>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id="{102AF6E6-DB29-4640-98D3-CA7E94E6DCCA}"/>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
                <a:extLst>
                  <a:ext uri="{FF2B5EF4-FFF2-40B4-BE49-F238E27FC236}">
                    <a16:creationId xmlns:a16="http://schemas.microsoft.com/office/drawing/2014/main" id="{C4970581-1F6E-48A9-A903-ACC68CF4374F}"/>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a:extLst>
                  <a:ext uri="{FF2B5EF4-FFF2-40B4-BE49-F238E27FC236}">
                    <a16:creationId xmlns:a16="http://schemas.microsoft.com/office/drawing/2014/main" id="{EB6F6985-8ACD-4894-89E3-D5A8C1C1EE79}"/>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id="{153DCB89-4482-48EE-B6E3-CB0C6A9F062C}"/>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2">
                <a:extLst>
                  <a:ext uri="{FF2B5EF4-FFF2-40B4-BE49-F238E27FC236}">
                    <a16:creationId xmlns:a16="http://schemas.microsoft.com/office/drawing/2014/main" id="{F0EBEDB7-CB70-4D35-A398-AD3B6599AE72}"/>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3">
                <a:extLst>
                  <a:ext uri="{FF2B5EF4-FFF2-40B4-BE49-F238E27FC236}">
                    <a16:creationId xmlns:a16="http://schemas.microsoft.com/office/drawing/2014/main" id="{BADF9E54-3DC5-479F-850B-DC0D71B115E3}"/>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4">
                <a:extLst>
                  <a:ext uri="{FF2B5EF4-FFF2-40B4-BE49-F238E27FC236}">
                    <a16:creationId xmlns:a16="http://schemas.microsoft.com/office/drawing/2014/main" id="{0D25EE56-78B7-469D-996F-6A66ACD91128}"/>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5">
                <a:extLst>
                  <a:ext uri="{FF2B5EF4-FFF2-40B4-BE49-F238E27FC236}">
                    <a16:creationId xmlns:a16="http://schemas.microsoft.com/office/drawing/2014/main" id="{5BD2649E-CB24-4143-99FE-303141F6D867}"/>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6">
                <a:extLst>
                  <a:ext uri="{FF2B5EF4-FFF2-40B4-BE49-F238E27FC236}">
                    <a16:creationId xmlns:a16="http://schemas.microsoft.com/office/drawing/2014/main" id="{A4439684-6FDA-47AC-8526-736E74B28E5D}"/>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7">
                <a:extLst>
                  <a:ext uri="{FF2B5EF4-FFF2-40B4-BE49-F238E27FC236}">
                    <a16:creationId xmlns:a16="http://schemas.microsoft.com/office/drawing/2014/main" id="{275D8BEF-3B56-40E6-B723-974A37E32C9F}"/>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8">
                <a:extLst>
                  <a:ext uri="{FF2B5EF4-FFF2-40B4-BE49-F238E27FC236}">
                    <a16:creationId xmlns:a16="http://schemas.microsoft.com/office/drawing/2014/main" id="{007CA2C0-2688-49AB-B3AF-C85500E03D61}"/>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9">
                <a:extLst>
                  <a:ext uri="{FF2B5EF4-FFF2-40B4-BE49-F238E27FC236}">
                    <a16:creationId xmlns:a16="http://schemas.microsoft.com/office/drawing/2014/main" id="{C016734A-3171-461C-ACB4-2E00B1C030E1}"/>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25903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2511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914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84104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799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051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50221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752027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547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5087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60262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DD56EAC-D725-406B-9142-B2F782B186B2}"/>
              </a:ext>
            </a:extLst>
          </p:cNvPr>
          <p:cNvSpPr/>
          <p:nvPr userDrawn="1"/>
        </p:nvSpPr>
        <p:spPr>
          <a:xfrm>
            <a:off x="849313" y="704528"/>
            <a:ext cx="10518643" cy="5213671"/>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10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19913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30807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04076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68115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1145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72566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9135692A-5EBD-43D3-AC98-D9E522F481F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6981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799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688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96945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7311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0890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927153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4083166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72605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91437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768320" y="-28985"/>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10" name="Picture 9" descr="A picture containing doll, toy, vector graphics&#10;&#10;Description automatically generated">
            <a:extLst>
              <a:ext uri="{FF2B5EF4-FFF2-40B4-BE49-F238E27FC236}">
                <a16:creationId xmlns:a16="http://schemas.microsoft.com/office/drawing/2014/main" id="{674FB500-D2BB-4D0A-BDFB-43AC8566A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83" y="1789278"/>
            <a:ext cx="5780734" cy="4812460"/>
          </a:xfrm>
          <a:prstGeom prst="rect">
            <a:avLst/>
          </a:prstGeom>
        </p:spPr>
      </p:pic>
      <p:grpSp>
        <p:nvGrpSpPr>
          <p:cNvPr id="12" name="Group 11">
            <a:extLst>
              <a:ext uri="{FF2B5EF4-FFF2-40B4-BE49-F238E27FC236}">
                <a16:creationId xmlns:a16="http://schemas.microsoft.com/office/drawing/2014/main" id="{9E661C59-49FF-4006-B3AC-9F4897BFEA1E}"/>
              </a:ext>
            </a:extLst>
          </p:cNvPr>
          <p:cNvGrpSpPr/>
          <p:nvPr/>
        </p:nvGrpSpPr>
        <p:grpSpPr>
          <a:xfrm>
            <a:off x="6498298" y="40912"/>
            <a:ext cx="5463054" cy="3812735"/>
            <a:chOff x="6498298" y="40912"/>
            <a:chExt cx="5463054" cy="3812735"/>
          </a:xfrm>
        </p:grpSpPr>
        <p:pic>
          <p:nvPicPr>
            <p:cNvPr id="13" name="Picture 12" descr="Shape&#10;&#10;Description automatically generated">
              <a:extLst>
                <a:ext uri="{FF2B5EF4-FFF2-40B4-BE49-F238E27FC236}">
                  <a16:creationId xmlns:a16="http://schemas.microsoft.com/office/drawing/2014/main" id="{D0A89C9B-9213-410B-AF19-04A6CAB64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2285" flipH="1">
              <a:off x="6498298" y="40912"/>
              <a:ext cx="5463054" cy="3812735"/>
            </a:xfrm>
            <a:prstGeom prst="rect">
              <a:avLst/>
            </a:prstGeom>
          </p:spPr>
        </p:pic>
        <p:sp>
          <p:nvSpPr>
            <p:cNvPr id="14" name="TextBox 13">
              <a:extLst>
                <a:ext uri="{FF2B5EF4-FFF2-40B4-BE49-F238E27FC236}">
                  <a16:creationId xmlns:a16="http://schemas.microsoft.com/office/drawing/2014/main" id="{C8592F13-E279-4115-B323-3A1E16BA02C3}"/>
                </a:ext>
              </a:extLst>
            </p:cNvPr>
            <p:cNvSpPr txBox="1"/>
            <p:nvPr/>
          </p:nvSpPr>
          <p:spPr>
            <a:xfrm>
              <a:off x="7286680" y="1161120"/>
              <a:ext cx="4401737" cy="147732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Chia </a:t>
              </a: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sẻ</a:t>
              </a: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trước</a:t>
              </a: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 </a:t>
              </a: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lớp</a:t>
              </a:r>
              <a:endPar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endParaRPr>
            </a:p>
          </p:txBody>
        </p:sp>
      </p:grpSp>
    </p:spTree>
    <p:extLst>
      <p:ext uri="{BB962C8B-B14F-4D97-AF65-F5344CB8AC3E}">
        <p14:creationId xmlns:p14="http://schemas.microsoft.com/office/powerpoint/2010/main" val="387955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9201150"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247728" y="1446893"/>
            <a:ext cx="6334172" cy="2585323"/>
          </a:xfrm>
          <a:prstGeom prst="rect">
            <a:avLst/>
          </a:prstGeom>
          <a:noFill/>
        </p:spPr>
        <p:txBody>
          <a:bodyPr wrap="square">
            <a:spAutoFit/>
          </a:bodyPr>
          <a:lstStyle/>
          <a:p>
            <a:pPr lvl="0" algn="ctr">
              <a:defRPr/>
            </a:pPr>
            <a:r>
              <a:rPr lang="en-US" sz="5400" b="1" dirty="0" err="1">
                <a:ln w="6600">
                  <a:solidFill>
                    <a:srgbClr val="C00000"/>
                  </a:solidFill>
                  <a:prstDash val="solid"/>
                </a:ln>
                <a:solidFill>
                  <a:srgbClr val="FA3751"/>
                </a:solidFill>
                <a:effectLst>
                  <a:outerShdw dist="38100" dir="2700000" algn="tl" rotWithShape="0">
                    <a:srgbClr val="002060"/>
                  </a:outerShdw>
                </a:effectLst>
              </a:rPr>
              <a:t>Trao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đổi</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với</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bạn</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làm</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thế</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nào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để</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bảo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vệ</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rừng</a:t>
            </a:r>
            <a:r>
              <a:rPr lang="en-US" sz="5400" b="1" dirty="0">
                <a:ln w="6600">
                  <a:solidFill>
                    <a:srgbClr val="C00000"/>
                  </a:solidFill>
                  <a:prstDash val="solid"/>
                </a:ln>
                <a:solidFill>
                  <a:srgbClr val="FA3751"/>
                </a:solidFill>
                <a:effectLst>
                  <a:outerShdw dist="38100" dir="2700000" algn="tl" rotWithShape="0">
                    <a:srgbClr val="002060"/>
                  </a:outerShdw>
                </a:effectLst>
              </a:rPr>
              <a:t>?</a:t>
            </a:r>
            <a:endPar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257" y="3428999"/>
            <a:ext cx="5373952" cy="3381795"/>
          </a:xfrm>
          <a:prstGeom prst="rect">
            <a:avLst/>
          </a:prstGeom>
        </p:spPr>
      </p:pic>
    </p:spTree>
    <p:extLst>
      <p:ext uri="{BB962C8B-B14F-4D97-AF65-F5344CB8AC3E}">
        <p14:creationId xmlns:p14="http://schemas.microsoft.com/office/powerpoint/2010/main" val="121428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3">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grpSp>
        <p:nvGrpSpPr>
          <p:cNvPr id="22" name="Group 21">
            <a:extLst>
              <a:ext uri="{FF2B5EF4-FFF2-40B4-BE49-F238E27FC236}">
                <a16:creationId xmlns:a16="http://schemas.microsoft.com/office/drawing/2014/main" id="{728FCE87-46E9-4A71-9569-98C87DD675ED}"/>
              </a:ext>
            </a:extLst>
          </p:cNvPr>
          <p:cNvGrpSpPr/>
          <p:nvPr/>
        </p:nvGrpSpPr>
        <p:grpSpPr>
          <a:xfrm>
            <a:off x="934447" y="901350"/>
            <a:ext cx="5455920" cy="6232875"/>
            <a:chOff x="305797" y="579716"/>
            <a:chExt cx="5455920" cy="6232875"/>
          </a:xfrm>
        </p:grpSpPr>
        <p:grpSp>
          <p:nvGrpSpPr>
            <p:cNvPr id="23" name="Group 22">
              <a:extLst>
                <a:ext uri="{FF2B5EF4-FFF2-40B4-BE49-F238E27FC236}">
                  <a16:creationId xmlns:a16="http://schemas.microsoft.com/office/drawing/2014/main" id="{0ED1BD16-00D7-4AE8-8133-4A45524F1303}"/>
                </a:ext>
              </a:extLst>
            </p:cNvPr>
            <p:cNvGrpSpPr/>
            <p:nvPr/>
          </p:nvGrpSpPr>
          <p:grpSpPr>
            <a:xfrm>
              <a:off x="305797" y="2309160"/>
              <a:ext cx="5455920" cy="4503431"/>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07D4AF14-3A6E-4CA5-9343-AAD73D0F9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B66FE6A6-AFFA-4070-AF52-24C20BE86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4114E03B-4929-4AA6-BC62-D8D6AA72A24D}"/>
                </a:ext>
              </a:extLst>
            </p:cNvPr>
            <p:cNvGrpSpPr/>
            <p:nvPr/>
          </p:nvGrpSpPr>
          <p:grpSpPr>
            <a:xfrm>
              <a:off x="1504610" y="579716"/>
              <a:ext cx="2895939" cy="1729444"/>
              <a:chOff x="84594" y="2353938"/>
              <a:chExt cx="2019974" cy="1224000"/>
            </a:xfrm>
          </p:grpSpPr>
          <p:sp>
            <p:nvSpPr>
              <p:cNvPr id="25" name="Speech Bubble: Oval 24">
                <a:extLst>
                  <a:ext uri="{FF2B5EF4-FFF2-40B4-BE49-F238E27FC236}">
                    <a16:creationId xmlns:a16="http://schemas.microsoft.com/office/drawing/2014/main" id="{DF85C6FD-F7A1-4A80-B544-AA80528F2D6E}"/>
                  </a:ext>
                </a:extLst>
              </p:cNvPr>
              <p:cNvSpPr/>
              <p:nvPr/>
            </p:nvSpPr>
            <p:spPr>
              <a:xfrm flipH="1">
                <a:off x="84594" y="2353938"/>
                <a:ext cx="2019974" cy="1224000"/>
              </a:xfrm>
              <a:custGeom>
                <a:avLst/>
                <a:gdLst>
                  <a:gd name="connsiteX0" fmla="*/ 187353 w 2019974"/>
                  <a:gd name="connsiteY0" fmla="*/ 1153534 h 1224000"/>
                  <a:gd name="connsiteX1" fmla="*/ 196751 w 2019974"/>
                  <a:gd name="connsiteY1" fmla="*/ 974922 h 1224000"/>
                  <a:gd name="connsiteX2" fmla="*/ 686375 w 2019974"/>
                  <a:gd name="connsiteY2" fmla="*/ 32265 h 1224000"/>
                  <a:gd name="connsiteX3" fmla="*/ 1680852 w 2019974"/>
                  <a:gd name="connsiteY3" fmla="*/ 154513 h 1224000"/>
                  <a:gd name="connsiteX4" fmla="*/ 1460183 w 2019974"/>
                  <a:gd name="connsiteY4" fmla="*/ 1159838 h 1224000"/>
                  <a:gd name="connsiteX5" fmla="*/ 480331 w 2019974"/>
                  <a:gd name="connsiteY5" fmla="*/ 1133094 h 1224000"/>
                  <a:gd name="connsiteX6" fmla="*/ 187353 w 2019974"/>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974" h="1224000" fill="none" extrusionOk="0">
                    <a:moveTo>
                      <a:pt x="187353" y="1153534"/>
                    </a:moveTo>
                    <a:cubicBezTo>
                      <a:pt x="183564" y="1080027"/>
                      <a:pt x="190597" y="1046528"/>
                      <a:pt x="196751" y="974922"/>
                    </a:cubicBezTo>
                    <a:cubicBezTo>
                      <a:pt x="-324551" y="685509"/>
                      <a:pt x="37317" y="196025"/>
                      <a:pt x="686375" y="32265"/>
                    </a:cubicBezTo>
                    <a:cubicBezTo>
                      <a:pt x="1061361" y="-66037"/>
                      <a:pt x="1417534" y="-25930"/>
                      <a:pt x="1680852" y="154513"/>
                    </a:cubicBezTo>
                    <a:cubicBezTo>
                      <a:pt x="2261117" y="438718"/>
                      <a:pt x="2062541" y="1006435"/>
                      <a:pt x="1460183" y="1159838"/>
                    </a:cubicBezTo>
                    <a:cubicBezTo>
                      <a:pt x="1155283" y="1254568"/>
                      <a:pt x="793367" y="1216536"/>
                      <a:pt x="480331" y="1133094"/>
                    </a:cubicBezTo>
                    <a:cubicBezTo>
                      <a:pt x="382435" y="1125918"/>
                      <a:pt x="305017" y="1134902"/>
                      <a:pt x="187353" y="1153534"/>
                    </a:cubicBezTo>
                    <a:close/>
                  </a:path>
                  <a:path w="2019974" h="1224000" stroke="0" extrusionOk="0">
                    <a:moveTo>
                      <a:pt x="187353" y="1153534"/>
                    </a:moveTo>
                    <a:cubicBezTo>
                      <a:pt x="187002" y="1080560"/>
                      <a:pt x="190450" y="1052646"/>
                      <a:pt x="196751" y="974922"/>
                    </a:cubicBezTo>
                    <a:cubicBezTo>
                      <a:pt x="-242742" y="635707"/>
                      <a:pt x="22001" y="105765"/>
                      <a:pt x="686375" y="32265"/>
                    </a:cubicBezTo>
                    <a:cubicBezTo>
                      <a:pt x="989122" y="-54437"/>
                      <a:pt x="1397604" y="25137"/>
                      <a:pt x="1680852" y="154513"/>
                    </a:cubicBezTo>
                    <a:cubicBezTo>
                      <a:pt x="2189099" y="507970"/>
                      <a:pt x="2156436" y="988003"/>
                      <a:pt x="1460183" y="1159838"/>
                    </a:cubicBezTo>
                    <a:cubicBezTo>
                      <a:pt x="1176819" y="1233194"/>
                      <a:pt x="796798" y="1315853"/>
                      <a:pt x="480331" y="1133094"/>
                    </a:cubicBezTo>
                    <a:cubicBezTo>
                      <a:pt x="366827" y="1131827"/>
                      <a:pt x="278112" y="1138498"/>
                      <a:pt x="187353"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26" name="TextBox 25">
                <a:extLst>
                  <a:ext uri="{FF2B5EF4-FFF2-40B4-BE49-F238E27FC236}">
                    <a16:creationId xmlns:a16="http://schemas.microsoft.com/office/drawing/2014/main" id="{585DE8A0-FCD4-4E32-BABF-5E65AAE20A2D}"/>
                  </a:ext>
                </a:extLst>
              </p:cNvPr>
              <p:cNvSpPr txBox="1"/>
              <p:nvPr/>
            </p:nvSpPr>
            <p:spPr>
              <a:xfrm>
                <a:off x="184563" y="2550439"/>
                <a:ext cx="1526272" cy="762392"/>
              </a:xfrm>
              <a:prstGeom prst="rect">
                <a:avLst/>
              </a:prstGeom>
              <a:noFill/>
            </p:spPr>
            <p:txBody>
              <a:bodyPr wrap="square">
                <a:spAutoFit/>
              </a:bodyPr>
              <a:lstStyle/>
              <a:p>
                <a:pPr algn="ctr"/>
                <a:r>
                  <a:rPr lang="en-US" sz="3200" b="1" dirty="0" err="1">
                    <a:solidFill>
                      <a:srgbClr val="FF3F6E"/>
                    </a:solidFill>
                  </a:rPr>
                  <a:t>Thảo</a:t>
                </a:r>
                <a:r>
                  <a:rPr lang="en-US" sz="3200" b="1" dirty="0">
                    <a:solidFill>
                      <a:srgbClr val="FF3F6E"/>
                    </a:solidFill>
                  </a:rPr>
                  <a:t> </a:t>
                </a:r>
                <a:r>
                  <a:rPr lang="en-US" sz="3200" b="1" dirty="0" err="1">
                    <a:solidFill>
                      <a:srgbClr val="FF3F6E"/>
                    </a:solidFill>
                  </a:rPr>
                  <a:t>luận</a:t>
                </a:r>
                <a:r>
                  <a:rPr lang="en-US" sz="3200" b="1" dirty="0">
                    <a:solidFill>
                      <a:srgbClr val="FF3F6E"/>
                    </a:solidFill>
                  </a:rPr>
                  <a:t> </a:t>
                </a:r>
                <a:r>
                  <a:rPr lang="en-US" sz="3200" b="1" dirty="0" err="1">
                    <a:solidFill>
                      <a:srgbClr val="FF3F6E"/>
                    </a:solidFill>
                  </a:rPr>
                  <a:t>nhóm</a:t>
                </a:r>
                <a:r>
                  <a:rPr lang="en-US" sz="3200" b="1" dirty="0">
                    <a:solidFill>
                      <a:srgbClr val="FF3F6E"/>
                    </a:solidFill>
                  </a:rPr>
                  <a:t> </a:t>
                </a:r>
                <a:r>
                  <a:rPr lang="en-US" sz="3200" b="1" dirty="0" err="1">
                    <a:solidFill>
                      <a:srgbClr val="FF3F6E"/>
                    </a:solidFill>
                  </a:rPr>
                  <a:t>đôi</a:t>
                </a:r>
                <a:endParaRPr lang="en-US" sz="3200" b="1" dirty="0">
                  <a:solidFill>
                    <a:srgbClr val="FF3F6E"/>
                  </a:solidFill>
                </a:endParaRPr>
              </a:p>
            </p:txBody>
          </p:sp>
        </p:grpSp>
      </p:grpSp>
      <p:sp>
        <p:nvSpPr>
          <p:cNvPr id="29" name="Rectangle: Rounded Corners 28">
            <a:extLst>
              <a:ext uri="{FF2B5EF4-FFF2-40B4-BE49-F238E27FC236}">
                <a16:creationId xmlns:a16="http://schemas.microsoft.com/office/drawing/2014/main" id="{E7E07FBE-35DE-4036-A37F-8E508B27D8CF}"/>
              </a:ext>
            </a:extLst>
          </p:cNvPr>
          <p:cNvSpPr/>
          <p:nvPr/>
        </p:nvSpPr>
        <p:spPr>
          <a:xfrm>
            <a:off x="5784052" y="1200150"/>
            <a:ext cx="5122074" cy="2181225"/>
          </a:xfrm>
          <a:custGeom>
            <a:avLst/>
            <a:gdLst>
              <a:gd name="connsiteX0" fmla="*/ 0 w 5122074"/>
              <a:gd name="connsiteY0" fmla="*/ 363545 h 2181225"/>
              <a:gd name="connsiteX1" fmla="*/ 363545 w 5122074"/>
              <a:gd name="connsiteY1" fmla="*/ 0 h 2181225"/>
              <a:gd name="connsiteX2" fmla="*/ 4758529 w 5122074"/>
              <a:gd name="connsiteY2" fmla="*/ 0 h 2181225"/>
              <a:gd name="connsiteX3" fmla="*/ 5122074 w 5122074"/>
              <a:gd name="connsiteY3" fmla="*/ 363545 h 2181225"/>
              <a:gd name="connsiteX4" fmla="*/ 5122074 w 5122074"/>
              <a:gd name="connsiteY4" fmla="*/ 1817680 h 2181225"/>
              <a:gd name="connsiteX5" fmla="*/ 4758529 w 5122074"/>
              <a:gd name="connsiteY5" fmla="*/ 2181225 h 2181225"/>
              <a:gd name="connsiteX6" fmla="*/ 363545 w 5122074"/>
              <a:gd name="connsiteY6" fmla="*/ 2181225 h 2181225"/>
              <a:gd name="connsiteX7" fmla="*/ 0 w 5122074"/>
              <a:gd name="connsiteY7" fmla="*/ 1817680 h 2181225"/>
              <a:gd name="connsiteX8" fmla="*/ 0 w 5122074"/>
              <a:gd name="connsiteY8" fmla="*/ 363545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2074" h="2181225" fill="none" extrusionOk="0">
                <a:moveTo>
                  <a:pt x="0" y="363545"/>
                </a:moveTo>
                <a:cubicBezTo>
                  <a:pt x="377" y="172979"/>
                  <a:pt x="174425" y="19568"/>
                  <a:pt x="363545" y="0"/>
                </a:cubicBezTo>
                <a:cubicBezTo>
                  <a:pt x="1856885" y="72427"/>
                  <a:pt x="3639679" y="61419"/>
                  <a:pt x="4758529" y="0"/>
                </a:cubicBezTo>
                <a:cubicBezTo>
                  <a:pt x="4955921" y="-23321"/>
                  <a:pt x="5102057" y="156710"/>
                  <a:pt x="5122074" y="363545"/>
                </a:cubicBezTo>
                <a:cubicBezTo>
                  <a:pt x="5204908" y="1053651"/>
                  <a:pt x="4998304" y="1616983"/>
                  <a:pt x="5122074" y="1817680"/>
                </a:cubicBezTo>
                <a:cubicBezTo>
                  <a:pt x="5127426" y="1991299"/>
                  <a:pt x="4933790" y="2152618"/>
                  <a:pt x="4758529" y="2181225"/>
                </a:cubicBezTo>
                <a:cubicBezTo>
                  <a:pt x="2666012" y="2211052"/>
                  <a:pt x="1606359" y="2101919"/>
                  <a:pt x="363545" y="2181225"/>
                </a:cubicBezTo>
                <a:cubicBezTo>
                  <a:pt x="192298" y="2177887"/>
                  <a:pt x="-38876" y="2026147"/>
                  <a:pt x="0" y="1817680"/>
                </a:cubicBezTo>
                <a:cubicBezTo>
                  <a:pt x="-106394" y="1300949"/>
                  <a:pt x="78233" y="824627"/>
                  <a:pt x="0" y="363545"/>
                </a:cubicBezTo>
                <a:close/>
              </a:path>
              <a:path w="5122074" h="2181225" stroke="0" extrusionOk="0">
                <a:moveTo>
                  <a:pt x="0" y="363545"/>
                </a:moveTo>
                <a:cubicBezTo>
                  <a:pt x="32337" y="171579"/>
                  <a:pt x="173381" y="22117"/>
                  <a:pt x="363545" y="0"/>
                </a:cubicBezTo>
                <a:cubicBezTo>
                  <a:pt x="1374866" y="123000"/>
                  <a:pt x="3103261" y="-96860"/>
                  <a:pt x="4758529" y="0"/>
                </a:cubicBezTo>
                <a:cubicBezTo>
                  <a:pt x="4946738" y="-9581"/>
                  <a:pt x="5131276" y="144214"/>
                  <a:pt x="5122074" y="363545"/>
                </a:cubicBezTo>
                <a:cubicBezTo>
                  <a:pt x="5015960" y="733414"/>
                  <a:pt x="5115782" y="1344735"/>
                  <a:pt x="5122074" y="1817680"/>
                </a:cubicBezTo>
                <a:cubicBezTo>
                  <a:pt x="5094382" y="2028492"/>
                  <a:pt x="4921727" y="2175074"/>
                  <a:pt x="4758529" y="2181225"/>
                </a:cubicBezTo>
                <a:cubicBezTo>
                  <a:pt x="4186604" y="2020518"/>
                  <a:pt x="1806307" y="2220892"/>
                  <a:pt x="363545" y="2181225"/>
                </a:cubicBezTo>
                <a:cubicBezTo>
                  <a:pt x="145052" y="2177647"/>
                  <a:pt x="-28185" y="2005691"/>
                  <a:pt x="0" y="1817680"/>
                </a:cubicBezTo>
                <a:cubicBezTo>
                  <a:pt x="110528" y="1226066"/>
                  <a:pt x="81243" y="823884"/>
                  <a:pt x="0" y="363545"/>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dirty="0">
                <a:solidFill>
                  <a:srgbClr val="7030A0"/>
                </a:solidFill>
                <a:latin typeface="Calibri" panose="020F0502020204030204" pitchFamily="34" charset="0"/>
                <a:cs typeface="Calibri" panose="020F0502020204030204" pitchFamily="34" charset="0"/>
              </a:rPr>
              <a:t>Chia </a:t>
            </a:r>
            <a:r>
              <a:rPr lang="en-US" sz="3600" b="1" dirty="0" err="1">
                <a:solidFill>
                  <a:srgbClr val="7030A0"/>
                </a:solidFill>
                <a:latin typeface="Calibri" panose="020F0502020204030204" pitchFamily="34" charset="0"/>
                <a:cs typeface="Calibri" panose="020F0502020204030204" pitchFamily="34" charset="0"/>
              </a:rPr>
              <a:t>sẻ</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với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bạn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những</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việc</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em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làm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để</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vệ</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môi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trường</a:t>
            </a:r>
            <a:r>
              <a:rPr lang="en-US" sz="3600" b="1" dirty="0">
                <a:solidFill>
                  <a:srgbClr val="7030A0"/>
                </a:solidFill>
                <a:latin typeface="Calibri" panose="020F0502020204030204" pitchFamily="34" charset="0"/>
                <a:cs typeface="Calibri" panose="020F0502020204030204" pitchFamily="34" charset="0"/>
              </a:rPr>
              <a:t>.</a:t>
            </a:r>
            <a:endParaRPr lang="vi-VN" sz="36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08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b="1" dirty="0">
                <a:solidFill>
                  <a:srgbClr val="002060"/>
                </a:solidFill>
                <a:latin typeface="Calibri" panose="020F0502020204030204" pitchFamily="34" charset="0"/>
                <a:cs typeface="Calibri" panose="020F0502020204030204" pitchFamily="34" charset="0"/>
              </a:rPr>
              <a:t>Tớ nghĩ để bảo vệ rừng thì chũng ta không được phá rừng, không xả rác bừa bãi, không sắp bắt các loài động vật hoang dã, không tiêu thụ các sản phẩm từ động vật hoang dã…</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FD5A921-7D7E-48F5-9508-2EC8B6CA66B8}"/>
              </a:ext>
            </a:extLst>
          </p:cNvPr>
          <p:cNvPicPr>
            <a:picLocks noChangeAspect="1"/>
          </p:cNvPicPr>
          <p:nvPr/>
        </p:nvPicPr>
        <p:blipFill>
          <a:blip r:embed="rId2"/>
          <a:stretch>
            <a:fillRect/>
          </a:stretch>
        </p:blipFill>
        <p:spPr>
          <a:xfrm>
            <a:off x="4137113" y="136739"/>
            <a:ext cx="3822523" cy="926672"/>
          </a:xfrm>
          <a:prstGeom prst="rect">
            <a:avLst/>
          </a:prstGeom>
        </p:spPr>
      </p:pic>
    </p:spTree>
    <p:extLst>
      <p:ext uri="{BB962C8B-B14F-4D97-AF65-F5344CB8AC3E}">
        <p14:creationId xmlns:p14="http://schemas.microsoft.com/office/powerpoint/2010/main" val="423746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7" name="Picture 6">
            <a:extLst>
              <a:ext uri="{FF2B5EF4-FFF2-40B4-BE49-F238E27FC236}">
                <a16:creationId xmlns:a16="http://schemas.microsoft.com/office/drawing/2014/main" id="{8EFF26DF-9575-4143-A535-72C5D18BBFD6}"/>
              </a:ext>
            </a:extLst>
          </p:cNvPr>
          <p:cNvPicPr>
            <a:picLocks noChangeAspect="1"/>
          </p:cNvPicPr>
          <p:nvPr/>
        </p:nvPicPr>
        <p:blipFill>
          <a:blip r:embed="rId8"/>
          <a:stretch>
            <a:fillRect/>
          </a:stretch>
        </p:blipFill>
        <p:spPr>
          <a:xfrm>
            <a:off x="3672944" y="2030286"/>
            <a:ext cx="6389162" cy="1444877"/>
          </a:xfrm>
          <a:prstGeom prst="rect">
            <a:avLst/>
          </a:prstGeom>
        </p:spPr>
      </p:pic>
    </p:spTree>
    <p:extLst>
      <p:ext uri="{BB962C8B-B14F-4D97-AF65-F5344CB8AC3E}">
        <p14:creationId xmlns:p14="http://schemas.microsoft.com/office/powerpoint/2010/main" val="410072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9201150"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247728" y="1618343"/>
            <a:ext cx="633417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CÙNG</a:t>
            </a:r>
            <a:r>
              <a:rPr kumimoji="0" lang="en-US" sz="54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 XEM VIDEO SAU ĐÂY!</a:t>
            </a:r>
            <a:endPar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257" y="3428999"/>
            <a:ext cx="5373952" cy="3381795"/>
          </a:xfrm>
          <a:prstGeom prst="rect">
            <a:avLst/>
          </a:prstGeom>
        </p:spPr>
      </p:pic>
    </p:spTree>
    <p:extLst>
      <p:ext uri="{BB962C8B-B14F-4D97-AF65-F5344CB8AC3E}">
        <p14:creationId xmlns:p14="http://schemas.microsoft.com/office/powerpoint/2010/main" val="2663578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ừng bị tàn phá_480p">
            <a:hlinkClick r:id="" action="ppaction://media"/>
            <a:extLst>
              <a:ext uri="{FF2B5EF4-FFF2-40B4-BE49-F238E27FC236}">
                <a16:creationId xmlns:a16="http://schemas.microsoft.com/office/drawing/2014/main" id="{2AE8699F-3C71-44EC-8793-F774E8216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04338"/>
          </a:xfrm>
          <a:prstGeom prst="rect">
            <a:avLst/>
          </a:prstGeom>
        </p:spPr>
      </p:pic>
    </p:spTree>
    <p:extLst>
      <p:ext uri="{BB962C8B-B14F-4D97-AF65-F5344CB8AC3E}">
        <p14:creationId xmlns:p14="http://schemas.microsoft.com/office/powerpoint/2010/main" val="1846118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768320" y="-28985"/>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10" name="Picture 9" descr="A picture containing doll, toy, vector graphics&#10;&#10;Description automatically generated">
            <a:extLst>
              <a:ext uri="{FF2B5EF4-FFF2-40B4-BE49-F238E27FC236}">
                <a16:creationId xmlns:a16="http://schemas.microsoft.com/office/drawing/2014/main" id="{674FB500-D2BB-4D0A-BDFB-43AC8566A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33700"/>
            <a:ext cx="4520467" cy="3763288"/>
          </a:xfrm>
          <a:prstGeom prst="rect">
            <a:avLst/>
          </a:prstGeom>
        </p:spPr>
      </p:pic>
      <p:grpSp>
        <p:nvGrpSpPr>
          <p:cNvPr id="12" name="Group 11">
            <a:extLst>
              <a:ext uri="{FF2B5EF4-FFF2-40B4-BE49-F238E27FC236}">
                <a16:creationId xmlns:a16="http://schemas.microsoft.com/office/drawing/2014/main" id="{9E661C59-49FF-4006-B3AC-9F4897BFEA1E}"/>
              </a:ext>
            </a:extLst>
          </p:cNvPr>
          <p:cNvGrpSpPr/>
          <p:nvPr/>
        </p:nvGrpSpPr>
        <p:grpSpPr>
          <a:xfrm>
            <a:off x="4170001" y="22587"/>
            <a:ext cx="7768416" cy="4435113"/>
            <a:chOff x="6296029" y="22587"/>
            <a:chExt cx="5648646" cy="4179223"/>
          </a:xfrm>
        </p:grpSpPr>
        <p:pic>
          <p:nvPicPr>
            <p:cNvPr id="13" name="Picture 12" descr="Shape&#10;&#10;Description automatically generated">
              <a:extLst>
                <a:ext uri="{FF2B5EF4-FFF2-40B4-BE49-F238E27FC236}">
                  <a16:creationId xmlns:a16="http://schemas.microsoft.com/office/drawing/2014/main" id="{D0A89C9B-9213-410B-AF19-04A6CAB64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2285" flipH="1">
              <a:off x="6296029" y="22587"/>
              <a:ext cx="5648646" cy="4179223"/>
            </a:xfrm>
            <a:prstGeom prst="rect">
              <a:avLst/>
            </a:prstGeom>
          </p:spPr>
        </p:pic>
        <p:sp>
          <p:nvSpPr>
            <p:cNvPr id="14" name="TextBox 13">
              <a:extLst>
                <a:ext uri="{FF2B5EF4-FFF2-40B4-BE49-F238E27FC236}">
                  <a16:creationId xmlns:a16="http://schemas.microsoft.com/office/drawing/2014/main" id="{C8592F13-E279-4115-B323-3A1E16BA02C3}"/>
                </a:ext>
              </a:extLst>
            </p:cNvPr>
            <p:cNvSpPr txBox="1"/>
            <p:nvPr/>
          </p:nvSpPr>
          <p:spPr>
            <a:xfrm>
              <a:off x="7037347" y="846795"/>
              <a:ext cx="4401737" cy="2407157"/>
            </a:xfrm>
            <a:prstGeom prst="rect">
              <a:avLst/>
            </a:prstGeom>
            <a:noFill/>
            <a:ln>
              <a:noFill/>
            </a:ln>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Việc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phá</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rừng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gây</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ra</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những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tác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hại</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gì</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p>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Việc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làm</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đó</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có</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nên</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làm</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không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a:t>
              </a:r>
            </a:p>
          </p:txBody>
        </p:sp>
      </p:grpSp>
    </p:spTree>
    <p:extLst>
      <p:ext uri="{BB962C8B-B14F-4D97-AF65-F5344CB8AC3E}">
        <p14:creationId xmlns:p14="http://schemas.microsoft.com/office/powerpoint/2010/main" val="651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3" name="Picture 2">
            <a:extLst>
              <a:ext uri="{FF2B5EF4-FFF2-40B4-BE49-F238E27FC236}">
                <a16:creationId xmlns:a16="http://schemas.microsoft.com/office/drawing/2014/main" id="{45F8D15E-C592-4EC5-99B3-6AF2E9880900}"/>
              </a:ext>
            </a:extLst>
          </p:cNvPr>
          <p:cNvPicPr>
            <a:picLocks noChangeAspect="1"/>
          </p:cNvPicPr>
          <p:nvPr/>
        </p:nvPicPr>
        <p:blipFill>
          <a:blip r:embed="rId8"/>
          <a:stretch>
            <a:fillRect/>
          </a:stretch>
        </p:blipFill>
        <p:spPr>
          <a:xfrm>
            <a:off x="1384891" y="2533223"/>
            <a:ext cx="9803218" cy="1048603"/>
          </a:xfrm>
          <a:prstGeom prst="rect">
            <a:avLst/>
          </a:prstGeom>
        </p:spPr>
      </p:pic>
    </p:spTree>
    <p:extLst>
      <p:ext uri="{BB962C8B-B14F-4D97-AF65-F5344CB8AC3E}">
        <p14:creationId xmlns:p14="http://schemas.microsoft.com/office/powerpoint/2010/main" val="124455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sp>
        <p:nvSpPr>
          <p:cNvPr id="57" name="文本框 56">
            <a:extLst>
              <a:ext uri="{FF2B5EF4-FFF2-40B4-BE49-F238E27FC236}">
                <a16:creationId xmlns:a16="http://schemas.microsoft.com/office/drawing/2014/main" id="{26765742-9C5C-437F-B758-7E4D6D4EBEB9}"/>
              </a:ext>
            </a:extLst>
          </p:cNvPr>
          <p:cNvSpPr txBox="1"/>
          <p:nvPr/>
        </p:nvSpPr>
        <p:spPr>
          <a:xfrm>
            <a:off x="6003636" y="1880062"/>
            <a:ext cx="184731"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800" b="0" i="0" u="none" strike="noStrike" kern="1200" cap="none" spc="0" normalizeH="0" baseline="0" noProof="0" dirty="0">
              <a:ln>
                <a:noFill/>
              </a:ln>
              <a:solidFill>
                <a:srgbClr val="D97E33"/>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文本框 58">
            <a:extLst>
              <a:ext uri="{FF2B5EF4-FFF2-40B4-BE49-F238E27FC236}">
                <a16:creationId xmlns:a16="http://schemas.microsoft.com/office/drawing/2014/main" id="{3BDB34E9-DD03-4249-B58D-BBB90EE5CCF6}"/>
              </a:ext>
            </a:extLst>
          </p:cNvPr>
          <p:cNvSpPr txBox="1"/>
          <p:nvPr/>
        </p:nvSpPr>
        <p:spPr>
          <a:xfrm>
            <a:off x="1040573" y="1433869"/>
            <a:ext cx="9802663" cy="1415772"/>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C000"/>
                </a:solidFill>
                <a:effectLst/>
                <a:uLnTx/>
                <a:uFillTx/>
                <a:latin typeface="Calibri" panose="020F0502020204030204" pitchFamily="34" charset="0"/>
                <a:ea typeface="字魂36号-正文宋楷" panose="02000000000000000000" pitchFamily="2" charset="-122"/>
                <a:cs typeface="Calibri" panose="020F0502020204030204" pitchFamily="34" charset="0"/>
              </a:rPr>
              <a:t>NÓI VÀ NGHE</a:t>
            </a:r>
          </a:p>
        </p:txBody>
      </p:sp>
      <p:pic>
        <p:nvPicPr>
          <p:cNvPr id="61" name="图片 60">
            <a:extLst>
              <a:ext uri="{FF2B5EF4-FFF2-40B4-BE49-F238E27FC236}">
                <a16:creationId xmlns:a16="http://schemas.microsoft.com/office/drawing/2014/main" id="{1057E1B6-1B52-4782-80BB-4F3DB9E705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863" y="4501019"/>
            <a:ext cx="519640" cy="410580"/>
          </a:xfrm>
          <a:prstGeom prst="rect">
            <a:avLst/>
          </a:prstGeom>
        </p:spPr>
      </p:pic>
      <p:pic>
        <p:nvPicPr>
          <p:cNvPr id="3" name="Picture 2">
            <a:extLst>
              <a:ext uri="{FF2B5EF4-FFF2-40B4-BE49-F238E27FC236}">
                <a16:creationId xmlns:a16="http://schemas.microsoft.com/office/drawing/2014/main" id="{FC449115-8454-4DC1-9772-CECE30F0B9F0}"/>
              </a:ext>
            </a:extLst>
          </p:cNvPr>
          <p:cNvPicPr>
            <a:picLocks noChangeAspect="1"/>
          </p:cNvPicPr>
          <p:nvPr/>
        </p:nvPicPr>
        <p:blipFill>
          <a:blip r:embed="rId9"/>
          <a:stretch>
            <a:fillRect/>
          </a:stretch>
        </p:blipFill>
        <p:spPr>
          <a:xfrm>
            <a:off x="968046" y="2755700"/>
            <a:ext cx="10522608" cy="1670449"/>
          </a:xfrm>
          <a:prstGeom prst="rect">
            <a:avLst/>
          </a:prstGeom>
        </p:spPr>
      </p:pic>
    </p:spTree>
    <p:extLst>
      <p:ext uri="{BB962C8B-B14F-4D97-AF65-F5344CB8AC3E}">
        <p14:creationId xmlns:p14="http://schemas.microsoft.com/office/powerpoint/2010/main" val="37682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randombar(horizontal)">
                                      <p:cBhvr>
                                        <p:cTn id="34" dur="500"/>
                                        <p:tgtEl>
                                          <p:spTgt spid="59"/>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3" name="Picture 2">
            <a:extLst>
              <a:ext uri="{FF2B5EF4-FFF2-40B4-BE49-F238E27FC236}">
                <a16:creationId xmlns:a16="http://schemas.microsoft.com/office/drawing/2014/main" id="{28E28769-5386-41FD-A667-CDFB3B31EFF3}"/>
              </a:ext>
            </a:extLst>
          </p:cNvPr>
          <p:cNvPicPr>
            <a:picLocks noChangeAspect="1"/>
          </p:cNvPicPr>
          <p:nvPr/>
        </p:nvPicPr>
        <p:blipFill>
          <a:blip r:embed="rId8"/>
          <a:stretch>
            <a:fillRect/>
          </a:stretch>
        </p:blipFill>
        <p:spPr>
          <a:xfrm>
            <a:off x="2978432" y="1912938"/>
            <a:ext cx="6807103" cy="1897062"/>
          </a:xfrm>
          <a:prstGeom prst="rect">
            <a:avLst/>
          </a:prstGeom>
        </p:spPr>
      </p:pic>
    </p:spTree>
    <p:extLst>
      <p:ext uri="{BB962C8B-B14F-4D97-AF65-F5344CB8AC3E}">
        <p14:creationId xmlns:p14="http://schemas.microsoft.com/office/powerpoint/2010/main" val="80274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26075" y="129658"/>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53" name="TextBox 52">
            <a:extLst>
              <a:ext uri="{FF2B5EF4-FFF2-40B4-BE49-F238E27FC236}">
                <a16:creationId xmlns:a16="http://schemas.microsoft.com/office/drawing/2014/main" id="{6E1B4090-BC12-4824-94B1-D9D5D9467790}"/>
              </a:ext>
            </a:extLst>
          </p:cNvPr>
          <p:cNvSpPr txBox="1"/>
          <p:nvPr/>
        </p:nvSpPr>
        <p:spPr>
          <a:xfrm>
            <a:off x="1997186" y="1608238"/>
            <a:ext cx="79690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rPr>
              <a:t>Đây là ai?</a:t>
            </a:r>
            <a:endParaRPr kumimoji="0" lang="en-US" sz="8000" b="1" i="0" u="none" strike="noStrike" kern="1200" cap="none" spc="0" normalizeH="0" baseline="0" noProof="0" dirty="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DB529EFC-5526-4922-BA84-9B37AACC1955}"/>
              </a:ext>
            </a:extLst>
          </p:cNvPr>
          <p:cNvPicPr>
            <a:picLocks noChangeAspect="1"/>
          </p:cNvPicPr>
          <p:nvPr/>
        </p:nvPicPr>
        <p:blipFill>
          <a:blip r:embed="rId7"/>
          <a:stretch>
            <a:fillRect/>
          </a:stretch>
        </p:blipFill>
        <p:spPr>
          <a:xfrm>
            <a:off x="2023519" y="1877433"/>
            <a:ext cx="8144962" cy="3103133"/>
          </a:xfrm>
          <a:prstGeom prst="rect">
            <a:avLst/>
          </a:prstGeom>
        </p:spPr>
      </p:pic>
      <p:pic>
        <p:nvPicPr>
          <p:cNvPr id="56" name="Picture 55" descr="A group of people in clothing&#10;&#10;Description automatically generated with low confidence">
            <a:extLst>
              <a:ext uri="{FF2B5EF4-FFF2-40B4-BE49-F238E27FC236}">
                <a16:creationId xmlns:a16="http://schemas.microsoft.com/office/drawing/2014/main" id="{1E4BED48-CD77-4552-A30F-5C87A371D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5375" y="4704653"/>
            <a:ext cx="3346834" cy="2106142"/>
          </a:xfrm>
          <a:prstGeom prst="rect">
            <a:avLst/>
          </a:prstGeom>
        </p:spPr>
      </p:pic>
    </p:spTree>
    <p:extLst>
      <p:ext uri="{BB962C8B-B14F-4D97-AF65-F5344CB8AC3E}">
        <p14:creationId xmlns:p14="http://schemas.microsoft.com/office/powerpoint/2010/main" val="34287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750" fill="hold"/>
                                            <p:tgtEl>
                                              <p:spTgt spid="56"/>
                                            </p:tgtEl>
                                            <p:attrNameLst>
                                              <p:attrName>ppt_x</p:attrName>
                                            </p:attrNameLst>
                                          </p:cBhvr>
                                          <p:tavLst>
                                            <p:tav tm="0">
                                              <p:val>
                                                <p:strVal val="#ppt_x"/>
                                              </p:val>
                                            </p:tav>
                                            <p:tav tm="100000">
                                              <p:val>
                                                <p:strVal val="#ppt_x"/>
                                              </p:val>
                                            </p:tav>
                                          </p:tavLst>
                                        </p:anim>
                                        <p:anim calcmode="lin" valueType="num">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69" name="Group 68">
            <a:extLst>
              <a:ext uri="{FF2B5EF4-FFF2-40B4-BE49-F238E27FC236}">
                <a16:creationId xmlns:a16="http://schemas.microsoft.com/office/drawing/2014/main" id="{2806697D-C7A3-456D-B869-7E050FEAF2FC}"/>
              </a:ext>
            </a:extLst>
          </p:cNvPr>
          <p:cNvGrpSpPr/>
          <p:nvPr/>
        </p:nvGrpSpPr>
        <p:grpSpPr>
          <a:xfrm>
            <a:off x="4999450" y="734875"/>
            <a:ext cx="7086721" cy="6123125"/>
            <a:chOff x="-737574" y="5504194"/>
            <a:chExt cx="7086721" cy="6123125"/>
          </a:xfrm>
        </p:grpSpPr>
        <p:sp>
          <p:nvSpPr>
            <p:cNvPr id="70" name="双波形 6">
              <a:extLst>
                <a:ext uri="{FF2B5EF4-FFF2-40B4-BE49-F238E27FC236}">
                  <a16:creationId xmlns:a16="http://schemas.microsoft.com/office/drawing/2014/main" id="{6A4F2A91-031E-4BE2-B313-8789846B5F76}"/>
                </a:ext>
              </a:extLst>
            </p:cNvPr>
            <p:cNvSpPr/>
            <p:nvPr/>
          </p:nvSpPr>
          <p:spPr>
            <a:xfrm>
              <a:off x="-737574" y="5504194"/>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1" name="TextBox 70">
              <a:extLst>
                <a:ext uri="{FF2B5EF4-FFF2-40B4-BE49-F238E27FC236}">
                  <a16:creationId xmlns:a16="http://schemas.microsoft.com/office/drawing/2014/main" id="{8DD26C59-EEFD-4FBF-8563-13F7F254F207}"/>
                </a:ext>
              </a:extLst>
            </p:cNvPr>
            <p:cNvSpPr txBox="1"/>
            <p:nvPr/>
          </p:nvSpPr>
          <p:spPr>
            <a:xfrm rot="176216">
              <a:off x="-502566" y="6800182"/>
              <a:ext cx="6624674" cy="26108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i="0" dirty="0">
                  <a:solidFill>
                    <a:srgbClr val="002060"/>
                  </a:solidFill>
                  <a:effectLst/>
                  <a:latin typeface="Calibri" panose="020F0502020204030204" pitchFamily="34" charset="0"/>
                  <a:cs typeface="Calibri" panose="020F0502020204030204" pitchFamily="34" charset="0"/>
                </a:rPr>
                <a:t>Con </a:t>
              </a:r>
              <a:r>
                <a:rPr lang="en-US" sz="2800" b="1" i="0" dirty="0" err="1">
                  <a:solidFill>
                    <a:srgbClr val="002060"/>
                  </a:solidFill>
                  <a:effectLst/>
                  <a:latin typeface="Calibri" panose="020F0502020204030204" pitchFamily="34" charset="0"/>
                  <a:cs typeface="Calibri" panose="020F0502020204030204" pitchFamily="34" charset="0"/>
                </a:rPr>
                <a:t>gì</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vằn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mắt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xanh</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Dáng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nhe</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tìm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mồi</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Thỏ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gặp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phải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ôi</a:t>
              </a:r>
              <a:r>
                <a:rPr lang="en-US" sz="2800" b="1" i="0" dirty="0">
                  <a:solidFill>
                    <a:srgbClr val="002060"/>
                  </a:solidFill>
                  <a:effectLst/>
                  <a:latin typeface="Calibri" panose="020F0502020204030204" pitchFamily="34" charset="0"/>
                  <a:cs typeface="Calibri" panose="020F0502020204030204" pitchFamily="34" charset="0"/>
                </a:rPr>
                <a:t> !</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Muông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thú</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khiếp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sợ</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tôn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ngôi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chúa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rừng</a:t>
              </a:r>
              <a:r>
                <a:rPr lang="en-US" sz="2800" b="1" i="0" dirty="0">
                  <a:solidFill>
                    <a:srgbClr val="00206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pic>
        <p:nvPicPr>
          <p:cNvPr id="72" name="Picture 71">
            <a:extLst>
              <a:ext uri="{FF2B5EF4-FFF2-40B4-BE49-F238E27FC236}">
                <a16:creationId xmlns:a16="http://schemas.microsoft.com/office/drawing/2014/main" id="{3666CB9F-A3D2-4033-B94B-EA7FC74504CA}"/>
              </a:ext>
            </a:extLst>
          </p:cNvPr>
          <p:cNvPicPr>
            <a:picLocks noChangeAspect="1"/>
          </p:cNvPicPr>
          <p:nvPr/>
        </p:nvPicPr>
        <p:blipFill>
          <a:blip r:embed="rId4">
            <a:extLst>
              <a:ext uri="{28A0092B-C50C-407E-A947-70E740481C1C}">
                <a14:useLocalDpi xmlns:a14="http://schemas.microsoft.com/office/drawing/2010/main" val="0"/>
              </a:ext>
            </a:extLst>
          </a:blip>
          <a:srcRect l="21222" r="21222"/>
          <a:stretch/>
        </p:blipFill>
        <p:spPr>
          <a:xfrm rot="202354">
            <a:off x="296328" y="1222660"/>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2561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additive="base">
                                        <p:cTn id="29" dur="500" fill="hold"/>
                                        <p:tgtEl>
                                          <p:spTgt spid="72"/>
                                        </p:tgtEl>
                                        <p:attrNameLst>
                                          <p:attrName>ppt_x</p:attrName>
                                        </p:attrNameLst>
                                      </p:cBhvr>
                                      <p:tavLst>
                                        <p:tav tm="0">
                                          <p:val>
                                            <p:strVal val="#ppt_x"/>
                                          </p:val>
                                        </p:tav>
                                        <p:tav tm="100000">
                                          <p:val>
                                            <p:strVal val="#ppt_x"/>
                                          </p:val>
                                        </p:tav>
                                      </p:tavLst>
                                    </p:anim>
                                    <p:anim calcmode="lin" valueType="num">
                                      <p:cBhvr additive="base">
                                        <p:cTn id="3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id="{A3102E53-3AF2-4CC8-BA55-5ACE6D988D66}"/>
              </a:ext>
            </a:extLst>
          </p:cNvPr>
          <p:cNvGrpSpPr/>
          <p:nvPr/>
        </p:nvGrpSpPr>
        <p:grpSpPr>
          <a:xfrm>
            <a:off x="5014193" y="594387"/>
            <a:ext cx="7086721" cy="6123125"/>
            <a:chOff x="-722831" y="5363706"/>
            <a:chExt cx="7086721" cy="6123125"/>
          </a:xfrm>
        </p:grpSpPr>
        <p:sp>
          <p:nvSpPr>
            <p:cNvPr id="55" name="双波形 6">
              <a:extLst>
                <a:ext uri="{FF2B5EF4-FFF2-40B4-BE49-F238E27FC236}">
                  <a16:creationId xmlns:a16="http://schemas.microsoft.com/office/drawing/2014/main"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id="{B6572052-4773-4A25-8D67-0D55C132FA44}"/>
                </a:ext>
              </a:extLst>
            </p:cNvPr>
            <p:cNvSpPr txBox="1"/>
            <p:nvPr/>
          </p:nvSpPr>
          <p:spPr>
            <a:xfrm rot="176216">
              <a:off x="-387632" y="6693932"/>
              <a:ext cx="6356511" cy="32571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Bốn chân như bốn cột nhà</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Hai tai ve vẩy, hai ngà trắng phau</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Vòi dài vắt vẻ trên đầu</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Trong rừng thích sống với nhau từng đàn.</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Là con gì?</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grpSp>
      <p:pic>
        <p:nvPicPr>
          <p:cNvPr id="57" name="Picture 56">
            <a:extLst>
              <a:ext uri="{FF2B5EF4-FFF2-40B4-BE49-F238E27FC236}">
                <a16:creationId xmlns:a16="http://schemas.microsoft.com/office/drawing/2014/main" id="{B966A145-0416-487B-9451-1CA81C990CC2}"/>
              </a:ext>
            </a:extLst>
          </p:cNvPr>
          <p:cNvPicPr>
            <a:picLocks noChangeAspect="1"/>
          </p:cNvPicPr>
          <p:nvPr/>
        </p:nvPicPr>
        <p:blipFill>
          <a:blip r:embed="rId4">
            <a:extLst>
              <a:ext uri="{28A0092B-C50C-407E-A947-70E740481C1C}">
                <a14:useLocalDpi xmlns:a14="http://schemas.microsoft.com/office/drawing/2010/main" val="0"/>
              </a:ext>
            </a:extLst>
          </a:blip>
          <a:srcRect l="15800" r="15800"/>
          <a:stretch/>
        </p:blipFill>
        <p:spPr>
          <a:xfrm rot="202354">
            <a:off x="296328" y="1222660"/>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66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id="{A3102E53-3AF2-4CC8-BA55-5ACE6D988D66}"/>
              </a:ext>
            </a:extLst>
          </p:cNvPr>
          <p:cNvGrpSpPr/>
          <p:nvPr/>
        </p:nvGrpSpPr>
        <p:grpSpPr>
          <a:xfrm>
            <a:off x="5014193" y="594387"/>
            <a:ext cx="7086721" cy="6123125"/>
            <a:chOff x="-722831" y="5363706"/>
            <a:chExt cx="7086721" cy="6123125"/>
          </a:xfrm>
        </p:grpSpPr>
        <p:sp>
          <p:nvSpPr>
            <p:cNvPr id="55" name="双波形 6">
              <a:extLst>
                <a:ext uri="{FF2B5EF4-FFF2-40B4-BE49-F238E27FC236}">
                  <a16:creationId xmlns:a16="http://schemas.microsoft.com/office/drawing/2014/main"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id="{B6572052-4773-4A25-8D67-0D55C132FA44}"/>
                </a:ext>
              </a:extLst>
            </p:cNvPr>
            <p:cNvSpPr txBox="1"/>
            <p:nvPr/>
          </p:nvSpPr>
          <p:spPr>
            <a:xfrm rot="176216">
              <a:off x="-423484" y="6606707"/>
              <a:ext cx="6481777" cy="33151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i="0" dirty="0">
                  <a:solidFill>
                    <a:srgbClr val="002060"/>
                  </a:solidFill>
                  <a:effectLst/>
                  <a:latin typeface="Calibri" panose="020F0502020204030204" pitchFamily="34" charset="0"/>
                  <a:cs typeface="Calibri" panose="020F0502020204030204" pitchFamily="34" charset="0"/>
                </a:rPr>
                <a:t> Con </a:t>
              </a:r>
              <a:r>
                <a:rPr lang="en-US" sz="3600" b="1" i="0" dirty="0" err="1">
                  <a:solidFill>
                    <a:srgbClr val="002060"/>
                  </a:solidFill>
                  <a:effectLst/>
                  <a:latin typeface="Calibri" panose="020F0502020204030204" pitchFamily="34" charset="0"/>
                  <a:cs typeface="Calibri" panose="020F0502020204030204" pitchFamily="34" charset="0"/>
                </a:rPr>
                <a:t>gì</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cổ</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dài</a:t>
              </a:r>
              <a:br>
                <a:rPr lang="en-US" sz="3600" b="1" dirty="0">
                  <a:solidFill>
                    <a:srgbClr val="002060"/>
                  </a:solidFill>
                  <a:latin typeface="Calibri" panose="020F0502020204030204" pitchFamily="34" charset="0"/>
                  <a:cs typeface="Calibri" panose="020F0502020204030204" pitchFamily="34" charset="0"/>
                </a:rPr>
              </a:br>
              <a:r>
                <a:rPr lang="en-US" sz="3600" b="1" dirty="0" err="1">
                  <a:solidFill>
                    <a:srgbClr val="002060"/>
                  </a:solidFill>
                  <a:latin typeface="Calibri" panose="020F0502020204030204" pitchFamily="34" charset="0"/>
                  <a:cs typeface="Calibri" panose="020F0502020204030204" pitchFamily="34" charset="0"/>
                </a:rPr>
                <a:t>Ă</a:t>
              </a:r>
              <a:r>
                <a:rPr lang="en-US" sz="3600" b="1" i="0" dirty="0" err="1">
                  <a:solidFill>
                    <a:srgbClr val="002060"/>
                  </a:solidFill>
                  <a:effectLst/>
                  <a:latin typeface="Calibri" panose="020F0502020204030204" pitchFamily="34" charset="0"/>
                  <a:cs typeface="Calibri" panose="020F0502020204030204" pitchFamily="34" charset="0"/>
                </a:rPr>
                <a:t>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lá</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trên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cao</a:t>
              </a:r>
              <a:br>
                <a:rPr lang="en-US" sz="3600" b="1" dirty="0">
                  <a:solidFill>
                    <a:srgbClr val="002060"/>
                  </a:solidFill>
                  <a:latin typeface="Calibri" panose="020F0502020204030204" pitchFamily="34" charset="0"/>
                  <a:cs typeface="Calibri" panose="020F0502020204030204" pitchFamily="34" charset="0"/>
                </a:rPr>
              </a:br>
              <a:r>
                <a:rPr lang="en-US" sz="3600" b="1" i="0" dirty="0">
                  <a:solidFill>
                    <a:srgbClr val="002060"/>
                  </a:solidFill>
                  <a:effectLst/>
                  <a:latin typeface="Calibri" panose="020F0502020204030204" pitchFamily="34" charset="0"/>
                  <a:cs typeface="Calibri" panose="020F0502020204030204" pitchFamily="34" charset="0"/>
                </a:rPr>
                <a:t>Da </a:t>
              </a:r>
              <a:r>
                <a:rPr lang="en-US" sz="3600" b="1" i="0" dirty="0" err="1">
                  <a:solidFill>
                    <a:srgbClr val="002060"/>
                  </a:solidFill>
                  <a:effectLst/>
                  <a:latin typeface="Calibri" panose="020F0502020204030204" pitchFamily="34" charset="0"/>
                  <a:cs typeface="Calibri" panose="020F0502020204030204" pitchFamily="34" charset="0"/>
                </a:rPr>
                <a:t>lốm</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đốm</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sao</a:t>
              </a:r>
              <a:br>
                <a:rPr lang="en-US" sz="3600" b="1" dirty="0">
                  <a:solidFill>
                    <a:srgbClr val="002060"/>
                  </a:solidFill>
                  <a:latin typeface="Calibri" panose="020F0502020204030204" pitchFamily="34" charset="0"/>
                  <a:cs typeface="Calibri" panose="020F0502020204030204" pitchFamily="34" charset="0"/>
                </a:rPr>
              </a:br>
              <a:r>
                <a:rPr lang="en-US" sz="3600" b="1" i="0" dirty="0" err="1">
                  <a:solidFill>
                    <a:srgbClr val="002060"/>
                  </a:solidFill>
                  <a:effectLst/>
                  <a:latin typeface="Calibri" panose="020F0502020204030204" pitchFamily="34" charset="0"/>
                  <a:cs typeface="Calibri" panose="020F0502020204030204" pitchFamily="34" charset="0"/>
                </a:rPr>
                <a:t>Sống</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trên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đồng</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cỏ</a:t>
              </a:r>
              <a:r>
                <a:rPr lang="en-US" sz="3600" b="1" i="0" dirty="0">
                  <a:solidFill>
                    <a:srgbClr val="002060"/>
                  </a:solidFill>
                  <a:effectLst/>
                  <a:latin typeface="Calibri" panose="020F0502020204030204" pitchFamily="34" charset="0"/>
                  <a:cs typeface="Calibri" panose="020F0502020204030204" pitchFamily="34" charset="0"/>
                </a:rPr>
                <a:t>?</a:t>
              </a:r>
              <a:endParaRPr kumimoji="0" lang="en-US" sz="35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pic>
        <p:nvPicPr>
          <p:cNvPr id="52" name="Picture 51">
            <a:extLst>
              <a:ext uri="{FF2B5EF4-FFF2-40B4-BE49-F238E27FC236}">
                <a16:creationId xmlns:a16="http://schemas.microsoft.com/office/drawing/2014/main" id="{6D406302-67EE-4ADD-9ED8-9DC88341CEA0}"/>
              </a:ext>
            </a:extLst>
          </p:cNvPr>
          <p:cNvPicPr>
            <a:picLocks noChangeAspect="1"/>
          </p:cNvPicPr>
          <p:nvPr/>
        </p:nvPicPr>
        <p:blipFill>
          <a:blip r:embed="rId4">
            <a:extLst>
              <a:ext uri="{28A0092B-C50C-407E-A947-70E740481C1C}">
                <a14:useLocalDpi xmlns:a14="http://schemas.microsoft.com/office/drawing/2010/main" val="0"/>
              </a:ext>
            </a:extLst>
          </a:blip>
          <a:srcRect l="18751" r="18751"/>
          <a:stretch/>
        </p:blipFill>
        <p:spPr>
          <a:xfrm rot="202354">
            <a:off x="375914" y="1231544"/>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583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a:extLst>
              <a:ext uri="{FF2B5EF4-FFF2-40B4-BE49-F238E27FC236}">
                <a16:creationId xmlns:a16="http://schemas.microsoft.com/office/drawing/2014/main" id="{DFA2997F-475B-460E-B188-D2C0EE2E0688}"/>
              </a:ext>
            </a:extLst>
          </p:cNvPr>
          <p:cNvSpPr txBox="1">
            <a:spLocks noChangeArrowheads="1"/>
          </p:cNvSpPr>
          <p:nvPr/>
        </p:nvSpPr>
        <p:spPr bwMode="auto">
          <a:xfrm>
            <a:off x="1038225" y="826477"/>
            <a:ext cx="10299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Nói</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điều</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biết</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về</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rừng</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(Qua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phim</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ảnh</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sách</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báo</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165566" y="30978"/>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grpSp>
        <p:nvGrpSpPr>
          <p:cNvPr id="23" name="Group 22">
            <a:extLst>
              <a:ext uri="{FF2B5EF4-FFF2-40B4-BE49-F238E27FC236}">
                <a16:creationId xmlns:a16="http://schemas.microsoft.com/office/drawing/2014/main" id="{248BE892-71D7-4624-B7E7-C7173751FDD1}"/>
              </a:ext>
            </a:extLst>
          </p:cNvPr>
          <p:cNvGrpSpPr/>
          <p:nvPr/>
        </p:nvGrpSpPr>
        <p:grpSpPr>
          <a:xfrm>
            <a:off x="184555" y="1880507"/>
            <a:ext cx="7397345" cy="3339193"/>
            <a:chOff x="756055" y="1175657"/>
            <a:chExt cx="10960735" cy="885825"/>
          </a:xfrm>
        </p:grpSpPr>
        <p:sp>
          <p:nvSpPr>
            <p:cNvPr id="24" name="Rounded Rectangle 17">
              <a:extLst>
                <a:ext uri="{FF2B5EF4-FFF2-40B4-BE49-F238E27FC236}">
                  <a16:creationId xmlns:a16="http://schemas.microsoft.com/office/drawing/2014/main" id="{AADC9757-B3BE-45B6-BCF8-A58F358FFBD1}"/>
                </a:ext>
              </a:extLst>
            </p:cNvPr>
            <p:cNvSpPr/>
            <p:nvPr/>
          </p:nvSpPr>
          <p:spPr>
            <a:xfrm>
              <a:off x="756055" y="1288052"/>
              <a:ext cx="10960735" cy="773430"/>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5" name="Rounded Rectangle 1">
              <a:extLst>
                <a:ext uri="{FF2B5EF4-FFF2-40B4-BE49-F238E27FC236}">
                  <a16:creationId xmlns:a16="http://schemas.microsoft.com/office/drawing/2014/main" id="{F9F8BB68-28E2-464E-BE4C-F0377FD3131F}"/>
                </a:ext>
              </a:extLst>
            </p:cNvPr>
            <p:cNvSpPr/>
            <p:nvPr/>
          </p:nvSpPr>
          <p:spPr>
            <a:xfrm>
              <a:off x="824000" y="1175657"/>
              <a:ext cx="10892155" cy="773430"/>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6" name="文本框 7">
              <a:extLst>
                <a:ext uri="{FF2B5EF4-FFF2-40B4-BE49-F238E27FC236}">
                  <a16:creationId xmlns:a16="http://schemas.microsoft.com/office/drawing/2014/main" id="{04CA1503-F6CB-49F7-A473-F193BFE4798E}"/>
                </a:ext>
              </a:extLst>
            </p:cNvPr>
            <p:cNvSpPr txBox="1"/>
            <p:nvPr/>
          </p:nvSpPr>
          <p:spPr>
            <a:xfrm>
              <a:off x="924330" y="1244237"/>
              <a:ext cx="10669904" cy="677673"/>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Gợi ý:</a:t>
              </a:r>
            </a:p>
            <a:p>
              <a:pPr algn="just"/>
              <a:r>
                <a:rPr lang="vi-VN" sz="3200" b="1" i="0" dirty="0">
                  <a:solidFill>
                    <a:srgbClr val="0070C0"/>
                  </a:solidFill>
                  <a:effectLst/>
                  <a:latin typeface="Calibri" panose="020F0502020204030204" pitchFamily="34" charset="0"/>
                  <a:cs typeface="Calibri" panose="020F0502020204030204" pitchFamily="34" charset="0"/>
                </a:rPr>
                <a:t>- Em biết đến khu rừng đó nhờ đâu?</a:t>
              </a:r>
            </a:p>
            <a:p>
              <a:pPr algn="just"/>
              <a:r>
                <a:rPr lang="vi-VN" sz="3200" b="1" i="0" dirty="0">
                  <a:solidFill>
                    <a:srgbClr val="0070C0"/>
                  </a:solidFill>
                  <a:effectLst/>
                  <a:latin typeface="Calibri" panose="020F0502020204030204" pitchFamily="34" charset="0"/>
                  <a:cs typeface="Calibri" panose="020F0502020204030204" pitchFamily="34" charset="0"/>
                </a:rPr>
                <a:t>- Cây cối trong khu rừng đó như thế nào?</a:t>
              </a:r>
            </a:p>
            <a:p>
              <a:pPr algn="just"/>
              <a:r>
                <a:rPr lang="vi-VN" sz="3200" b="1" i="0" dirty="0">
                  <a:solidFill>
                    <a:srgbClr val="0070C0"/>
                  </a:solidFill>
                  <a:effectLst/>
                  <a:latin typeface="Calibri" panose="020F0502020204030204" pitchFamily="34" charset="0"/>
                  <a:cs typeface="Calibri" panose="020F0502020204030204" pitchFamily="34" charset="0"/>
                </a:rPr>
                <a:t>- Trong rừng có những con vật gì?</a:t>
              </a:r>
            </a:p>
            <a:p>
              <a:pPr algn="just"/>
              <a:r>
                <a:rPr lang="vi-VN" sz="3200" b="1" i="0" dirty="0">
                  <a:solidFill>
                    <a:srgbClr val="0070C0"/>
                  </a:solidFill>
                  <a:effectLst/>
                  <a:latin typeface="Calibri" panose="020F0502020204030204" pitchFamily="34" charset="0"/>
                  <a:cs typeface="Calibri" panose="020F0502020204030204" pitchFamily="34" charset="0"/>
                </a:rPr>
                <a:t>- Nêu cảm nghĩ của em về khu rừng đó.</a:t>
              </a:r>
            </a:p>
          </p:txBody>
        </p:sp>
      </p:grpSp>
      <p:pic>
        <p:nvPicPr>
          <p:cNvPr id="10" name="Picture 9">
            <a:extLst>
              <a:ext uri="{FF2B5EF4-FFF2-40B4-BE49-F238E27FC236}">
                <a16:creationId xmlns:a16="http://schemas.microsoft.com/office/drawing/2014/main" id="{63A19AAF-448F-4A32-B5E9-4AA26502D3C6}"/>
              </a:ext>
            </a:extLst>
          </p:cNvPr>
          <p:cNvPicPr>
            <a:picLocks noChangeAspect="1"/>
          </p:cNvPicPr>
          <p:nvPr/>
        </p:nvPicPr>
        <p:blipFill>
          <a:blip r:embed="rId5"/>
          <a:stretch>
            <a:fillRect/>
          </a:stretch>
        </p:blipFill>
        <p:spPr>
          <a:xfrm>
            <a:off x="7667626" y="2114550"/>
            <a:ext cx="4326304" cy="2495549"/>
          </a:xfrm>
          <a:prstGeom prst="rect">
            <a:avLst/>
          </a:prstGeom>
        </p:spPr>
      </p:pic>
    </p:spTree>
    <p:extLst>
      <p:ext uri="{BB962C8B-B14F-4D97-AF65-F5344CB8AC3E}">
        <p14:creationId xmlns:p14="http://schemas.microsoft.com/office/powerpoint/2010/main" val="41602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b="1" dirty="0">
                <a:solidFill>
                  <a:srgbClr val="002060"/>
                </a:solidFill>
                <a:latin typeface="Calibri" panose="020F0502020204030204" pitchFamily="34" charset="0"/>
                <a:cs typeface="Calibri" panose="020F0502020204030204" pitchFamily="34" charset="0"/>
              </a:rPr>
              <a:t>Em biết rừng quốc gia Cúc Phương. Em biết đến khu rừng đó nhờ một lần đi du lịch với gia đình. Cây cối trong rừng rất xanh tốt. Trong rừng có rất nhiều loài vật như các loài chim, khỉ,… Em rất thích khu rừng. Nếu có dịp em nhất định sẽ quay lại lần nữa.</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5A921-7D7E-48F5-9508-2EC8B6CA66B8}"/>
              </a:ext>
            </a:extLst>
          </p:cNvPr>
          <p:cNvPicPr>
            <a:picLocks noChangeAspect="1"/>
          </p:cNvPicPr>
          <p:nvPr/>
        </p:nvPicPr>
        <p:blipFill>
          <a:blip r:embed="rId2"/>
          <a:stretch>
            <a:fillRect/>
          </a:stretch>
        </p:blipFill>
        <p:spPr>
          <a:xfrm>
            <a:off x="4137113" y="136739"/>
            <a:ext cx="3822523" cy="926672"/>
          </a:xfrm>
          <a:prstGeom prst="rect">
            <a:avLst/>
          </a:prstGeom>
        </p:spPr>
      </p:pic>
    </p:spTree>
    <p:extLst>
      <p:ext uri="{BB962C8B-B14F-4D97-AF65-F5344CB8AC3E}">
        <p14:creationId xmlns:p14="http://schemas.microsoft.com/office/powerpoint/2010/main" val="4190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362</Words>
  <Application>Microsoft Office PowerPoint</Application>
  <PresentationFormat>Widescreen</PresentationFormat>
  <Paragraphs>38</Paragraphs>
  <Slides>18</Slides>
  <Notes>12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等线</vt:lpstr>
      <vt:lpstr>Arial</vt:lpstr>
      <vt:lpstr>Calibri</vt:lpstr>
      <vt:lpstr>Times New Roman</vt:lpstr>
      <vt:lpstr>字魂36号-正文宋楷</vt:lpstr>
      <vt:lpstr>包图主题2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29</cp:revision>
  <dcterms:created xsi:type="dcterms:W3CDTF">2022-10-31T09:21:31Z</dcterms:created>
  <dcterms:modified xsi:type="dcterms:W3CDTF">2024-01-22T08:22:17Z</dcterms:modified>
</cp:coreProperties>
</file>