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15" r:id="rId2"/>
    <p:sldId id="257" r:id="rId3"/>
    <p:sldId id="277" r:id="rId4"/>
    <p:sldId id="258" r:id="rId5"/>
    <p:sldId id="278" r:id="rId6"/>
    <p:sldId id="279" r:id="rId7"/>
    <p:sldId id="280" r:id="rId8"/>
    <p:sldId id="281" r:id="rId9"/>
    <p:sldId id="282" r:id="rId10"/>
    <p:sldId id="283" r:id="rId11"/>
    <p:sldId id="285" r:id="rId12"/>
    <p:sldId id="268" r:id="rId13"/>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73B89"/>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4C79AD-09C1-40A3-9FE4-BE53C1D25D72}" v="2" dt="2023-06-06T09:12:23.7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5" d="100"/>
          <a:sy n="65" d="100"/>
        </p:scale>
        <p:origin x="494" y="38"/>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uong Luong Y" userId="dda31959b45852e4" providerId="LiveId" clId="{4D4C79AD-09C1-40A3-9FE4-BE53C1D25D72}"/>
    <pc:docChg chg="addSld delSld modSld">
      <pc:chgData name="Phuong Luong Y" userId="dda31959b45852e4" providerId="LiveId" clId="{4D4C79AD-09C1-40A3-9FE4-BE53C1D25D72}" dt="2023-06-06T09:12:33.037" v="57" actId="20577"/>
      <pc:docMkLst>
        <pc:docMk/>
      </pc:docMkLst>
      <pc:sldChg chg="modSp del mod">
        <pc:chgData name="Phuong Luong Y" userId="dda31959b45852e4" providerId="LiveId" clId="{4D4C79AD-09C1-40A3-9FE4-BE53C1D25D72}" dt="2023-06-06T09:12:25.864" v="34" actId="47"/>
        <pc:sldMkLst>
          <pc:docMk/>
          <pc:sldMk cId="562573195" sldId="256"/>
        </pc:sldMkLst>
        <pc:spChg chg="mod">
          <ac:chgData name="Phuong Luong Y" userId="dda31959b45852e4" providerId="LiveId" clId="{4D4C79AD-09C1-40A3-9FE4-BE53C1D25D72}" dt="2023-06-05T08:21:09.261" v="32" actId="20577"/>
          <ac:spMkLst>
            <pc:docMk/>
            <pc:sldMk cId="562573195" sldId="256"/>
            <ac:spMk id="9" creationId="{00000000-0000-0000-0000-000000000000}"/>
          </ac:spMkLst>
        </pc:spChg>
      </pc:sldChg>
      <pc:sldChg chg="modSp add mod">
        <pc:chgData name="Phuong Luong Y" userId="dda31959b45852e4" providerId="LiveId" clId="{4D4C79AD-09C1-40A3-9FE4-BE53C1D25D72}" dt="2023-06-06T09:12:33.037" v="57" actId="20577"/>
        <pc:sldMkLst>
          <pc:docMk/>
          <pc:sldMk cId="3330634294" sldId="415"/>
        </pc:sldMkLst>
        <pc:spChg chg="mod">
          <ac:chgData name="Phuong Luong Y" userId="dda31959b45852e4" providerId="LiveId" clId="{4D4C79AD-09C1-40A3-9FE4-BE53C1D25D72}" dt="2023-06-06T09:12:33.037" v="57" actId="20577"/>
          <ac:spMkLst>
            <pc:docMk/>
            <pc:sldMk cId="3330634294" sldId="415"/>
            <ac:spMk id="7" creationId="{2ED74E39-3004-EA47-095A-D77D1F42A0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6/6/2023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12</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6/6/2023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6/6/2023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6/6/2023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6/6/2023</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8" y="172"/>
            <a:ext cx="16255403" cy="9143664"/>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68438" y="1699034"/>
            <a:ext cx="10939765" cy="608827"/>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0913" y="5249336"/>
            <a:ext cx="11414823" cy="37684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95"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95"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95"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790" y="1089000"/>
            <a:ext cx="1744741" cy="17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551624" y="6536273"/>
            <a:ext cx="8945406" cy="1475509"/>
          </a:xfrm>
          <a:prstGeom prst="rect">
            <a:avLst/>
          </a:prstGeom>
          <a:noFill/>
        </p:spPr>
        <p:txBody>
          <a:bodyPr wrap="none" lIns="121765" tIns="60885" rIns="121765" bIns="60885">
            <a:spAutoFit/>
          </a:bodyPr>
          <a:lstStyle/>
          <a:p>
            <a:pPr algn="ctr">
              <a:defRPr/>
            </a:pPr>
            <a:r>
              <a:rPr lang="en-US" sz="8789"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ĐẠO ĐỨC</a:t>
            </a:r>
            <a:endParaRPr lang="vi-VN" sz="8789"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642519" y="469070"/>
            <a:ext cx="8610600" cy="943487"/>
            <a:chOff x="3718719" y="469070"/>
            <a:chExt cx="8610600" cy="943487"/>
          </a:xfrm>
        </p:grpSpPr>
        <p:grpSp>
          <p:nvGrpSpPr>
            <p:cNvPr id="2" name="Group 1"/>
            <p:cNvGrpSpPr/>
            <p:nvPr/>
          </p:nvGrpSpPr>
          <p:grpSpPr>
            <a:xfrm>
              <a:off x="7453547" y="469070"/>
              <a:ext cx="1284326" cy="461665"/>
              <a:chOff x="6718466" y="641502"/>
              <a:chExt cx="1262656" cy="461665"/>
            </a:xfrm>
          </p:grpSpPr>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7: EM KHÁM PHÁ BẢN THÂN (T1)</a:t>
              </a:r>
            </a:p>
          </p:txBody>
        </p:sp>
      </p:grpSp>
      <p:sp>
        <p:nvSpPr>
          <p:cNvPr id="46" name="Text Box 14"/>
          <p:cNvSpPr txBox="1">
            <a:spLocks noChangeArrowheads="1"/>
          </p:cNvSpPr>
          <p:nvPr/>
        </p:nvSpPr>
        <p:spPr bwMode="auto">
          <a:xfrm>
            <a:off x="783975" y="1413229"/>
            <a:ext cx="140091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3. </a:t>
            </a:r>
            <a:r>
              <a:rPr lang="en-US" sz="3200" b="1" u="sng" dirty="0" err="1">
                <a:solidFill>
                  <a:srgbClr val="FF0000"/>
                </a:solidFill>
                <a:latin typeface="Times New Roman" pitchFamily="18" charset="0"/>
              </a:rPr>
              <a:t>Đọc</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câu</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chuyện</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và</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trả</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lời</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câu</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hỏi</a:t>
            </a:r>
            <a:r>
              <a:rPr lang="en-US" sz="3200" b="1" u="sng" dirty="0">
                <a:solidFill>
                  <a:srgbClr val="FF0000"/>
                </a:solidFill>
                <a:latin typeface="Times New Roman" pitchFamily="18" charset="0"/>
              </a:rPr>
              <a:t>.</a:t>
            </a:r>
          </a:p>
        </p:txBody>
      </p:sp>
      <p:pic>
        <p:nvPicPr>
          <p:cNvPr id="9" name="Picture 8">
            <a:extLst>
              <a:ext uri="{FF2B5EF4-FFF2-40B4-BE49-F238E27FC236}">
                <a16:creationId xmlns:a16="http://schemas.microsoft.com/office/drawing/2014/main" id="{821C12E2-5607-4D2A-B1CB-E711ED2B27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163" y="2229852"/>
            <a:ext cx="7686156" cy="6465131"/>
          </a:xfrm>
          <a:prstGeom prst="rect">
            <a:avLst/>
          </a:prstGeom>
        </p:spPr>
      </p:pic>
      <p:sp>
        <p:nvSpPr>
          <p:cNvPr id="10" name="Rectangle 9">
            <a:extLst>
              <a:ext uri="{FF2B5EF4-FFF2-40B4-BE49-F238E27FC236}">
                <a16:creationId xmlns:a16="http://schemas.microsoft.com/office/drawing/2014/main" id="{88135147-1D2A-42DB-9AE9-CC380F0AAD92}"/>
              </a:ext>
            </a:extLst>
          </p:cNvPr>
          <p:cNvSpPr/>
          <p:nvPr/>
        </p:nvSpPr>
        <p:spPr>
          <a:xfrm>
            <a:off x="8643792" y="1975807"/>
            <a:ext cx="7262916" cy="1222642"/>
          </a:xfrm>
          <a:prstGeom prst="rect">
            <a:avLst/>
          </a:prstGeom>
        </p:spPr>
        <p:txBody>
          <a:bodyPr wrap="square">
            <a:spAutoFit/>
          </a:bodyPr>
          <a:lstStyle/>
          <a:p>
            <a:pPr algn="just">
              <a:lnSpc>
                <a:spcPct val="120000"/>
              </a:lnSpc>
              <a:spcAft>
                <a:spcPts val="0"/>
              </a:spcAft>
            </a:pPr>
            <a:r>
              <a:rPr lang="nl-NL" sz="3200">
                <a:latin typeface="Times New Roman" panose="02020603050405020304" pitchFamily="18" charset="0"/>
                <a:ea typeface="Times New Roman" panose="02020603050405020304" pitchFamily="18" charset="0"/>
              </a:rPr>
              <a:t>       </a:t>
            </a:r>
            <a:r>
              <a:rPr lang="nl-NL" sz="3200" b="1">
                <a:solidFill>
                  <a:srgbClr val="FF0000"/>
                </a:solidFill>
                <a:latin typeface="Times New Roman" panose="02020603050405020304" pitchFamily="18" charset="0"/>
                <a:ea typeface="Times New Roman" panose="02020603050405020304" pitchFamily="18" charset="0"/>
              </a:rPr>
              <a:t>Vì sao Rùa vẫn là người chiến thắng trong lần thi đấu lại?</a:t>
            </a:r>
            <a:endParaRPr lang="vi-VN" sz="3200" b="1">
              <a:solidFill>
                <a:srgbClr val="FF0000"/>
              </a:solidFill>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6683FAD9-5FBE-40CE-8644-93818BDAA1F5}"/>
              </a:ext>
            </a:extLst>
          </p:cNvPr>
          <p:cNvSpPr/>
          <p:nvPr/>
        </p:nvSpPr>
        <p:spPr>
          <a:xfrm>
            <a:off x="8662884" y="3198449"/>
            <a:ext cx="7262916" cy="2995435"/>
          </a:xfrm>
          <a:prstGeom prst="rect">
            <a:avLst/>
          </a:prstGeom>
        </p:spPr>
        <p:txBody>
          <a:bodyPr wrap="square">
            <a:spAutoFit/>
          </a:bodyPr>
          <a:lstStyle/>
          <a:p>
            <a:pPr algn="just">
              <a:lnSpc>
                <a:spcPct val="120000"/>
              </a:lnSpc>
              <a:spcAft>
                <a:spcPts val="0"/>
              </a:spcAft>
            </a:pPr>
            <a:r>
              <a:rPr lang="en-US" sz="3200" b="1">
                <a:solidFill>
                  <a:srgbClr val="0000FF"/>
                </a:solidFill>
                <a:latin typeface="Times New Roman" panose="02020603050405020304" pitchFamily="18" charset="0"/>
                <a:ea typeface="Times New Roman" panose="02020603050405020304" pitchFamily="18" charset="0"/>
              </a:rPr>
              <a:t>       Rùa vẫn là người chiến thắng trong lần thi đấu lại là nhờ tận dụng được thế mạnh của mình là bơi được dưới nước để chọn đường đua cho phù hợp với thế mạnh của bản thân.</a:t>
            </a:r>
            <a:endParaRPr lang="vi-VN" sz="3200" b="1">
              <a:solidFill>
                <a:srgbClr val="0000FF"/>
              </a:solidFill>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EF8D052C-37FB-492F-81A3-96174FFB5CD4}"/>
              </a:ext>
            </a:extLst>
          </p:cNvPr>
          <p:cNvSpPr/>
          <p:nvPr/>
        </p:nvSpPr>
        <p:spPr>
          <a:xfrm>
            <a:off x="8661675" y="6054569"/>
            <a:ext cx="7406481" cy="1222642"/>
          </a:xfrm>
          <a:prstGeom prst="rect">
            <a:avLst/>
          </a:prstGeom>
        </p:spPr>
        <p:txBody>
          <a:bodyPr wrap="square">
            <a:spAutoFit/>
          </a:bodyPr>
          <a:lstStyle/>
          <a:p>
            <a:pPr algn="just">
              <a:lnSpc>
                <a:spcPct val="120000"/>
              </a:lnSpc>
              <a:spcAft>
                <a:spcPts val="0"/>
              </a:spcAft>
            </a:pPr>
            <a:r>
              <a:rPr lang="nl-NL" sz="3200" b="1">
                <a:solidFill>
                  <a:srgbClr val="FF0000"/>
                </a:solidFill>
                <a:latin typeface="Times New Roman" panose="02020603050405020304" pitchFamily="18" charset="0"/>
                <a:ea typeface="Times New Roman" panose="02020603050405020304" pitchFamily="18" charset="0"/>
              </a:rPr>
              <a:t>       Vì sao chúng ta cần phải biết điểm mạnh và điểm yếu của bản thân?</a:t>
            </a:r>
            <a:endParaRPr lang="vi-VN" sz="3200" b="1">
              <a:solidFill>
                <a:srgbClr val="FF0000"/>
              </a:solidFill>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id="{99C3A2FE-ED0D-4D40-B6A6-FDECEBFA3ABB}"/>
              </a:ext>
            </a:extLst>
          </p:cNvPr>
          <p:cNvSpPr/>
          <p:nvPr/>
        </p:nvSpPr>
        <p:spPr>
          <a:xfrm>
            <a:off x="8662884" y="7277211"/>
            <a:ext cx="7262916" cy="1813573"/>
          </a:xfrm>
          <a:prstGeom prst="rect">
            <a:avLst/>
          </a:prstGeom>
        </p:spPr>
        <p:txBody>
          <a:bodyPr wrap="square">
            <a:spAutoFit/>
          </a:bodyPr>
          <a:lstStyle/>
          <a:p>
            <a:pPr algn="just">
              <a:lnSpc>
                <a:spcPct val="120000"/>
              </a:lnSpc>
              <a:spcAft>
                <a:spcPts val="0"/>
              </a:spcAft>
            </a:pPr>
            <a:r>
              <a:rPr lang="en-US" sz="3200" b="1">
                <a:solidFill>
                  <a:srgbClr val="0000FF"/>
                </a:solidFill>
                <a:latin typeface="Times New Roman" panose="02020603050405020304" pitchFamily="18" charset="0"/>
                <a:ea typeface="Times New Roman" panose="02020603050405020304" pitchFamily="18" charset="0"/>
              </a:rPr>
              <a:t>       Biết được điểm mạnh để phát huy và lựa chọn hoạt động phù hợp. Biết điểm yếu để khắc phục dần.</a:t>
            </a:r>
            <a:endParaRPr lang="vi-VN" sz="3200" b="1">
              <a:solidFill>
                <a:srgbClr val="0000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14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0"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6425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7: EM KHÁM PHÁ BẢN THÂN (T1)</a:t>
              </a:r>
            </a:p>
          </p:txBody>
        </p:sp>
      </p:grpSp>
      <p:sp>
        <p:nvSpPr>
          <p:cNvPr id="7" name="Rectangle 2">
            <a:extLst>
              <a:ext uri="{FF2B5EF4-FFF2-40B4-BE49-F238E27FC236}">
                <a16:creationId xmlns:a16="http://schemas.microsoft.com/office/drawing/2014/main" id="{71A2EDA5-D2E1-4FAE-9615-B0BE52086EC8}"/>
              </a:ext>
            </a:extLst>
          </p:cNvPr>
          <p:cNvSpPr>
            <a:spLocks noChangeArrowheads="1"/>
          </p:cNvSpPr>
          <p:nvPr/>
        </p:nvSpPr>
        <p:spPr bwMode="auto">
          <a:xfrm>
            <a:off x="1711733" y="2048076"/>
            <a:ext cx="577991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vi-VN" sz="32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Trò ch</a:t>
            </a:r>
            <a:r>
              <a:rPr kumimoji="0" lang="vi-VN" altLang="vi-VN" sz="32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ơ</a:t>
            </a:r>
            <a:r>
              <a:rPr kumimoji="0" lang="en-US" altLang="vi-VN" sz="32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kumimoji="0" lang="nl-NL" altLang="vi-VN" sz="3200" b="1" i="1"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 cứu rừng xanh”.</a:t>
            </a:r>
            <a:endParaRPr kumimoji="0" lang="vi-VN" altLang="vi-VN"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2" name="Rectangle 3">
            <a:extLst>
              <a:ext uri="{FF2B5EF4-FFF2-40B4-BE49-F238E27FC236}">
                <a16:creationId xmlns:a16="http://schemas.microsoft.com/office/drawing/2014/main" id="{5FD48DE7-09FD-4155-B924-1861D3AE04B0}"/>
              </a:ext>
            </a:extLst>
          </p:cNvPr>
          <p:cNvSpPr>
            <a:spLocks noChangeArrowheads="1"/>
          </p:cNvSpPr>
          <p:nvPr/>
        </p:nvSpPr>
        <p:spPr bwMode="auto">
          <a:xfrm>
            <a:off x="1609072" y="2529898"/>
            <a:ext cx="1153655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32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Cách chơi: GV chiếu slide trò chơi, HS nêu các điểm mạnh, điểm yếu của các con vật để giải cứu chúng khỏi tên thợ săn.</a:t>
            </a:r>
            <a:endParaRPr kumimoji="0" lang="vi-VN" altLang="vi-VN" sz="3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32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Câu 1: Nêu điểm mạnh của con hổ?</a:t>
            </a:r>
            <a:endParaRPr kumimoji="0" lang="vi-VN" altLang="vi-VN" sz="3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32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Câu 2: Nêu điểm yếu của con nai?</a:t>
            </a:r>
            <a:endParaRPr kumimoji="0" lang="vi-VN" altLang="vi-VN" sz="3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32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Câu 3: Nêu điểm yếu của con gấu?</a:t>
            </a:r>
            <a:endParaRPr kumimoji="0" lang="vi-VN" altLang="vi-VN" sz="3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vi-VN" sz="32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Câu 4: Nêu điểm mạnh của con voi?</a:t>
            </a:r>
            <a:endParaRPr kumimoji="0" lang="nl-NL" altLang="vi-VN" sz="32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1E7A3458-4A9C-49EC-A3E1-F15F958B2CBE}"/>
              </a:ext>
            </a:extLst>
          </p:cNvPr>
          <p:cNvSpPr/>
          <p:nvPr/>
        </p:nvSpPr>
        <p:spPr>
          <a:xfrm>
            <a:off x="1813719" y="6016860"/>
            <a:ext cx="5190383" cy="2404504"/>
          </a:xfrm>
          <a:prstGeom prst="rect">
            <a:avLst/>
          </a:prstGeom>
        </p:spPr>
        <p:txBody>
          <a:bodyPr wrap="square">
            <a:spAutoFit/>
          </a:bodyPr>
          <a:lstStyle/>
          <a:p>
            <a:pPr>
              <a:lnSpc>
                <a:spcPct val="120000"/>
              </a:lnSpc>
              <a:spcAft>
                <a:spcPts val="0"/>
              </a:spcAft>
            </a:pPr>
            <a:r>
              <a:rPr lang="nl-NL" sz="3200" b="1" dirty="0">
                <a:solidFill>
                  <a:srgbClr val="FF0000"/>
                </a:solidFill>
                <a:latin typeface="Times New Roman" panose="02020603050405020304" pitchFamily="18" charset="0"/>
                <a:ea typeface="Times New Roman" panose="02020603050405020304" pitchFamily="18" charset="0"/>
              </a:rPr>
              <a:t>Câu 1: Khỏe, nhanh</a:t>
            </a:r>
            <a:endParaRPr lang="vi-VN" sz="3200" b="1" dirty="0">
              <a:solidFill>
                <a:srgbClr val="FF0000"/>
              </a:solidFill>
              <a:latin typeface="Times New Roman" panose="02020603050405020304" pitchFamily="18" charset="0"/>
              <a:ea typeface="Times New Roman" panose="02020603050405020304" pitchFamily="18" charset="0"/>
            </a:endParaRPr>
          </a:p>
          <a:p>
            <a:pPr>
              <a:lnSpc>
                <a:spcPct val="120000"/>
              </a:lnSpc>
              <a:spcAft>
                <a:spcPts val="0"/>
              </a:spcAft>
            </a:pPr>
            <a:r>
              <a:rPr lang="nl-NL" sz="3200" b="1" dirty="0">
                <a:solidFill>
                  <a:srgbClr val="FF0000"/>
                </a:solidFill>
                <a:latin typeface="Times New Roman" panose="02020603050405020304" pitchFamily="18" charset="0"/>
                <a:ea typeface="Times New Roman" panose="02020603050405020304" pitchFamily="18" charset="0"/>
              </a:rPr>
              <a:t>Câu 2: Nhút nhát</a:t>
            </a:r>
            <a:endParaRPr lang="vi-VN" sz="3200" b="1" dirty="0">
              <a:solidFill>
                <a:srgbClr val="FF0000"/>
              </a:solidFill>
              <a:latin typeface="Times New Roman" panose="02020603050405020304" pitchFamily="18" charset="0"/>
              <a:ea typeface="Times New Roman" panose="02020603050405020304" pitchFamily="18" charset="0"/>
            </a:endParaRPr>
          </a:p>
          <a:p>
            <a:pPr>
              <a:lnSpc>
                <a:spcPct val="120000"/>
              </a:lnSpc>
              <a:spcAft>
                <a:spcPts val="0"/>
              </a:spcAft>
            </a:pPr>
            <a:r>
              <a:rPr lang="nl-NL" sz="3200" b="1" dirty="0">
                <a:solidFill>
                  <a:srgbClr val="FF0000"/>
                </a:solidFill>
                <a:latin typeface="Times New Roman" panose="02020603050405020304" pitchFamily="18" charset="0"/>
                <a:ea typeface="Times New Roman" panose="02020603050405020304" pitchFamily="18" charset="0"/>
              </a:rPr>
              <a:t>Câu 3: Chạy chậm, ì ạch.</a:t>
            </a:r>
            <a:endParaRPr lang="vi-VN" sz="3200" b="1" dirty="0">
              <a:solidFill>
                <a:srgbClr val="FF0000"/>
              </a:solidFill>
              <a:latin typeface="Times New Roman" panose="02020603050405020304" pitchFamily="18" charset="0"/>
              <a:ea typeface="Times New Roman" panose="02020603050405020304" pitchFamily="18" charset="0"/>
            </a:endParaRPr>
          </a:p>
          <a:p>
            <a:pPr>
              <a:lnSpc>
                <a:spcPct val="120000"/>
              </a:lnSpc>
              <a:spcAft>
                <a:spcPts val="0"/>
              </a:spcAft>
            </a:pPr>
            <a:r>
              <a:rPr lang="nl-NL" sz="3200" b="1" dirty="0">
                <a:solidFill>
                  <a:srgbClr val="FF0000"/>
                </a:solidFill>
                <a:latin typeface="Times New Roman" panose="02020603050405020304" pitchFamily="18" charset="0"/>
                <a:ea typeface="Times New Roman" panose="02020603050405020304" pitchFamily="18" charset="0"/>
              </a:rPr>
              <a:t>Câu 4: To, khỏe</a:t>
            </a:r>
            <a:endParaRPr lang="vi-VN" sz="3200" b="1" dirty="0">
              <a:solidFill>
                <a:srgbClr val="FF0000"/>
              </a:solidFill>
              <a:latin typeface="Times New Roman" panose="02020603050405020304" pitchFamily="18" charset="0"/>
              <a:ea typeface="Times New Roman" panose="02020603050405020304" pitchFamily="18" charset="0"/>
            </a:endParaRPr>
          </a:p>
        </p:txBody>
      </p:sp>
      <p:sp>
        <p:nvSpPr>
          <p:cNvPr id="19" name="Text Box 14">
            <a:extLst>
              <a:ext uri="{FF2B5EF4-FFF2-40B4-BE49-F238E27FC236}">
                <a16:creationId xmlns:a16="http://schemas.microsoft.com/office/drawing/2014/main" id="{6B7437A8-A2EF-4B00-9082-52482ADA7A72}"/>
              </a:ext>
            </a:extLst>
          </p:cNvPr>
          <p:cNvSpPr txBox="1">
            <a:spLocks noChangeArrowheads="1"/>
          </p:cNvSpPr>
          <p:nvPr/>
        </p:nvSpPr>
        <p:spPr bwMode="auto">
          <a:xfrm>
            <a:off x="3833019" y="1399805"/>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dirty="0" err="1">
                <a:latin typeface="Times New Roman" pitchFamily="18" charset="0"/>
              </a:rPr>
              <a:t>Thầy</a:t>
            </a:r>
            <a:r>
              <a:rPr lang="en-US" sz="2400" b="1" dirty="0">
                <a:latin typeface="Times New Roman" pitchFamily="18" charset="0"/>
              </a:rPr>
              <a:t> </a:t>
            </a:r>
            <a:r>
              <a:rPr lang="en-US" sz="2400" b="1" dirty="0" err="1">
                <a:latin typeface="Times New Roman" pitchFamily="18" charset="0"/>
              </a:rPr>
              <a:t>làm</a:t>
            </a:r>
            <a:r>
              <a:rPr lang="en-US" sz="2400" b="1" dirty="0">
                <a:latin typeface="Times New Roman" pitchFamily="18" charset="0"/>
              </a:rPr>
              <a:t> </a:t>
            </a:r>
            <a:r>
              <a:rPr lang="en-US" sz="2400" b="1" dirty="0" err="1">
                <a:latin typeface="Times New Roman" pitchFamily="18" charset="0"/>
              </a:rPr>
              <a:t>hộ</a:t>
            </a:r>
            <a:r>
              <a:rPr lang="en-US" sz="2400" b="1" dirty="0">
                <a:latin typeface="Times New Roman" pitchFamily="18" charset="0"/>
              </a:rPr>
              <a:t> </a:t>
            </a:r>
            <a:r>
              <a:rPr lang="en-US" sz="2400" b="1" dirty="0" err="1">
                <a:latin typeface="Times New Roman" pitchFamily="18" charset="0"/>
              </a:rPr>
              <a:t>em</a:t>
            </a:r>
            <a:r>
              <a:rPr lang="en-US" sz="2400" b="1" dirty="0">
                <a:latin typeface="Times New Roman" pitchFamily="18" charset="0"/>
              </a:rPr>
              <a:t> </a:t>
            </a:r>
            <a:r>
              <a:rPr lang="en-US" sz="2400" b="1" dirty="0" err="1">
                <a:latin typeface="Times New Roman" pitchFamily="18" charset="0"/>
              </a:rPr>
              <a:t>trò</a:t>
            </a:r>
            <a:r>
              <a:rPr lang="en-US" sz="2400" b="1" dirty="0">
                <a:latin typeface="Times New Roman" pitchFamily="18" charset="0"/>
              </a:rPr>
              <a:t> </a:t>
            </a:r>
            <a:r>
              <a:rPr lang="en-US" sz="2400" b="1" dirty="0" err="1">
                <a:latin typeface="Times New Roman" pitchFamily="18" charset="0"/>
              </a:rPr>
              <a:t>ch</a:t>
            </a:r>
            <a:r>
              <a:rPr lang="vi-VN" sz="2400" b="1" dirty="0">
                <a:latin typeface="Times New Roman" pitchFamily="18" charset="0"/>
              </a:rPr>
              <a:t>ơ</a:t>
            </a:r>
            <a:r>
              <a:rPr lang="en-US" sz="2400" b="1" dirty="0" err="1">
                <a:latin typeface="Times New Roman" pitchFamily="18" charset="0"/>
              </a:rPr>
              <a:t>i</a:t>
            </a:r>
            <a:r>
              <a:rPr lang="en-US" sz="2400" b="1" dirty="0">
                <a:latin typeface="Times New Roman" pitchFamily="18" charset="0"/>
              </a:rPr>
              <a:t> </a:t>
            </a:r>
            <a:r>
              <a:rPr lang="en-US" sz="2400" b="1" dirty="0" err="1">
                <a:latin typeface="Times New Roman" pitchFamily="18" charset="0"/>
              </a:rPr>
              <a:t>vận</a:t>
            </a:r>
            <a:r>
              <a:rPr lang="en-US" sz="2400" b="1" dirty="0">
                <a:latin typeface="Times New Roman" pitchFamily="18" charset="0"/>
              </a:rPr>
              <a:t> </a:t>
            </a:r>
            <a:r>
              <a:rPr lang="en-US" sz="2400" b="1" dirty="0" err="1">
                <a:latin typeface="Times New Roman" pitchFamily="18" charset="0"/>
              </a:rPr>
              <a:t>dụng</a:t>
            </a:r>
            <a:r>
              <a:rPr lang="en-US" sz="2400" b="1" dirty="0">
                <a:latin typeface="Times New Roman" pitchFamily="18" charset="0"/>
              </a:rPr>
              <a:t> </a:t>
            </a:r>
            <a:r>
              <a:rPr lang="en-US" sz="2400" b="1" dirty="0" err="1">
                <a:latin typeface="Times New Roman" pitchFamily="18" charset="0"/>
              </a:rPr>
              <a:t>này</a:t>
            </a:r>
            <a:r>
              <a:rPr lang="en-US" sz="2400" b="1" dirty="0">
                <a:latin typeface="Times New Roman" pitchFamily="18" charset="0"/>
              </a:rPr>
              <a:t> ạ</a:t>
            </a:r>
          </a:p>
        </p:txBody>
      </p:sp>
    </p:spTree>
    <p:extLst>
      <p:ext uri="{BB962C8B-B14F-4D97-AF65-F5344CB8AC3E}">
        <p14:creationId xmlns:p14="http://schemas.microsoft.com/office/powerpoint/2010/main" val="344186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3244704" y="940456"/>
            <a:ext cx="969421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ĐOÁN NG</a:t>
            </a:r>
            <a:r>
              <a:rPr lang="vi-VN" sz="3200" b="1">
                <a:solidFill>
                  <a:srgbClr val="0000CC"/>
                </a:solidFill>
                <a:effectLst>
                  <a:outerShdw blurRad="38100" dist="38100" dir="2700000" algn="tl">
                    <a:srgbClr val="000000">
                      <a:alpha val="43137"/>
                    </a:srgbClr>
                  </a:outerShdw>
                </a:effectLst>
                <a:latin typeface="Times New Roman" pitchFamily="18" charset="0"/>
              </a:rPr>
              <a:t>ƯỜI BẠN BÍ MẬT</a:t>
            </a:r>
            <a:endParaRPr lang="en-US" sz="3200" b="1">
              <a:solidFill>
                <a:srgbClr val="0000CC"/>
              </a:solidFill>
              <a:effectLst>
                <a:outerShdw blurRad="38100" dist="38100" dir="2700000" algn="tl">
                  <a:srgbClr val="000000">
                    <a:alpha val="43137"/>
                  </a:srgbClr>
                </a:outerShdw>
              </a:effectLst>
              <a:latin typeface="Times New Roman" pitchFamily="18" charset="0"/>
            </a:endParaRPr>
          </a:p>
        </p:txBody>
      </p:sp>
      <p:grpSp>
        <p:nvGrpSpPr>
          <p:cNvPr id="18" name="Group 17"/>
          <p:cNvGrpSpPr/>
          <p:nvPr/>
        </p:nvGrpSpPr>
        <p:grpSpPr>
          <a:xfrm>
            <a:off x="7453547" y="469070"/>
            <a:ext cx="1284326" cy="461665"/>
            <a:chOff x="6718466" y="641502"/>
            <a:chExt cx="1262656" cy="461665"/>
          </a:xfrm>
        </p:grpSpPr>
        <p:sp>
          <p:nvSpPr>
            <p:cNvPr id="23" name="TextBox 22"/>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21" name="Straight Connector 20"/>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3" name="Picture 2">
            <a:extLst>
              <a:ext uri="{FF2B5EF4-FFF2-40B4-BE49-F238E27FC236}">
                <a16:creationId xmlns:a16="http://schemas.microsoft.com/office/drawing/2014/main" id="{D0522544-23D3-4AFD-837A-454A7222A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919" y="1624364"/>
            <a:ext cx="14249400" cy="7312382"/>
          </a:xfrm>
          <a:prstGeom prst="rect">
            <a:avLst/>
          </a:prstGeom>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8826400" y="2286000"/>
            <a:ext cx="6934200" cy="309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vi-VN" sz="3200" b="1">
                <a:solidFill>
                  <a:srgbClr val="0000CC"/>
                </a:solidFill>
                <a:effectLst>
                  <a:outerShdw blurRad="38100" dist="38100" dir="2700000" algn="tl">
                    <a:srgbClr val="000000">
                      <a:alpha val="43137"/>
                    </a:srgbClr>
                  </a:outerShdw>
                </a:effectLst>
                <a:latin typeface="Times New Roman" pitchFamily="18" charset="0"/>
              </a:rPr>
              <a:t>- Cách chơi: GV miêu tả về những người bạn bí mật. Mỗi người bạn bí mật được miêu tả về điểm mạnh, điểm yếu. HS đoán người bạn đó là ai. HS đoán đúng sẽ nhận được ngôi sao điểm thưởng từ GV.</a:t>
            </a:r>
            <a:endParaRPr lang="en-US" sz="3200" b="1">
              <a:solidFill>
                <a:srgbClr val="0000CC"/>
              </a:solidFill>
              <a:effectLst>
                <a:outerShdw blurRad="38100" dist="38100" dir="2700000" algn="tl">
                  <a:srgbClr val="000000">
                    <a:alpha val="43137"/>
                  </a:srgbClr>
                </a:outerShdw>
              </a:effectLst>
              <a:latin typeface="Times New Roman" pitchFamily="18" charset="0"/>
            </a:endParaRPr>
          </a:p>
        </p:txBody>
      </p:sp>
      <p:grpSp>
        <p:nvGrpSpPr>
          <p:cNvPr id="18" name="Group 17"/>
          <p:cNvGrpSpPr/>
          <p:nvPr/>
        </p:nvGrpSpPr>
        <p:grpSpPr>
          <a:xfrm>
            <a:off x="7453547" y="469070"/>
            <a:ext cx="1284326" cy="461665"/>
            <a:chOff x="6718466" y="641502"/>
            <a:chExt cx="1262656" cy="461665"/>
          </a:xfrm>
        </p:grpSpPr>
        <p:sp>
          <p:nvSpPr>
            <p:cNvPr id="23" name="TextBox 22"/>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21" name="Straight Connector 20"/>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3" name="Picture 2">
            <a:extLst>
              <a:ext uri="{FF2B5EF4-FFF2-40B4-BE49-F238E27FC236}">
                <a16:creationId xmlns:a16="http://schemas.microsoft.com/office/drawing/2014/main" id="{D0522544-23D3-4AFD-837A-454A7222A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19" y="1453489"/>
            <a:ext cx="7914756" cy="7082446"/>
          </a:xfrm>
          <a:prstGeom prst="rect">
            <a:avLst/>
          </a:prstGeom>
        </p:spPr>
      </p:pic>
      <p:sp>
        <p:nvSpPr>
          <p:cNvPr id="2" name="Rectangle 1">
            <a:extLst>
              <a:ext uri="{FF2B5EF4-FFF2-40B4-BE49-F238E27FC236}">
                <a16:creationId xmlns:a16="http://schemas.microsoft.com/office/drawing/2014/main" id="{0BC3F6D8-900A-451E-9F6B-93E15E702CB7}"/>
              </a:ext>
            </a:extLst>
          </p:cNvPr>
          <p:cNvSpPr/>
          <p:nvPr/>
        </p:nvSpPr>
        <p:spPr>
          <a:xfrm>
            <a:off x="9052719" y="5385746"/>
            <a:ext cx="6705600" cy="2995435"/>
          </a:xfrm>
          <a:prstGeom prst="rect">
            <a:avLst/>
          </a:prstGeom>
        </p:spPr>
        <p:txBody>
          <a:bodyPr wrap="square">
            <a:spAutoFit/>
          </a:bodyPr>
          <a:lstStyle/>
          <a:p>
            <a:pPr algn="just">
              <a:lnSpc>
                <a:spcPct val="120000"/>
              </a:lnSpc>
              <a:spcAft>
                <a:spcPts val="0"/>
              </a:spcAft>
            </a:pPr>
            <a:r>
              <a:rPr lang="nl-NL" sz="3200" b="1">
                <a:solidFill>
                  <a:srgbClr val="0000FF"/>
                </a:solidFill>
                <a:latin typeface="Times New Roman" panose="02020603050405020304" pitchFamily="18" charset="0"/>
                <a:ea typeface="Times New Roman" panose="02020603050405020304" pitchFamily="18" charset="0"/>
              </a:rPr>
              <a:t>Gợi ý câu hỏi:</a:t>
            </a:r>
            <a:endParaRPr lang="vi-VN" sz="3200" b="1">
              <a:solidFill>
                <a:srgbClr val="0000FF"/>
              </a:solidFill>
              <a:latin typeface="Times New Roman" panose="02020603050405020304" pitchFamily="18" charset="0"/>
              <a:ea typeface="Times New Roman" panose="02020603050405020304" pitchFamily="18" charset="0"/>
            </a:endParaRPr>
          </a:p>
          <a:p>
            <a:pPr algn="just">
              <a:lnSpc>
                <a:spcPct val="120000"/>
              </a:lnSpc>
              <a:spcAft>
                <a:spcPts val="0"/>
              </a:spcAft>
            </a:pPr>
            <a:r>
              <a:rPr lang="nl-NL" sz="3200" b="1">
                <a:solidFill>
                  <a:srgbClr val="0000FF"/>
                </a:solidFill>
                <a:latin typeface="Times New Roman" panose="02020603050405020304" pitchFamily="18" charset="0"/>
                <a:ea typeface="Times New Roman" panose="02020603050405020304" pitchFamily="18" charset="0"/>
              </a:rPr>
              <a:t>+ Bạn nữ có giọng hát hay nhưng rụt rè.</a:t>
            </a:r>
            <a:endParaRPr lang="vi-VN" sz="3200" b="1">
              <a:solidFill>
                <a:srgbClr val="0000FF"/>
              </a:solidFill>
              <a:latin typeface="Times New Roman" panose="02020603050405020304" pitchFamily="18" charset="0"/>
              <a:ea typeface="Times New Roman" panose="02020603050405020304" pitchFamily="18" charset="0"/>
            </a:endParaRPr>
          </a:p>
          <a:p>
            <a:pPr algn="just">
              <a:lnSpc>
                <a:spcPct val="120000"/>
              </a:lnSpc>
              <a:spcAft>
                <a:spcPts val="0"/>
              </a:spcAft>
            </a:pPr>
            <a:r>
              <a:rPr lang="nl-NL" sz="3200" b="1">
                <a:solidFill>
                  <a:srgbClr val="0000FF"/>
                </a:solidFill>
                <a:latin typeface="Times New Roman" panose="02020603050405020304" pitchFamily="18" charset="0"/>
                <a:ea typeface="Times New Roman" panose="02020603050405020304" pitchFamily="18" charset="0"/>
              </a:rPr>
              <a:t>+ Bạn nam cá tính, học tốt và có mái tóc hơi xoăn.</a:t>
            </a:r>
            <a:endParaRPr lang="vi-VN" sz="3200" b="1">
              <a:solidFill>
                <a:srgbClr val="0000FF"/>
              </a:solidFill>
              <a:latin typeface="Times New Roman" panose="02020603050405020304" pitchFamily="18" charset="0"/>
              <a:ea typeface="Times New Roman" panose="02020603050405020304" pitchFamily="18" charset="0"/>
            </a:endParaRPr>
          </a:p>
        </p:txBody>
      </p:sp>
      <p:sp>
        <p:nvSpPr>
          <p:cNvPr id="10" name="Text Box 14">
            <a:extLst>
              <a:ext uri="{FF2B5EF4-FFF2-40B4-BE49-F238E27FC236}">
                <a16:creationId xmlns:a16="http://schemas.microsoft.com/office/drawing/2014/main" id="{ECB976D7-F5F8-4829-9AF4-5A2599CDF2F5}"/>
              </a:ext>
            </a:extLst>
          </p:cNvPr>
          <p:cNvSpPr txBox="1">
            <a:spLocks noChangeArrowheads="1"/>
          </p:cNvSpPr>
          <p:nvPr/>
        </p:nvSpPr>
        <p:spPr bwMode="auto">
          <a:xfrm>
            <a:off x="3244704" y="940456"/>
            <a:ext cx="969421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ĐOÁN NG</a:t>
            </a:r>
            <a:r>
              <a:rPr lang="vi-VN" sz="3200" b="1">
                <a:solidFill>
                  <a:srgbClr val="0000CC"/>
                </a:solidFill>
                <a:effectLst>
                  <a:outerShdw blurRad="38100" dist="38100" dir="2700000" algn="tl">
                    <a:srgbClr val="000000">
                      <a:alpha val="43137"/>
                    </a:srgbClr>
                  </a:outerShdw>
                </a:effectLst>
                <a:latin typeface="Times New Roman" pitchFamily="18" charset="0"/>
              </a:rPr>
              <a:t>ƯỜI BẠN BÍ MẬT</a:t>
            </a:r>
            <a:endParaRPr lang="en-US" sz="3200" b="1">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40268292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642519" y="469070"/>
            <a:ext cx="8610600" cy="943487"/>
            <a:chOff x="3718719" y="469070"/>
            <a:chExt cx="8610600" cy="943487"/>
          </a:xfrm>
        </p:grpSpPr>
        <p:grpSp>
          <p:nvGrpSpPr>
            <p:cNvPr id="2" name="Group 1"/>
            <p:cNvGrpSpPr/>
            <p:nvPr/>
          </p:nvGrpSpPr>
          <p:grpSpPr>
            <a:xfrm>
              <a:off x="7453547" y="469070"/>
              <a:ext cx="1284326" cy="461665"/>
              <a:chOff x="6718466" y="641502"/>
              <a:chExt cx="1262656" cy="461665"/>
            </a:xfrm>
          </p:grpSpPr>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7: EM KHÁM PHÁ BẢN THÂN (T1)</a:t>
              </a:r>
            </a:p>
          </p:txBody>
        </p:sp>
      </p:grpSp>
      <p:sp>
        <p:nvSpPr>
          <p:cNvPr id="46" name="Text Box 14"/>
          <p:cNvSpPr txBox="1">
            <a:spLocks noChangeArrowheads="1"/>
          </p:cNvSpPr>
          <p:nvPr/>
        </p:nvSpPr>
        <p:spPr bwMode="auto">
          <a:xfrm>
            <a:off x="987218" y="1365550"/>
            <a:ext cx="742885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Quan sát tranh và trả lời câu hỏi </a:t>
            </a:r>
          </a:p>
        </p:txBody>
      </p:sp>
      <p:pic>
        <p:nvPicPr>
          <p:cNvPr id="10" name="Picture 9">
            <a:extLst>
              <a:ext uri="{FF2B5EF4-FFF2-40B4-BE49-F238E27FC236}">
                <a16:creationId xmlns:a16="http://schemas.microsoft.com/office/drawing/2014/main" id="{86F248B4-5B1A-4870-A8CD-6BBB99F31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193" y="2003084"/>
            <a:ext cx="14782800" cy="6860745"/>
          </a:xfrm>
          <a:prstGeom prst="rect">
            <a:avLst/>
          </a:prstGeom>
        </p:spPr>
      </p:pic>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642519" y="469070"/>
            <a:ext cx="8610600" cy="943487"/>
            <a:chOff x="3718719" y="469070"/>
            <a:chExt cx="8610600" cy="943487"/>
          </a:xfrm>
        </p:grpSpPr>
        <p:grpSp>
          <p:nvGrpSpPr>
            <p:cNvPr id="2" name="Group 1"/>
            <p:cNvGrpSpPr/>
            <p:nvPr/>
          </p:nvGrpSpPr>
          <p:grpSpPr>
            <a:xfrm>
              <a:off x="7453547" y="469070"/>
              <a:ext cx="1284326" cy="461665"/>
              <a:chOff x="6718466" y="641502"/>
              <a:chExt cx="1262656" cy="461665"/>
            </a:xfrm>
          </p:grpSpPr>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7: EM KHÁM PHÁ BẢN THÂN (T1)</a:t>
              </a:r>
            </a:p>
          </p:txBody>
        </p:sp>
      </p:grpSp>
      <p:sp>
        <p:nvSpPr>
          <p:cNvPr id="46" name="Text Box 14"/>
          <p:cNvSpPr txBox="1">
            <a:spLocks noChangeArrowheads="1"/>
          </p:cNvSpPr>
          <p:nvPr/>
        </p:nvSpPr>
        <p:spPr bwMode="auto">
          <a:xfrm>
            <a:off x="987218" y="1365550"/>
            <a:ext cx="742885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Quan sát tranh và trả lời câu hỏi </a:t>
            </a:r>
          </a:p>
        </p:txBody>
      </p:sp>
      <p:pic>
        <p:nvPicPr>
          <p:cNvPr id="10" name="Picture 9">
            <a:extLst>
              <a:ext uri="{FF2B5EF4-FFF2-40B4-BE49-F238E27FC236}">
                <a16:creationId xmlns:a16="http://schemas.microsoft.com/office/drawing/2014/main" id="{86F248B4-5B1A-4870-A8CD-6BBB99F31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719" y="2003084"/>
            <a:ext cx="12412926" cy="6082101"/>
          </a:xfrm>
          <a:prstGeom prst="rect">
            <a:avLst/>
          </a:prstGeom>
        </p:spPr>
      </p:pic>
      <p:sp>
        <p:nvSpPr>
          <p:cNvPr id="11" name="Rectangle 10">
            <a:extLst>
              <a:ext uri="{FF2B5EF4-FFF2-40B4-BE49-F238E27FC236}">
                <a16:creationId xmlns:a16="http://schemas.microsoft.com/office/drawing/2014/main" id="{5D21ADAC-7EA4-45FC-AEB3-90A8C488CCE3}"/>
              </a:ext>
            </a:extLst>
          </p:cNvPr>
          <p:cNvSpPr/>
          <p:nvPr/>
        </p:nvSpPr>
        <p:spPr>
          <a:xfrm>
            <a:off x="1889919" y="8245866"/>
            <a:ext cx="14249400" cy="646331"/>
          </a:xfrm>
          <a:prstGeom prst="rect">
            <a:avLst/>
          </a:prstGeom>
        </p:spPr>
        <p:txBody>
          <a:bodyPr wrap="square">
            <a:spAutoFit/>
          </a:bodyPr>
          <a:lstStyle/>
          <a:p>
            <a:r>
              <a:rPr lang="vi-VN" sz="3600" b="1">
                <a:solidFill>
                  <a:srgbClr val="0000FF"/>
                </a:solidFill>
                <a:latin typeface="+mj-lt"/>
              </a:rPr>
              <a:t>Các bạn trong mỗi bức tranh có điểm mạnh, điểm yếu nào?</a:t>
            </a:r>
          </a:p>
        </p:txBody>
      </p:sp>
    </p:spTree>
    <p:extLst>
      <p:ext uri="{BB962C8B-B14F-4D97-AF65-F5344CB8AC3E}">
        <p14:creationId xmlns:p14="http://schemas.microsoft.com/office/powerpoint/2010/main" val="325553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642519" y="469070"/>
            <a:ext cx="8610600" cy="943487"/>
            <a:chOff x="3718719" y="469070"/>
            <a:chExt cx="8610600" cy="943487"/>
          </a:xfrm>
        </p:grpSpPr>
        <p:grpSp>
          <p:nvGrpSpPr>
            <p:cNvPr id="2" name="Group 1"/>
            <p:cNvGrpSpPr/>
            <p:nvPr/>
          </p:nvGrpSpPr>
          <p:grpSpPr>
            <a:xfrm>
              <a:off x="7453547" y="469070"/>
              <a:ext cx="1284326" cy="461665"/>
              <a:chOff x="6718466" y="641502"/>
              <a:chExt cx="1262656" cy="461665"/>
            </a:xfrm>
          </p:grpSpPr>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7: EM KHÁM PHÁ BẢN THÂN (T1)</a:t>
              </a:r>
            </a:p>
          </p:txBody>
        </p:sp>
      </p:grpSp>
      <p:sp>
        <p:nvSpPr>
          <p:cNvPr id="46" name="Text Box 14"/>
          <p:cNvSpPr txBox="1">
            <a:spLocks noChangeArrowheads="1"/>
          </p:cNvSpPr>
          <p:nvPr/>
        </p:nvSpPr>
        <p:spPr bwMode="auto">
          <a:xfrm>
            <a:off x="987218" y="1365550"/>
            <a:ext cx="742885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Quan sát tranh và trả lời câu hỏi </a:t>
            </a:r>
          </a:p>
        </p:txBody>
      </p:sp>
      <p:pic>
        <p:nvPicPr>
          <p:cNvPr id="10" name="Picture 9">
            <a:extLst>
              <a:ext uri="{FF2B5EF4-FFF2-40B4-BE49-F238E27FC236}">
                <a16:creationId xmlns:a16="http://schemas.microsoft.com/office/drawing/2014/main" id="{86F248B4-5B1A-4870-A8CD-6BBB99F31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719" y="2003084"/>
            <a:ext cx="6953564" cy="6074115"/>
          </a:xfrm>
          <a:prstGeom prst="rect">
            <a:avLst/>
          </a:prstGeom>
        </p:spPr>
      </p:pic>
      <p:sp>
        <p:nvSpPr>
          <p:cNvPr id="11" name="Rectangle 10">
            <a:extLst>
              <a:ext uri="{FF2B5EF4-FFF2-40B4-BE49-F238E27FC236}">
                <a16:creationId xmlns:a16="http://schemas.microsoft.com/office/drawing/2014/main" id="{5D21ADAC-7EA4-45FC-AEB3-90A8C488CCE3}"/>
              </a:ext>
            </a:extLst>
          </p:cNvPr>
          <p:cNvSpPr/>
          <p:nvPr/>
        </p:nvSpPr>
        <p:spPr>
          <a:xfrm>
            <a:off x="8519319" y="2485236"/>
            <a:ext cx="7270395" cy="1481175"/>
          </a:xfrm>
          <a:prstGeom prst="rect">
            <a:avLst/>
          </a:prstGeom>
        </p:spPr>
        <p:txBody>
          <a:bodyPr wrap="square">
            <a:spAutoFit/>
          </a:bodyPr>
          <a:lstStyle/>
          <a:p>
            <a:pPr>
              <a:lnSpc>
                <a:spcPct val="150000"/>
              </a:lnSpc>
            </a:pPr>
            <a:r>
              <a:rPr lang="vi-VN" sz="3200" b="1">
                <a:solidFill>
                  <a:srgbClr val="FF0000"/>
                </a:solidFill>
                <a:latin typeface="+mj-lt"/>
              </a:rPr>
              <a:t>Các bạn trong mỗi bức tranh có điểm mạnh, điểm yếu nào?</a:t>
            </a:r>
          </a:p>
        </p:txBody>
      </p:sp>
      <p:sp>
        <p:nvSpPr>
          <p:cNvPr id="7" name="Rectangle 6">
            <a:extLst>
              <a:ext uri="{FF2B5EF4-FFF2-40B4-BE49-F238E27FC236}">
                <a16:creationId xmlns:a16="http://schemas.microsoft.com/office/drawing/2014/main" id="{44AE57F5-9410-4B84-82B7-48464A78824A}"/>
              </a:ext>
            </a:extLst>
          </p:cNvPr>
          <p:cNvSpPr/>
          <p:nvPr/>
        </p:nvSpPr>
        <p:spPr>
          <a:xfrm>
            <a:off x="8367191" y="3962400"/>
            <a:ext cx="7422523" cy="3697166"/>
          </a:xfrm>
          <a:prstGeom prst="rect">
            <a:avLst/>
          </a:prstGeom>
        </p:spPr>
        <p:txBody>
          <a:bodyPr wrap="square">
            <a:spAutoFit/>
          </a:bodyPr>
          <a:lstStyle/>
          <a:p>
            <a:pPr algn="just">
              <a:lnSpc>
                <a:spcPct val="150000"/>
              </a:lnSpc>
            </a:pPr>
            <a:r>
              <a:rPr lang="vi-VN" sz="3200" b="1">
                <a:solidFill>
                  <a:srgbClr val="0000FF"/>
                </a:solidFill>
                <a:latin typeface="+mj-lt"/>
              </a:rPr>
              <a:t>- Bạn Hạnh có điểm mạnh là hát hay.</a:t>
            </a:r>
          </a:p>
          <a:p>
            <a:pPr algn="just">
              <a:lnSpc>
                <a:spcPct val="150000"/>
              </a:lnSpc>
            </a:pPr>
            <a:r>
              <a:rPr lang="vi-VN" sz="3200" b="1">
                <a:solidFill>
                  <a:srgbClr val="0000FF"/>
                </a:solidFill>
                <a:latin typeface="+mj-lt"/>
              </a:rPr>
              <a:t>- Bạn Lan có điểm yếu là ngại phát biểu ý kiến trước mọi người.</a:t>
            </a:r>
          </a:p>
          <a:p>
            <a:pPr algn="just">
              <a:lnSpc>
                <a:spcPct val="150000"/>
              </a:lnSpc>
            </a:pPr>
            <a:r>
              <a:rPr lang="vi-VN" sz="3200" b="1">
                <a:solidFill>
                  <a:srgbClr val="0000FF"/>
                </a:solidFill>
                <a:latin typeface="+mj-lt"/>
              </a:rPr>
              <a:t>- Bạn My có điểm mạnh là chạy nhanh.</a:t>
            </a:r>
          </a:p>
          <a:p>
            <a:pPr algn="just">
              <a:lnSpc>
                <a:spcPct val="150000"/>
              </a:lnSpc>
            </a:pPr>
            <a:r>
              <a:rPr lang="vi-VN" sz="3200" b="1">
                <a:solidFill>
                  <a:srgbClr val="0000FF"/>
                </a:solidFill>
                <a:latin typeface="+mj-lt"/>
              </a:rPr>
              <a:t>- Bạn Linh có điểm mạnh là vẽ tranh đẹp.</a:t>
            </a:r>
          </a:p>
        </p:txBody>
      </p:sp>
    </p:spTree>
    <p:extLst>
      <p:ext uri="{BB962C8B-B14F-4D97-AF65-F5344CB8AC3E}">
        <p14:creationId xmlns:p14="http://schemas.microsoft.com/office/powerpoint/2010/main" val="236558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642519" y="469070"/>
            <a:ext cx="8610600" cy="943487"/>
            <a:chOff x="3718719" y="469070"/>
            <a:chExt cx="8610600" cy="943487"/>
          </a:xfrm>
        </p:grpSpPr>
        <p:grpSp>
          <p:nvGrpSpPr>
            <p:cNvPr id="2" name="Group 1"/>
            <p:cNvGrpSpPr/>
            <p:nvPr/>
          </p:nvGrpSpPr>
          <p:grpSpPr>
            <a:xfrm>
              <a:off x="7453547" y="469070"/>
              <a:ext cx="1284326" cy="461665"/>
              <a:chOff x="6718466" y="641502"/>
              <a:chExt cx="1262656" cy="461665"/>
            </a:xfrm>
          </p:grpSpPr>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7: EM KHÁM PHÁ BẢN THÂN (T1)</a:t>
              </a:r>
            </a:p>
          </p:txBody>
        </p:sp>
      </p:grpSp>
      <p:sp>
        <p:nvSpPr>
          <p:cNvPr id="46" name="Text Box 14"/>
          <p:cNvSpPr txBox="1">
            <a:spLocks noChangeArrowheads="1"/>
          </p:cNvSpPr>
          <p:nvPr/>
        </p:nvSpPr>
        <p:spPr bwMode="auto">
          <a:xfrm>
            <a:off x="987218" y="1365550"/>
            <a:ext cx="742885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Quan sát tranh và trả lời câu hỏi </a:t>
            </a:r>
          </a:p>
        </p:txBody>
      </p:sp>
      <p:pic>
        <p:nvPicPr>
          <p:cNvPr id="10" name="Picture 9">
            <a:extLst>
              <a:ext uri="{FF2B5EF4-FFF2-40B4-BE49-F238E27FC236}">
                <a16:creationId xmlns:a16="http://schemas.microsoft.com/office/drawing/2014/main" id="{86F248B4-5B1A-4870-A8CD-6BBB99F31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719" y="2003084"/>
            <a:ext cx="6953564" cy="6074115"/>
          </a:xfrm>
          <a:prstGeom prst="rect">
            <a:avLst/>
          </a:prstGeom>
        </p:spPr>
      </p:pic>
      <p:sp>
        <p:nvSpPr>
          <p:cNvPr id="7" name="Rectangle 6">
            <a:extLst>
              <a:ext uri="{FF2B5EF4-FFF2-40B4-BE49-F238E27FC236}">
                <a16:creationId xmlns:a16="http://schemas.microsoft.com/office/drawing/2014/main" id="{44AE57F5-9410-4B84-82B7-48464A78824A}"/>
              </a:ext>
            </a:extLst>
          </p:cNvPr>
          <p:cNvSpPr/>
          <p:nvPr/>
        </p:nvSpPr>
        <p:spPr>
          <a:xfrm>
            <a:off x="8519319" y="2590800"/>
            <a:ext cx="7422523" cy="6651821"/>
          </a:xfrm>
          <a:prstGeom prst="rect">
            <a:avLst/>
          </a:prstGeom>
        </p:spPr>
        <p:txBody>
          <a:bodyPr wrap="square">
            <a:spAutoFit/>
          </a:bodyPr>
          <a:lstStyle/>
          <a:p>
            <a:pPr algn="just">
              <a:lnSpc>
                <a:spcPct val="150000"/>
              </a:lnSpc>
            </a:pPr>
            <a:r>
              <a:rPr lang="vi-VN" sz="3200" b="1">
                <a:solidFill>
                  <a:srgbClr val="FF0000"/>
                </a:solidFill>
                <a:latin typeface="+mj-lt"/>
              </a:rPr>
              <a:t>Vậy theo em hiểu điểm mạnh là gì? Điểm yếu là gì?</a:t>
            </a:r>
          </a:p>
          <a:p>
            <a:pPr algn="just">
              <a:lnSpc>
                <a:spcPct val="150000"/>
              </a:lnSpc>
            </a:pPr>
            <a:r>
              <a:rPr lang="vi-VN" sz="3200" b="1">
                <a:solidFill>
                  <a:srgbClr val="0000FF"/>
                </a:solidFill>
                <a:latin typeface="+mj-lt"/>
              </a:rPr>
              <a:t>+ Điểm mạnh là những điểm tốt, điểm hay của bạn, có thể khiến bạn cảm thấy mạnh hơn hoặc có thể giúp bạn trở nên ấn tượng, nổi bật hơn so với người khác.</a:t>
            </a:r>
          </a:p>
          <a:p>
            <a:pPr algn="just">
              <a:lnSpc>
                <a:spcPct val="150000"/>
              </a:lnSpc>
            </a:pPr>
            <a:r>
              <a:rPr lang="vi-VN" sz="3200" b="1">
                <a:solidFill>
                  <a:srgbClr val="0000FF"/>
                </a:solidFill>
                <a:latin typeface="+mj-lt"/>
              </a:rPr>
              <a:t>+ Điểm yếu là điểm còn thiếu sót, hạn chế và cần được cải thiện để trở nên tốt hơn.</a:t>
            </a:r>
          </a:p>
          <a:p>
            <a:pPr algn="just">
              <a:lnSpc>
                <a:spcPct val="150000"/>
              </a:lnSpc>
            </a:pPr>
            <a:endParaRPr lang="vi-VN" sz="3200" b="1">
              <a:solidFill>
                <a:srgbClr val="0000FF"/>
              </a:solidFill>
              <a:latin typeface="+mj-lt"/>
            </a:endParaRPr>
          </a:p>
        </p:txBody>
      </p:sp>
    </p:spTree>
    <p:extLst>
      <p:ext uri="{BB962C8B-B14F-4D97-AF65-F5344CB8AC3E}">
        <p14:creationId xmlns:p14="http://schemas.microsoft.com/office/powerpoint/2010/main" val="94223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642519" y="469070"/>
            <a:ext cx="8610600" cy="943487"/>
            <a:chOff x="3718719" y="469070"/>
            <a:chExt cx="8610600" cy="943487"/>
          </a:xfrm>
        </p:grpSpPr>
        <p:grpSp>
          <p:nvGrpSpPr>
            <p:cNvPr id="2" name="Group 1"/>
            <p:cNvGrpSpPr/>
            <p:nvPr/>
          </p:nvGrpSpPr>
          <p:grpSpPr>
            <a:xfrm>
              <a:off x="7453547" y="469070"/>
              <a:ext cx="1284326" cy="461665"/>
              <a:chOff x="6718466" y="641502"/>
              <a:chExt cx="1262656" cy="461665"/>
            </a:xfrm>
          </p:grpSpPr>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7: EM KHÁM PHÁ BẢN THÂN (T1)</a:t>
              </a:r>
            </a:p>
          </p:txBody>
        </p:sp>
      </p:grpSp>
      <p:sp>
        <p:nvSpPr>
          <p:cNvPr id="46" name="Text Box 14"/>
          <p:cNvSpPr txBox="1">
            <a:spLocks noChangeArrowheads="1"/>
          </p:cNvSpPr>
          <p:nvPr/>
        </p:nvSpPr>
        <p:spPr bwMode="auto">
          <a:xfrm>
            <a:off x="987217" y="1365550"/>
            <a:ext cx="140091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Vẽ bức chân dung của em</a:t>
            </a:r>
          </a:p>
        </p:txBody>
      </p:sp>
      <p:pic>
        <p:nvPicPr>
          <p:cNvPr id="11" name="Picture 10">
            <a:extLst>
              <a:ext uri="{FF2B5EF4-FFF2-40B4-BE49-F238E27FC236}">
                <a16:creationId xmlns:a16="http://schemas.microsoft.com/office/drawing/2014/main" id="{3E3F01DE-6C45-4CAA-A871-B65FAB7DB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6719" y="2743200"/>
            <a:ext cx="7054088" cy="5785984"/>
          </a:xfrm>
          <a:prstGeom prst="rect">
            <a:avLst/>
          </a:prstGeom>
        </p:spPr>
      </p:pic>
      <p:sp>
        <p:nvSpPr>
          <p:cNvPr id="12" name="Rectangle 11">
            <a:extLst>
              <a:ext uri="{FF2B5EF4-FFF2-40B4-BE49-F238E27FC236}">
                <a16:creationId xmlns:a16="http://schemas.microsoft.com/office/drawing/2014/main" id="{A8E4050F-6381-46B1-ADFC-51F07496FC57}"/>
              </a:ext>
            </a:extLst>
          </p:cNvPr>
          <p:cNvSpPr/>
          <p:nvPr/>
        </p:nvSpPr>
        <p:spPr>
          <a:xfrm>
            <a:off x="987217" y="2170546"/>
            <a:ext cx="7836902" cy="1813573"/>
          </a:xfrm>
          <a:prstGeom prst="rect">
            <a:avLst/>
          </a:prstGeom>
        </p:spPr>
        <p:txBody>
          <a:bodyPr wrap="square">
            <a:spAutoFit/>
          </a:bodyPr>
          <a:lstStyle/>
          <a:p>
            <a:pPr algn="ctr">
              <a:lnSpc>
                <a:spcPct val="120000"/>
              </a:lnSpc>
              <a:spcAft>
                <a:spcPts val="0"/>
              </a:spcAft>
            </a:pPr>
            <a:r>
              <a:rPr lang="nl-NL" sz="3200" b="1" i="1">
                <a:solidFill>
                  <a:srgbClr val="0000FF"/>
                </a:solidFill>
                <a:latin typeface="Times New Roman" panose="02020603050405020304" pitchFamily="18" charset="0"/>
                <a:ea typeface="Times New Roman" panose="02020603050405020304" pitchFamily="18" charset="0"/>
              </a:rPr>
              <a:t>Viết ra</a:t>
            </a:r>
          </a:p>
          <a:p>
            <a:pPr algn="just">
              <a:lnSpc>
                <a:spcPct val="120000"/>
              </a:lnSpc>
              <a:spcAft>
                <a:spcPts val="0"/>
              </a:spcAft>
            </a:pPr>
            <a:r>
              <a:rPr lang="nl-NL" sz="3200" b="1" i="1">
                <a:solidFill>
                  <a:srgbClr val="0000FF"/>
                </a:solidFill>
                <a:latin typeface="Times New Roman" panose="02020603050405020304" pitchFamily="18" charset="0"/>
                <a:ea typeface="Times New Roman" panose="02020603050405020304" pitchFamily="18" charset="0"/>
              </a:rPr>
              <a:t>* Ba điều em có thể làm tốt nhất.</a:t>
            </a:r>
            <a:endParaRPr lang="vi-VN" sz="3200" b="1">
              <a:solidFill>
                <a:srgbClr val="0000FF"/>
              </a:solidFill>
              <a:latin typeface="Times New Roman" panose="02020603050405020304" pitchFamily="18" charset="0"/>
              <a:ea typeface="Times New Roman" panose="02020603050405020304" pitchFamily="18" charset="0"/>
            </a:endParaRPr>
          </a:p>
          <a:p>
            <a:pPr algn="just">
              <a:lnSpc>
                <a:spcPct val="120000"/>
              </a:lnSpc>
              <a:spcAft>
                <a:spcPts val="0"/>
              </a:spcAft>
            </a:pPr>
            <a:r>
              <a:rPr lang="nl-NL" sz="3200" b="1" i="1">
                <a:solidFill>
                  <a:srgbClr val="0000FF"/>
                </a:solidFill>
                <a:latin typeface="Times New Roman" panose="02020603050405020304" pitchFamily="18" charset="0"/>
                <a:ea typeface="Times New Roman" panose="02020603050405020304" pitchFamily="18" charset="0"/>
              </a:rPr>
              <a:t>* Ba điều em cần cố gắng để làm tốt hơn.</a:t>
            </a:r>
            <a:endParaRPr lang="vi-VN" sz="3200" b="1">
              <a:solidFill>
                <a:srgbClr val="0000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055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642519" y="469070"/>
            <a:ext cx="8610600" cy="943487"/>
            <a:chOff x="3718719" y="469070"/>
            <a:chExt cx="8610600" cy="943487"/>
          </a:xfrm>
        </p:grpSpPr>
        <p:grpSp>
          <p:nvGrpSpPr>
            <p:cNvPr id="2" name="Group 1"/>
            <p:cNvGrpSpPr/>
            <p:nvPr/>
          </p:nvGrpSpPr>
          <p:grpSpPr>
            <a:xfrm>
              <a:off x="7453547" y="469070"/>
              <a:ext cx="1284326" cy="461665"/>
              <a:chOff x="6718466" y="641502"/>
              <a:chExt cx="1262656" cy="461665"/>
            </a:xfrm>
          </p:grpSpPr>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7: EM KHÁM PHÁ BẢN THÂN (T1)</a:t>
              </a:r>
            </a:p>
          </p:txBody>
        </p:sp>
      </p:grpSp>
      <p:sp>
        <p:nvSpPr>
          <p:cNvPr id="46" name="Text Box 14"/>
          <p:cNvSpPr txBox="1">
            <a:spLocks noChangeArrowheads="1"/>
          </p:cNvSpPr>
          <p:nvPr/>
        </p:nvSpPr>
        <p:spPr bwMode="auto">
          <a:xfrm>
            <a:off x="783975" y="1413229"/>
            <a:ext cx="140091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3. </a:t>
            </a:r>
            <a:r>
              <a:rPr lang="en-US" sz="3200" b="1" u="sng" dirty="0" err="1">
                <a:solidFill>
                  <a:srgbClr val="FF0000"/>
                </a:solidFill>
                <a:latin typeface="Times New Roman" pitchFamily="18" charset="0"/>
              </a:rPr>
              <a:t>Đọc</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câu</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chuyện</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và</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trả</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lời</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câu</a:t>
            </a:r>
            <a:r>
              <a:rPr lang="en-US" sz="3200" b="1" u="sng" dirty="0">
                <a:solidFill>
                  <a:srgbClr val="FF0000"/>
                </a:solidFill>
                <a:latin typeface="Times New Roman" pitchFamily="18" charset="0"/>
              </a:rPr>
              <a:t> </a:t>
            </a:r>
            <a:r>
              <a:rPr lang="en-US" sz="3200" b="1" u="sng" dirty="0" err="1">
                <a:solidFill>
                  <a:srgbClr val="FF0000"/>
                </a:solidFill>
                <a:latin typeface="Times New Roman" pitchFamily="18" charset="0"/>
              </a:rPr>
              <a:t>hỏi</a:t>
            </a:r>
            <a:r>
              <a:rPr lang="en-US" sz="3200" b="1" u="sng" dirty="0">
                <a:solidFill>
                  <a:srgbClr val="FF0000"/>
                </a:solidFill>
                <a:latin typeface="Times New Roman" pitchFamily="18" charset="0"/>
              </a:rPr>
              <a:t>.</a:t>
            </a:r>
          </a:p>
        </p:txBody>
      </p:sp>
      <p:sp>
        <p:nvSpPr>
          <p:cNvPr id="12" name="Rectangle 11">
            <a:extLst>
              <a:ext uri="{FF2B5EF4-FFF2-40B4-BE49-F238E27FC236}">
                <a16:creationId xmlns:a16="http://schemas.microsoft.com/office/drawing/2014/main" id="{A8E4050F-6381-46B1-ADFC-51F07496FC57}"/>
              </a:ext>
            </a:extLst>
          </p:cNvPr>
          <p:cNvSpPr/>
          <p:nvPr/>
        </p:nvSpPr>
        <p:spPr>
          <a:xfrm>
            <a:off x="2155574" y="2209800"/>
            <a:ext cx="11265902" cy="6986528"/>
          </a:xfrm>
          <a:prstGeom prst="rect">
            <a:avLst/>
          </a:prstGeom>
          <a:solidFill>
            <a:schemeClr val="bg1"/>
          </a:solidFill>
        </p:spPr>
        <p:txBody>
          <a:bodyPr wrap="square">
            <a:spAutoFit/>
          </a:bodyPr>
          <a:lstStyle/>
          <a:p>
            <a:pPr algn="ctr">
              <a:spcAft>
                <a:spcPts val="0"/>
              </a:spcAft>
            </a:pPr>
            <a:r>
              <a:rPr lang="vi-VN" sz="3200" b="1" i="1" dirty="0">
                <a:solidFill>
                  <a:srgbClr val="FF0000"/>
                </a:solidFill>
                <a:latin typeface="Times New Roman" panose="02020603050405020304" pitchFamily="18" charset="0"/>
                <a:ea typeface="Times New Roman" panose="02020603050405020304" pitchFamily="18" charset="0"/>
              </a:rPr>
              <a:t>CUỘC ĐUA CỦA THỎ VÀ RÙA</a:t>
            </a:r>
          </a:p>
          <a:p>
            <a:pPr>
              <a:spcAft>
                <a:spcPts val="0"/>
              </a:spcAft>
            </a:pPr>
            <a:r>
              <a:rPr lang="vi-VN" sz="3200" b="1" i="1" dirty="0">
                <a:solidFill>
                  <a:srgbClr val="0000FF"/>
                </a:solidFill>
                <a:latin typeface="Times New Roman" panose="02020603050405020304" pitchFamily="18" charset="0"/>
                <a:ea typeface="Times New Roman" panose="02020603050405020304" pitchFamily="18" charset="0"/>
              </a:rPr>
              <a:t>    Trong cuộc đua đầu tiên giữa Thỏ và Rùa, vi chủ quan nên Thỏ đã thua Rùa. Vẫn nuôi hi vọng thi đấu lại, Thỏ nói với Rùa:</a:t>
            </a:r>
          </a:p>
          <a:p>
            <a:pPr>
              <a:spcAft>
                <a:spcPts val="0"/>
              </a:spcAft>
            </a:pPr>
            <a:r>
              <a:rPr lang="vi-VN" sz="3200" b="1" i="1" dirty="0">
                <a:solidFill>
                  <a:srgbClr val="0000FF"/>
                </a:solidFill>
                <a:latin typeface="Times New Roman" panose="02020603050405020304" pitchFamily="18" charset="0"/>
                <a:ea typeface="Times New Roman" panose="02020603050405020304" pitchFamily="18" charset="0"/>
              </a:rPr>
              <a:t>   - Anh Rùa à, lần trước do tôi ngủ quên nên mới thua anh. Mình tranh tài lại nào. Đường đua anh cứ chọn.</a:t>
            </a:r>
          </a:p>
          <a:p>
            <a:pPr>
              <a:spcAft>
                <a:spcPts val="0"/>
              </a:spcAft>
            </a:pPr>
            <a:r>
              <a:rPr lang="vi-VN" sz="3200" b="1" i="1" dirty="0">
                <a:solidFill>
                  <a:srgbClr val="0000FF"/>
                </a:solidFill>
                <a:latin typeface="Times New Roman" panose="02020603050405020304" pitchFamily="18" charset="0"/>
                <a:ea typeface="Times New Roman" panose="02020603050405020304" pitchFamily="18" charset="0"/>
              </a:rPr>
              <a:t>  Rùa suy nghĩ rồi đáp:</a:t>
            </a:r>
          </a:p>
          <a:p>
            <a:pPr>
              <a:spcAft>
                <a:spcPts val="0"/>
              </a:spcAft>
            </a:pPr>
            <a:r>
              <a:rPr lang="vi-VN" sz="3200" b="1" i="1" dirty="0">
                <a:solidFill>
                  <a:srgbClr val="0000FF"/>
                </a:solidFill>
                <a:latin typeface="Times New Roman" panose="02020603050405020304" pitchFamily="18" charset="0"/>
                <a:ea typeface="Times New Roman" panose="02020603050405020304" pitchFamily="18" charset="0"/>
              </a:rPr>
              <a:t>   - Tôi đồng ý!</a:t>
            </a:r>
          </a:p>
          <a:p>
            <a:pPr>
              <a:spcAft>
                <a:spcPts val="0"/>
              </a:spcAft>
            </a:pPr>
            <a:r>
              <a:rPr lang="vi-VN" sz="3200" b="1" i="1" dirty="0">
                <a:solidFill>
                  <a:srgbClr val="0000FF"/>
                </a:solidFill>
                <a:latin typeface="Times New Roman" panose="02020603050405020304" pitchFamily="18" charset="0"/>
                <a:ea typeface="Times New Roman" panose="02020603050405020304" pitchFamily="18" charset="0"/>
              </a:rPr>
              <a:t>   Sau đó, Rùa dẫn Thỏ đến đường đua đã chọn. Thật bất ngờ, đường đua Rùa chọn là phải vượt qua một dòng sông.</a:t>
            </a:r>
          </a:p>
          <a:p>
            <a:pPr>
              <a:spcAft>
                <a:spcPts val="0"/>
              </a:spcAft>
            </a:pPr>
            <a:r>
              <a:rPr lang="vi-VN" sz="3200" b="1" i="1" dirty="0">
                <a:solidFill>
                  <a:srgbClr val="0000FF"/>
                </a:solidFill>
                <a:latin typeface="Times New Roman" panose="02020603050405020304" pitchFamily="18" charset="0"/>
                <a:ea typeface="Times New Roman" panose="02020603050405020304" pitchFamily="18" charset="0"/>
              </a:rPr>
              <a:t>   Cuộc đua bắt đầu, dù chậm chạp nhưng Rùa vẫn bơi qua sông còn Thỏ không thể về đích.</a:t>
            </a:r>
          </a:p>
          <a:p>
            <a:pPr>
              <a:spcAft>
                <a:spcPts val="0"/>
              </a:spcAft>
            </a:pPr>
            <a:r>
              <a:rPr lang="vi-VN" sz="3200" b="1" i="1" dirty="0">
                <a:solidFill>
                  <a:srgbClr val="0000FF"/>
                </a:solidFill>
                <a:latin typeface="Times New Roman" panose="02020603050405020304" pitchFamily="18" charset="0"/>
                <a:ea typeface="Times New Roman" panose="02020603050405020304" pitchFamily="18" charset="0"/>
              </a:rPr>
              <a:t>   Rùa nhẹ nhàng nói với Thỏ:</a:t>
            </a:r>
          </a:p>
          <a:p>
            <a:pPr>
              <a:spcAft>
                <a:spcPts val="0"/>
              </a:spcAft>
            </a:pPr>
            <a:r>
              <a:rPr lang="vi-VN" sz="3200" b="1" i="1" dirty="0">
                <a:solidFill>
                  <a:srgbClr val="0000FF"/>
                </a:solidFill>
                <a:latin typeface="Times New Roman" panose="02020603050405020304" pitchFamily="18" charset="0"/>
                <a:ea typeface="Times New Roman" panose="02020603050405020304" pitchFamily="18" charset="0"/>
              </a:rPr>
              <a:t>   - Bạn sẽ thắng nếu tìm đúng điểm mạnh của mình. Cố gắng lên, bạn nhé!</a:t>
            </a:r>
          </a:p>
        </p:txBody>
      </p:sp>
    </p:spTree>
    <p:extLst>
      <p:ext uri="{BB962C8B-B14F-4D97-AF65-F5344CB8AC3E}">
        <p14:creationId xmlns:p14="http://schemas.microsoft.com/office/powerpoint/2010/main" val="126124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1191</TotalTime>
  <Words>875</Words>
  <Application>Microsoft Office PowerPoint</Application>
  <PresentationFormat>Custom</PresentationFormat>
  <Paragraphs>76</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Phuong Luong Y</cp:lastModifiedBy>
  <cp:revision>286</cp:revision>
  <dcterms:created xsi:type="dcterms:W3CDTF">2022-07-10T01:37:20Z</dcterms:created>
  <dcterms:modified xsi:type="dcterms:W3CDTF">2023-06-06T09:12:38Z</dcterms:modified>
</cp:coreProperties>
</file>