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389" r:id="rId4"/>
    <p:sldId id="257" r:id="rId5"/>
    <p:sldId id="287" r:id="rId6"/>
    <p:sldId id="289" r:id="rId7"/>
    <p:sldId id="312" r:id="rId8"/>
    <p:sldId id="288" r:id="rId9"/>
    <p:sldId id="292" r:id="rId10"/>
    <p:sldId id="313" r:id="rId11"/>
    <p:sldId id="314" r:id="rId12"/>
    <p:sldId id="294" r:id="rId13"/>
    <p:sldId id="272" r:id="rId14"/>
    <p:sldId id="293" r:id="rId15"/>
    <p:sldId id="315" r:id="rId16"/>
    <p:sldId id="316" r:id="rId17"/>
    <p:sldId id="317" r:id="rId18"/>
    <p:sldId id="318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2098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C68FE-AE4D-4DDC-920D-8AAFFA81B687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1A91B-932D-481D-B504-6FF8431A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360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43640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828034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98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1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3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4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9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606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45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7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4081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4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735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79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6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9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8715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6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94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96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66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0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570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346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02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29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09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49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25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66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54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74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4119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84686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4726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51131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718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8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5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47428" y="4516878"/>
            <a:ext cx="6851086" cy="1323209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</a:p>
          <a:p>
            <a:pPr algn="ctr">
              <a:defRPr/>
            </a:pPr>
            <a:r>
              <a:rPr lang="en-US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410" y="1929256"/>
            <a:ext cx="619196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ột số việc cần làm để đảm bảo vệ sinh an toàn trong ăn uống tại bếp nhà em: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 quản thực phẩm sống và chín đúng cách.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1092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kiểm tra chất lượng và hạn sử dụng của các loại thực phẩm trong tủ lạnh, tủ bếp, kệ,...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1545437"/>
            <a:chOff x="674228" y="4862098"/>
            <a:chExt cx="5343799" cy="217133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Thường xuyên vệ sinh các dụng cụ nhà bếp và làm sạch dụng cụ vệ sinh sau khi dùng.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48744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Dán nhãn cho các loại hộp, lọ và đậy nắp kín để bảo quản tốt hơn.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5794F8B3-D7C6-427C-A94C-4E29DD344086}"/>
              </a:ext>
            </a:extLst>
          </p:cNvPr>
          <p:cNvGrpSpPr/>
          <p:nvPr/>
        </p:nvGrpSpPr>
        <p:grpSpPr>
          <a:xfrm>
            <a:off x="1038225" y="5636412"/>
            <a:ext cx="9982200" cy="861708"/>
            <a:chOff x="674228" y="4862095"/>
            <a:chExt cx="5343799" cy="2171336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598D8E67-525D-4598-989A-51311C59EE0E}"/>
                </a:ext>
              </a:extLst>
            </p:cNvPr>
            <p:cNvSpPr/>
            <p:nvPr/>
          </p:nvSpPr>
          <p:spPr>
            <a:xfrm>
              <a:off x="674228" y="4862095"/>
              <a:ext cx="5343799" cy="2094111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74CF4BA7-7041-498D-8BF3-8B0B016A3A45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2093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 để thực phẩm chín trên bàn, mâm mà không có lồng bàn hay nắp đậy che chắn.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8BA786-30AA-42FA-80D2-AD1DEEB7D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D78939-7497-4C1E-AB6B-BF2B02AC84A1}"/>
              </a:ext>
            </a:extLst>
          </p:cNvPr>
          <p:cNvSpPr txBox="1"/>
          <p:nvPr/>
        </p:nvSpPr>
        <p:spPr>
          <a:xfrm>
            <a:off x="3350201" y="1441638"/>
            <a:ext cx="5756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 cần nhắc nhau luôn giữ bếp sạch sẽ, không tạo cơ hội cho vi khuẩn, vi trùng phát triển, bảo vệ sự an toàn của cả nhà.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F2C10-9CCE-4F84-ABEC-D4343A9CF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139" y="2214270"/>
            <a:ext cx="8303472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2442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305299" y="2324100"/>
            <a:ext cx="58959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tờ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51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99E6F0-EA3A-401E-839F-FC74E5071741}"/>
              </a:ext>
            </a:extLst>
          </p:cNvPr>
          <p:cNvSpPr txBox="1"/>
          <p:nvPr/>
        </p:nvSpPr>
        <p:spPr>
          <a:xfrm>
            <a:off x="1819275" y="1362075"/>
            <a:ext cx="8972550" cy="445628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</a:pPr>
            <a:r>
              <a:rPr lang="nl-NL" sz="4000" b="1" dirty="0">
                <a:effectLst/>
                <a:latin typeface="+mj-lt"/>
                <a:ea typeface="SimSun" panose="02010600030101010101" pitchFamily="2" charset="-122"/>
              </a:rPr>
              <a:t>KẾ HOẠCH HÀNH ĐỘNG</a:t>
            </a:r>
            <a:endParaRPr lang="en-US" sz="4000" b="1" dirty="0">
              <a:effectLst/>
              <a:latin typeface="+mj-lt"/>
              <a:ea typeface="SimSun" panose="02010600030101010101" pitchFamily="2" charset="-122"/>
            </a:endParaRPr>
          </a:p>
          <a:p>
            <a:pPr marL="0" marR="0">
              <a:lnSpc>
                <a:spcPct val="120000"/>
              </a:lnSpc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Mình sẽ thực hiện những việc sau vào buổi tối ngày 20 tháng 12 </a:t>
            </a:r>
            <a:endParaRPr lang="en-US" sz="4000" dirty="0">
              <a:effectLst/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Cùng mẹ kiểm tra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nl-NL" sz="4000" dirty="0">
                <a:effectLst/>
                <a:latin typeface="+mj-lt"/>
                <a:ea typeface="SimSun" panose="02010600030101010101" pitchFamily="2" charset="-122"/>
              </a:rPr>
              <a:t> Sắp xếp lại thức ăn trong tủ lạnh. </a:t>
            </a:r>
            <a:endParaRPr lang="en-US" sz="4000" dirty="0">
              <a:latin typeface="+mj-lt"/>
              <a:ea typeface="SimSun" panose="02010600030101010101" pitchFamily="2" charset="-122"/>
            </a:endParaRPr>
          </a:p>
          <a:p>
            <a:pPr marL="342900" marR="0" lvl="0" indent="-342900">
              <a:lnSpc>
                <a:spcPct val="120000"/>
              </a:lnSpc>
              <a:buFont typeface="+mj-lt"/>
              <a:buAutoNum type="arabicPeriod"/>
              <a:tabLst>
                <a:tab pos="198120" algn="l"/>
              </a:tabLst>
            </a:pP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Lau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dọn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tủ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 </a:t>
            </a:r>
            <a:r>
              <a:rPr lang="en-US" sz="4000" dirty="0" err="1">
                <a:effectLst/>
                <a:latin typeface="+mj-lt"/>
                <a:ea typeface="SimSun" panose="02010600030101010101" pitchFamily="2" charset="-122"/>
              </a:rPr>
              <a:t>lạnh</a:t>
            </a:r>
            <a:r>
              <a:rPr lang="en-US" sz="4000" dirty="0">
                <a:effectLst/>
                <a:latin typeface="+mj-lt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2309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1861B-5177-42E0-8F71-96992D65D9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587" y="2280945"/>
            <a:ext cx="750482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1595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57250" y="2216934"/>
            <a:ext cx="8368305" cy="2926565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909452" y="4939483"/>
              <a:ext cx="5039462" cy="10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Cùng với người thân: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nhãn chai, lọ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Kiểm tra thực phẩm trong tủ lạnh.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+ Bảo quản thực phẩm sống và chín trong bếp đúng cách.</a:t>
              </a:r>
              <a:endParaRPr lang="en-US" sz="32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4224F-D498-4913-AC6A-4EA8D552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952" y="590497"/>
            <a:ext cx="518814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" y="1498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3F097-FF6C-4C9F-87B9-0C6684F4B7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8653" y="1182968"/>
            <a:ext cx="4578493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9620AE-84D4-491E-B5E6-535A5FE0A36E}"/>
              </a:ext>
            </a:extLst>
          </p:cNvPr>
          <p:cNvSpPr txBox="1"/>
          <p:nvPr/>
        </p:nvSpPr>
        <p:spPr>
          <a:xfrm>
            <a:off x="2943225" y="9525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……</a:t>
            </a:r>
            <a:r>
              <a:rPr lang="en-US" sz="3200" dirty="0" err="1"/>
              <a:t>tháng</a:t>
            </a:r>
            <a:r>
              <a:rPr lang="en-US" sz="3200" dirty="0"/>
              <a:t>……</a:t>
            </a:r>
            <a:r>
              <a:rPr lang="en-US" sz="3200" dirty="0" err="1"/>
              <a:t>năm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D927B-5D10-49CB-A06B-D26178B1F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6401" y="1797130"/>
            <a:ext cx="316409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730-FA0D-4269-AE9E-C911B4A7B6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6491" y="2292384"/>
            <a:ext cx="7870618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1A41DD-8F0F-4A9A-9775-860C5AEFF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6223" y="2185695"/>
            <a:ext cx="7193903" cy="2353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5" name="图片 4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18"/>
              <a:ext cx="19200" cy="3382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830" y="422"/>
              <a:ext cx="17540" cy="9957"/>
              <a:chOff x="1064" y="531"/>
              <a:chExt cx="17072" cy="9738"/>
            </a:xfrm>
          </p:grpSpPr>
          <p:pic>
            <p:nvPicPr>
              <p:cNvPr id="8" name="图片 7" descr="组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4" y="531"/>
                <a:ext cx="17072" cy="973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8" name="直接连接符 17"/>
              <p:cNvCxnSpPr/>
              <p:nvPr/>
            </p:nvCxnSpPr>
            <p:spPr>
              <a:xfrm>
                <a:off x="9600" y="1670"/>
                <a:ext cx="0" cy="7461"/>
              </a:xfrm>
              <a:prstGeom prst="line">
                <a:avLst/>
              </a:prstGeom>
              <a:ln w="12700" cmpd="sng">
                <a:solidFill>
                  <a:srgbClr val="39352E">
                    <a:alpha val="21000"/>
                  </a:srgb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图片 30" descr="7beb41cec519cdae9c33379bf0c8e34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" y="0"/>
              <a:ext cx="2196" cy="2643"/>
            </a:xfrm>
            <a:prstGeom prst="rect">
              <a:avLst/>
            </a:prstGeom>
          </p:spPr>
        </p:pic>
        <p:pic>
          <p:nvPicPr>
            <p:cNvPr id="28" name="图片 27" descr="图层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27" y="7620"/>
              <a:ext cx="3250" cy="3180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\PPT\外\素材\千库网2.png千库网2"/>
          <p:cNvPicPr>
            <a:picLocks noChangeAspect="1"/>
          </p:cNvPicPr>
          <p:nvPr/>
        </p:nvPicPr>
        <p:blipFill>
          <a:blip r:embed="rId4"/>
          <a:srcRect r="2742"/>
          <a:stretch>
            <a:fillRect/>
          </a:stretch>
        </p:blipFill>
        <p:spPr>
          <a:xfrm>
            <a:off x="915035" y="657225"/>
            <a:ext cx="1036193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" y="14732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32" name="图片 31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15" y="4640580"/>
            <a:ext cx="2266315" cy="2495550"/>
          </a:xfrm>
          <a:prstGeom prst="rect">
            <a:avLst/>
          </a:prstGeom>
        </p:spPr>
      </p:pic>
      <p:pic>
        <p:nvPicPr>
          <p:cNvPr id="33" name="图片 32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FF8601-DFA1-4407-AAB7-5E7518043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4027" y="2214270"/>
            <a:ext cx="694394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676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 </a:t>
            </a:r>
            <a:r>
              <a:rPr lang="en-US" sz="5400" b="1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thì</a:t>
            </a:r>
            <a:r>
              <a:rPr lang="en-US" sz="5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….: </a:t>
            </a:r>
            <a:endParaRPr lang="en-US" sz="5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DFB53E55-6764-4925-A292-A3C7EFC64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4409480"/>
            <a:ext cx="4286250" cy="244852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D8FF6A5-EDA0-47B1-AF3E-FE9141AEDAE9}"/>
              </a:ext>
            </a:extLst>
          </p:cNvPr>
          <p:cNvSpPr/>
          <p:nvPr/>
        </p:nvSpPr>
        <p:spPr>
          <a:xfrm>
            <a:off x="251801" y="198710"/>
            <a:ext cx="9226496" cy="3487466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1D16CD-5D30-4ED5-8639-83F9D36A924B}"/>
              </a:ext>
            </a:extLst>
          </p:cNvPr>
          <p:cNvSpPr txBox="1"/>
          <p:nvPr/>
        </p:nvSpPr>
        <p:spPr>
          <a:xfrm>
            <a:off x="320627" y="0"/>
            <a:ext cx="901387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Chia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...,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kia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..,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2FAE97-2854-4D7B-9C4A-98FBB3D0CC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65" t="31003" r="13772" b="32594"/>
          <a:stretch>
            <a:fillRect/>
          </a:stretch>
        </p:blipFill>
        <p:spPr>
          <a:xfrm>
            <a:off x="1758949" y="4117975"/>
            <a:ext cx="5927725" cy="1983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千库网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657225"/>
            <a:ext cx="10655300" cy="5543550"/>
          </a:xfrm>
          <a:prstGeom prst="rect">
            <a:avLst/>
          </a:prstGeom>
        </p:spPr>
      </p:pic>
      <p:pic>
        <p:nvPicPr>
          <p:cNvPr id="5" name="图片 4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0430"/>
            <a:ext cx="12192000" cy="2147570"/>
          </a:xfrm>
          <a:prstGeom prst="rect">
            <a:avLst/>
          </a:prstGeom>
        </p:spPr>
      </p:pic>
      <p:pic>
        <p:nvPicPr>
          <p:cNvPr id="31" name="图片 30" descr="7beb41cec519cdae9c33379bf0c8e34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455" y="302260"/>
            <a:ext cx="1394460" cy="1678305"/>
          </a:xfrm>
          <a:prstGeom prst="rect">
            <a:avLst/>
          </a:prstGeom>
        </p:spPr>
      </p:pic>
      <p:pic>
        <p:nvPicPr>
          <p:cNvPr id="28" name="图片 27" descr="图层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3630" y="4117975"/>
            <a:ext cx="2063750" cy="2019300"/>
          </a:xfrm>
          <a:prstGeom prst="rect">
            <a:avLst/>
          </a:prstGeom>
        </p:spPr>
      </p:pic>
      <p:pic>
        <p:nvPicPr>
          <p:cNvPr id="19" name="图片 18" descr="千库网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165" y="4643755"/>
            <a:ext cx="2266315" cy="2495550"/>
          </a:xfrm>
          <a:prstGeom prst="rect">
            <a:avLst/>
          </a:prstGeom>
        </p:spPr>
      </p:pic>
      <p:pic>
        <p:nvPicPr>
          <p:cNvPr id="25" name="图片 24" descr="图层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5050" y="393700"/>
            <a:ext cx="1610995" cy="1495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4487EC-E91A-42BE-89C4-2D4DFB43B79F}"/>
              </a:ext>
            </a:extLst>
          </p:cNvPr>
          <p:cNvSpPr txBox="1"/>
          <p:nvPr/>
        </p:nvSpPr>
        <p:spPr>
          <a:xfrm>
            <a:off x="4124325" y="2324100"/>
            <a:ext cx="6076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đảm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23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9522AA-95E0-48F2-B3ED-8F6BF77264ED}"/>
              </a:ext>
            </a:extLst>
          </p:cNvPr>
          <p:cNvGrpSpPr/>
          <p:nvPr/>
        </p:nvGrpSpPr>
        <p:grpSpPr>
          <a:xfrm>
            <a:off x="1743074" y="189185"/>
            <a:ext cx="9877426" cy="810940"/>
            <a:chOff x="647699" y="198710"/>
            <a:chExt cx="9877426" cy="81094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D8FF6A5-EDA0-47B1-AF3E-FE9141AEDAE9}"/>
                </a:ext>
              </a:extLst>
            </p:cNvPr>
            <p:cNvSpPr/>
            <p:nvPr/>
          </p:nvSpPr>
          <p:spPr>
            <a:xfrm>
              <a:off x="647699" y="198710"/>
              <a:ext cx="8830597" cy="810940"/>
            </a:xfrm>
            <a:prstGeom prst="roundRect">
              <a:avLst/>
            </a:prstGeom>
            <a:ln w="28575">
              <a:prstDash val="lgDash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微软雅黑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1D16CD-5D30-4ED5-8639-83F9D36A924B}"/>
                </a:ext>
              </a:extLst>
            </p:cNvPr>
            <p:cNvSpPr txBox="1"/>
            <p:nvPr/>
          </p:nvSpPr>
          <p:spPr>
            <a:xfrm>
              <a:off x="1511252" y="219075"/>
              <a:ext cx="90138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vấn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A05A8F6-86B9-4E60-9C50-E7545CEF0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158" y="1857375"/>
            <a:ext cx="6207017" cy="3646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0FD1C-DB07-45AD-82ED-BD1154CFCE55}"/>
              </a:ext>
            </a:extLst>
          </p:cNvPr>
          <p:cNvSpPr/>
          <p:nvPr/>
        </p:nvSpPr>
        <p:spPr>
          <a:xfrm>
            <a:off x="428626" y="1504950"/>
            <a:ext cx="504825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266E5-0D59-4983-B414-871CFDC9CFAF}"/>
              </a:ext>
            </a:extLst>
          </p:cNvPr>
          <p:cNvSpPr/>
          <p:nvPr/>
        </p:nvSpPr>
        <p:spPr>
          <a:xfrm>
            <a:off x="219075" y="2533650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BB2134-5E3F-4176-A6F8-2C1CE0D9FF1E}"/>
              </a:ext>
            </a:extLst>
          </p:cNvPr>
          <p:cNvSpPr/>
          <p:nvPr/>
        </p:nvSpPr>
        <p:spPr>
          <a:xfrm>
            <a:off x="123825" y="3952875"/>
            <a:ext cx="5610225" cy="1143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7DB4EA-2D2F-4BAD-8B97-F3EDA188759C}"/>
              </a:ext>
            </a:extLst>
          </p:cNvPr>
          <p:cNvSpPr/>
          <p:nvPr/>
        </p:nvSpPr>
        <p:spPr>
          <a:xfrm>
            <a:off x="200025" y="5295899"/>
            <a:ext cx="5610225" cy="1343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Bát đĩa, nối, dao, thìa, đũa để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mốc có nguy cơ gì đối với an đoàn thực phẩm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674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431</Words>
  <Application>Microsoft Office PowerPoint</Application>
  <PresentationFormat>Widescreen</PresentationFormat>
  <Paragraphs>35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#9Slide05 SVNClementine</vt:lpstr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Office 主题​​</vt:lpstr>
      <vt:lpstr>1_Simple Light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23</cp:revision>
  <dcterms:created xsi:type="dcterms:W3CDTF">2022-10-11T12:03:25Z</dcterms:created>
  <dcterms:modified xsi:type="dcterms:W3CDTF">2024-01-29T02:09:53Z</dcterms:modified>
</cp:coreProperties>
</file>