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81" r:id="rId2"/>
  </p:sldMasterIdLst>
  <p:notesMasterIdLst>
    <p:notesMasterId r:id="rId16"/>
  </p:notesMasterIdLst>
  <p:sldIdLst>
    <p:sldId id="294" r:id="rId3"/>
    <p:sldId id="349" r:id="rId4"/>
    <p:sldId id="328" r:id="rId5"/>
    <p:sldId id="260" r:id="rId6"/>
    <p:sldId id="329" r:id="rId7"/>
    <p:sldId id="439" r:id="rId8"/>
    <p:sldId id="443" r:id="rId9"/>
    <p:sldId id="440" r:id="rId10"/>
    <p:sldId id="290" r:id="rId11"/>
    <p:sldId id="291" r:id="rId12"/>
    <p:sldId id="292" r:id="rId13"/>
    <p:sldId id="293" r:id="rId14"/>
    <p:sldId id="271" r:id="rId15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33FF"/>
    <a:srgbClr val="0000FF"/>
    <a:srgbClr val="F7D8BB"/>
    <a:srgbClr val="0000CC"/>
    <a:srgbClr val="FF0066"/>
    <a:srgbClr val="E1EEC1"/>
    <a:srgbClr val="FF7C80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AA6713-0D5C-45FE-934D-29DDE5E1210C}" v="4" dt="2023-10-18T12:24:14.8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72424" autoAdjust="0"/>
  </p:normalViewPr>
  <p:slideViewPr>
    <p:cSldViewPr>
      <p:cViewPr varScale="1">
        <p:scale>
          <a:sx n="43" d="100"/>
          <a:sy n="43" d="100"/>
        </p:scale>
        <p:origin x="1589" y="43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uong Luong Y" userId="dda31959b45852e4" providerId="LiveId" clId="{03BD4B7C-86AD-487B-9A72-8583AD452A45}"/>
    <pc:docChg chg="delSld modSld">
      <pc:chgData name="Phuong Luong Y" userId="dda31959b45852e4" providerId="LiveId" clId="{03BD4B7C-86AD-487B-9A72-8583AD452A45}" dt="2023-09-19T02:09:35.510" v="54" actId="20577"/>
      <pc:docMkLst>
        <pc:docMk/>
      </pc:docMkLst>
      <pc:sldChg chg="addSp modSp mod modAnim">
        <pc:chgData name="Phuong Luong Y" userId="dda31959b45852e4" providerId="LiveId" clId="{03BD4B7C-86AD-487B-9A72-8583AD452A45}" dt="2023-09-19T02:09:22.071" v="51" actId="1076"/>
        <pc:sldMkLst>
          <pc:docMk/>
          <pc:sldMk cId="340504235" sldId="336"/>
        </pc:sldMkLst>
        <pc:spChg chg="mod">
          <ac:chgData name="Phuong Luong Y" userId="dda31959b45852e4" providerId="LiveId" clId="{03BD4B7C-86AD-487B-9A72-8583AD452A45}" dt="2023-09-19T02:08:57.658" v="7" actId="1076"/>
          <ac:spMkLst>
            <pc:docMk/>
            <pc:sldMk cId="340504235" sldId="336"/>
            <ac:spMk id="3" creationId="{EDD4703F-7C25-3F6C-ED27-82077BECD70D}"/>
          </ac:spMkLst>
        </pc:spChg>
        <pc:spChg chg="add mod">
          <ac:chgData name="Phuong Luong Y" userId="dda31959b45852e4" providerId="LiveId" clId="{03BD4B7C-86AD-487B-9A72-8583AD452A45}" dt="2023-09-19T02:09:22.071" v="51" actId="1076"/>
          <ac:spMkLst>
            <pc:docMk/>
            <pc:sldMk cId="340504235" sldId="336"/>
            <ac:spMk id="4" creationId="{4907B119-661A-71F6-C6E1-06FB7FDD1661}"/>
          </ac:spMkLst>
        </pc:spChg>
        <pc:picChg chg="mod">
          <ac:chgData name="Phuong Luong Y" userId="dda31959b45852e4" providerId="LiveId" clId="{03BD4B7C-86AD-487B-9A72-8583AD452A45}" dt="2023-09-19T02:08:50.352" v="4" actId="14100"/>
          <ac:picMkLst>
            <pc:docMk/>
            <pc:sldMk cId="340504235" sldId="336"/>
            <ac:picMk id="2" creationId="{66C8BDFC-53AA-3924-B7EF-84F79EAD5C45}"/>
          </ac:picMkLst>
        </pc:picChg>
        <pc:picChg chg="mod">
          <ac:chgData name="Phuong Luong Y" userId="dda31959b45852e4" providerId="LiveId" clId="{03BD4B7C-86AD-487B-9A72-8583AD452A45}" dt="2023-09-19T02:08:54.849" v="6" actId="1076"/>
          <ac:picMkLst>
            <pc:docMk/>
            <pc:sldMk cId="340504235" sldId="336"/>
            <ac:picMk id="8" creationId="{93EDEA49-9849-DF39-EB78-B094FC9366D8}"/>
          </ac:picMkLst>
        </pc:picChg>
      </pc:sldChg>
      <pc:sldChg chg="del">
        <pc:chgData name="Phuong Luong Y" userId="dda31959b45852e4" providerId="LiveId" clId="{03BD4B7C-86AD-487B-9A72-8583AD452A45}" dt="2023-09-19T02:07:05.145" v="0" actId="47"/>
        <pc:sldMkLst>
          <pc:docMk/>
          <pc:sldMk cId="2432748071" sldId="432"/>
        </pc:sldMkLst>
      </pc:sldChg>
      <pc:sldChg chg="modSp mod">
        <pc:chgData name="Phuong Luong Y" userId="dda31959b45852e4" providerId="LiveId" clId="{03BD4B7C-86AD-487B-9A72-8583AD452A45}" dt="2023-09-19T02:09:28.251" v="52" actId="20577"/>
        <pc:sldMkLst>
          <pc:docMk/>
          <pc:sldMk cId="1534287994" sldId="439"/>
        </pc:sldMkLst>
        <pc:spChg chg="mod">
          <ac:chgData name="Phuong Luong Y" userId="dda31959b45852e4" providerId="LiveId" clId="{03BD4B7C-86AD-487B-9A72-8583AD452A45}" dt="2023-09-19T02:09:28.251" v="52" actId="20577"/>
          <ac:spMkLst>
            <pc:docMk/>
            <pc:sldMk cId="1534287994" sldId="439"/>
            <ac:spMk id="10" creationId="{00000000-0000-0000-0000-000000000000}"/>
          </ac:spMkLst>
        </pc:spChg>
      </pc:sldChg>
      <pc:sldChg chg="modSp mod">
        <pc:chgData name="Phuong Luong Y" userId="dda31959b45852e4" providerId="LiveId" clId="{03BD4B7C-86AD-487B-9A72-8583AD452A45}" dt="2023-09-19T02:09:35.510" v="54" actId="20577"/>
        <pc:sldMkLst>
          <pc:docMk/>
          <pc:sldMk cId="1860098335" sldId="440"/>
        </pc:sldMkLst>
        <pc:spChg chg="mod">
          <ac:chgData name="Phuong Luong Y" userId="dda31959b45852e4" providerId="LiveId" clId="{03BD4B7C-86AD-487B-9A72-8583AD452A45}" dt="2023-09-19T02:09:35.510" v="54" actId="20577"/>
          <ac:spMkLst>
            <pc:docMk/>
            <pc:sldMk cId="1860098335" sldId="440"/>
            <ac:spMk id="7" creationId="{F0E38A3E-0C1C-7E42-1922-530BAE0F4D06}"/>
          </ac:spMkLst>
        </pc:spChg>
      </pc:sldChg>
      <pc:sldChg chg="del">
        <pc:chgData name="Phuong Luong Y" userId="dda31959b45852e4" providerId="LiveId" clId="{03BD4B7C-86AD-487B-9A72-8583AD452A45}" dt="2023-09-19T02:07:06.750" v="1" actId="47"/>
        <pc:sldMkLst>
          <pc:docMk/>
          <pc:sldMk cId="4212759979" sldId="442"/>
        </pc:sldMkLst>
      </pc:sldChg>
      <pc:sldChg chg="modSp mod">
        <pc:chgData name="Phuong Luong Y" userId="dda31959b45852e4" providerId="LiveId" clId="{03BD4B7C-86AD-487B-9A72-8583AD452A45}" dt="2023-09-19T02:09:32.548" v="53" actId="20577"/>
        <pc:sldMkLst>
          <pc:docMk/>
          <pc:sldMk cId="1282253078" sldId="443"/>
        </pc:sldMkLst>
        <pc:spChg chg="mod">
          <ac:chgData name="Phuong Luong Y" userId="dda31959b45852e4" providerId="LiveId" clId="{03BD4B7C-86AD-487B-9A72-8583AD452A45}" dt="2023-09-19T02:09:32.548" v="53" actId="20577"/>
          <ac:spMkLst>
            <pc:docMk/>
            <pc:sldMk cId="1282253078" sldId="443"/>
            <ac:spMk id="10" creationId="{00000000-0000-0000-0000-000000000000}"/>
          </ac:spMkLst>
        </pc:spChg>
      </pc:sldChg>
    </pc:docChg>
  </pc:docChgLst>
  <pc:docChgLst>
    <pc:chgData name="Phuong Luong Y" userId="dda31959b45852e4" providerId="LiveId" clId="{C2AA6713-0D5C-45FE-934D-29DDE5E1210C}"/>
    <pc:docChg chg="addSld delSld modSld sldOrd">
      <pc:chgData name="Phuong Luong Y" userId="dda31959b45852e4" providerId="LiveId" clId="{C2AA6713-0D5C-45FE-934D-29DDE5E1210C}" dt="2023-10-18T12:24:22.901" v="3"/>
      <pc:docMkLst>
        <pc:docMk/>
      </pc:docMkLst>
      <pc:sldChg chg="add del modTransition setBg modNotes">
        <pc:chgData name="Phuong Luong Y" userId="dda31959b45852e4" providerId="LiveId" clId="{C2AA6713-0D5C-45FE-934D-29DDE5E1210C}" dt="2023-10-18T12:24:09.736" v="1"/>
        <pc:sldMkLst>
          <pc:docMk/>
          <pc:sldMk cId="1734151989" sldId="290"/>
        </pc:sldMkLst>
      </pc:sldChg>
      <pc:sldChg chg="add del modTransition setBg modNotes">
        <pc:chgData name="Phuong Luong Y" userId="dda31959b45852e4" providerId="LiveId" clId="{C2AA6713-0D5C-45FE-934D-29DDE5E1210C}" dt="2023-10-18T12:24:09.736" v="1"/>
        <pc:sldMkLst>
          <pc:docMk/>
          <pc:sldMk cId="4021245808" sldId="291"/>
        </pc:sldMkLst>
      </pc:sldChg>
      <pc:sldChg chg="add del setBg modNotes">
        <pc:chgData name="Phuong Luong Y" userId="dda31959b45852e4" providerId="LiveId" clId="{C2AA6713-0D5C-45FE-934D-29DDE5E1210C}" dt="2023-10-18T12:24:09.736" v="1"/>
        <pc:sldMkLst>
          <pc:docMk/>
          <pc:sldMk cId="880020396" sldId="292"/>
        </pc:sldMkLst>
      </pc:sldChg>
      <pc:sldChg chg="add del modTransition setBg modNotes">
        <pc:chgData name="Phuong Luong Y" userId="dda31959b45852e4" providerId="LiveId" clId="{C2AA6713-0D5C-45FE-934D-29DDE5E1210C}" dt="2023-10-18T12:24:09.736" v="1"/>
        <pc:sldMkLst>
          <pc:docMk/>
          <pc:sldMk cId="1002357436" sldId="293"/>
        </pc:sldMkLst>
      </pc:sldChg>
      <pc:sldChg chg="ord">
        <pc:chgData name="Phuong Luong Y" userId="dda31959b45852e4" providerId="LiveId" clId="{C2AA6713-0D5C-45FE-934D-29DDE5E1210C}" dt="2023-10-18T12:24:22.901" v="3"/>
        <pc:sldMkLst>
          <pc:docMk/>
          <pc:sldMk cId="340504235" sldId="3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6855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0306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3886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07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3F128F5C-6FD3-4467-9B31-C8386425A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57257A-6D80-A1FF-ED03-77C43087D405}"/>
              </a:ext>
            </a:extLst>
          </p:cNvPr>
          <p:cNvSpPr/>
          <p:nvPr userDrawn="1"/>
        </p:nvSpPr>
        <p:spPr>
          <a:xfrm>
            <a:off x="0" y="1983874"/>
            <a:ext cx="10742581" cy="4193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6F915E6-73B1-5A14-BCDA-C8359F2FD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339" y="129310"/>
            <a:ext cx="1172898" cy="14834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F83DC2-94CE-F607-42CA-32ECC939BF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433276" y="297234"/>
            <a:ext cx="10743512" cy="15850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8622EF-6F9F-EF70-5C82-CC54E0043F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429307" y="2179565"/>
            <a:ext cx="11506185" cy="299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4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3200">
                <a:solidFill>
                  <a:srgbClr val="888888"/>
                </a:solidFill>
              </a:defRPr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7">
                <a:solidFill>
                  <a:srgbClr val="888888"/>
                </a:solidFill>
              </a:defRPr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1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119019" y="2434167"/>
            <a:ext cx="6917571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8240048" y="2434167"/>
            <a:ext cx="6917571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72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1121140" y="3340100"/>
            <a:ext cx="6885780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8240048" y="2241551"/>
            <a:ext cx="6919691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 b="1"/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8240048" y="3340100"/>
            <a:ext cx="6919691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03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70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6919691" y="1316567"/>
            <a:ext cx="8240048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7571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2pPr>
            <a:lvl3pPr marL="1828754" lvl="2" indent="-507987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4pPr>
            <a:lvl5pPr marL="3047924" lvl="4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5pPr>
            <a:lvl6pPr marL="3657509" lvl="5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1121140" y="2743200"/>
            <a:ext cx="5249639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268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42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6919691" y="1316567"/>
            <a:ext cx="8240048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121140" y="2743200"/>
            <a:ext cx="5249639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1pPr>
            <a:lvl2pPr marL="1219170" lvl="1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2pPr>
            <a:lvl3pPr marL="1828754" lvl="2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3pPr>
            <a:lvl4pPr marL="2438339" lvl="3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4pPr>
            <a:lvl5pPr marL="3047924" lvl="4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5pPr>
            <a:lvl6pPr marL="3657509" lvl="5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6pPr>
            <a:lvl7pPr marL="4267093" lvl="6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7pPr>
            <a:lvl8pPr marL="4876678" lvl="7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8pPr>
            <a:lvl9pPr marL="5486263" lvl="8" indent="-304792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23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5237427" y="-1684241"/>
            <a:ext cx="5801784" cy="1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42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9528236" y="2606567"/>
            <a:ext cx="7749117" cy="35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407206" y="-801354"/>
            <a:ext cx="7749117" cy="1032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8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C99E861-C2B7-48C9-932E-F29DEDE7F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" y="0"/>
            <a:ext cx="16270281" cy="91440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F55D22D-3693-B4A4-C6E5-C212489DB9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345" y="110836"/>
            <a:ext cx="784905" cy="9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0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C8E120-D1EA-8165-90FE-5139EA236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1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22519B87-14FA-A826-07C6-3F1CC82C9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0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E994DCDD-7ED7-AC2B-EC0C-916785051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5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57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/>
            </a:lvl2pPr>
            <a:lvl3pPr lvl="2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4pPr>
            <a:lvl5pPr lvl="4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5pPr>
            <a:lvl6pPr lvl="5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6pPr>
            <a:lvl7pPr lvl="6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7pPr>
            <a:lvl8pPr lvl="7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8pPr>
            <a:lvl9pPr lvl="8" algn="ctr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6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1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828754" lvl="2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047924" lvl="4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6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7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64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68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-US" smtClean="0"/>
              <a:pPr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109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emf"/><Relationship Id="rId7" Type="http://schemas.openxmlformats.org/officeDocument/2006/relationships/image" Target="../media/image32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0"/>
            <a:ext cx="16256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475" y="968023"/>
            <a:ext cx="109728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58431" y="1857023"/>
            <a:ext cx="5181600" cy="7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1519" y="4800602"/>
            <a:ext cx="1016000" cy="380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80230" y="6719712"/>
            <a:ext cx="10160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031" y="4775201"/>
            <a:ext cx="5994400" cy="164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805732" y="4321672"/>
            <a:ext cx="10287002" cy="38989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2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2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64" y="699912"/>
            <a:ext cx="1746955" cy="17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2874384" y="6603295"/>
            <a:ext cx="10527882" cy="147732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>
              <a:defRPr/>
            </a:pPr>
            <a:r>
              <a:rPr lang="en-US" sz="88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CÔNG NGHỆ</a:t>
            </a:r>
            <a:endParaRPr lang="vi-VN" sz="88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7DED03-7830-EDF9-D6CD-1097C65BE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247" y="4593558"/>
            <a:ext cx="6005035" cy="4252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06AEAD-3260-3DA5-8099-6A9C7E34F1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90844">
            <a:off x="518641" y="6324178"/>
            <a:ext cx="1342300" cy="2469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9F10EF-431F-BCB3-9B20-F3018D11ACDB}"/>
              </a:ext>
            </a:extLst>
          </p:cNvPr>
          <p:cNvSpPr txBox="1"/>
          <p:nvPr/>
        </p:nvSpPr>
        <p:spPr>
          <a:xfrm>
            <a:off x="673814" y="2347573"/>
            <a:ext cx="4641760" cy="1781694"/>
          </a:xfrm>
          <a:prstGeom prst="wedgeRoundRectCallout">
            <a:avLst>
              <a:gd name="adj1" fmla="val 46562"/>
              <a:gd name="adj2" fmla="val 7691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812820" eaLnBrk="1" fontAlgn="auto" hangingPunct="1">
              <a:lnSpc>
                <a:spcPct val="15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Đèn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học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nên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để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bên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trái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người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học</a:t>
            </a:r>
            <a:endParaRPr lang="en-US" sz="3467" dirty="0">
              <a:solidFill>
                <a:prstClr val="black"/>
              </a:solidFill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A5B10-32C8-8841-5A9A-831DA0F2FAC3}"/>
              </a:ext>
            </a:extLst>
          </p:cNvPr>
          <p:cNvSpPr txBox="1"/>
          <p:nvPr/>
        </p:nvSpPr>
        <p:spPr>
          <a:xfrm>
            <a:off x="10523499" y="4859033"/>
            <a:ext cx="4641760" cy="1781694"/>
          </a:xfrm>
          <a:prstGeom prst="wedgeRoundRectCallout">
            <a:avLst>
              <a:gd name="adj1" fmla="val -54522"/>
              <a:gd name="adj2" fmla="val 376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812820" eaLnBrk="1" fontAlgn="auto" hangingPunct="1">
              <a:lnSpc>
                <a:spcPct val="15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Điều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chỉnh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ánh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sáng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đèn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vừa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phải</a:t>
            </a:r>
            <a:endParaRPr lang="en-US" sz="3467" dirty="0">
              <a:solidFill>
                <a:prstClr val="black"/>
              </a:solidFill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124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D7CE7E8-24CD-8D64-EFC1-936B30A0591A}"/>
              </a:ext>
            </a:extLst>
          </p:cNvPr>
          <p:cNvSpPr txBox="1"/>
          <p:nvPr/>
        </p:nvSpPr>
        <p:spPr>
          <a:xfrm>
            <a:off x="1762697" y="2352724"/>
            <a:ext cx="12751244" cy="24107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defTabSz="812820" eaLnBrk="1" fontAlgn="auto" hangingPunct="1">
              <a:lnSpc>
                <a:spcPct val="15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“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Đặt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đèn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học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ở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vị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trí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chắc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chắn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phía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bên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trái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người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học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Điều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chỉnh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đèn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và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độ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sáng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vừa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phải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điều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chỉnh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hướng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chiếu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sáng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để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ánh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sáng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không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chiếu</a:t>
            </a:r>
            <a:r>
              <a:rPr lang="en-US" sz="3467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thẳng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vào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mắt</a:t>
            </a:r>
            <a:r>
              <a:rPr lang="en-US" sz="3467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gây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chói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mắt</a:t>
            </a:r>
            <a:r>
              <a:rPr lang="en-US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”</a:t>
            </a:r>
            <a:endParaRPr lang="en-US" sz="3467" dirty="0">
              <a:solidFill>
                <a:prstClr val="black"/>
              </a:solidFill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708F82-729E-1B82-A925-526905C143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747" y="5804427"/>
            <a:ext cx="5764539" cy="304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20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A00891-099E-983C-792C-A1C224ED806A}"/>
              </a:ext>
            </a:extLst>
          </p:cNvPr>
          <p:cNvSpPr txBox="1"/>
          <p:nvPr/>
        </p:nvSpPr>
        <p:spPr>
          <a:xfrm>
            <a:off x="1928236" y="2114561"/>
            <a:ext cx="12751244" cy="8100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812820" eaLnBrk="1" fontAlgn="auto" hangingPunct="1">
              <a:lnSpc>
                <a:spcPct val="15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3467" b="1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Trình</a:t>
            </a:r>
            <a:r>
              <a:rPr lang="en-US" sz="3467" b="1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b="1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tự</a:t>
            </a:r>
            <a:r>
              <a:rPr lang="en-US" sz="3467" b="1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b="1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thao</a:t>
            </a:r>
            <a:r>
              <a:rPr lang="en-US" sz="3467" b="1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b="1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tác</a:t>
            </a:r>
            <a:r>
              <a:rPr lang="en-US" sz="3467" b="1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b="1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sử</a:t>
            </a:r>
            <a:r>
              <a:rPr lang="en-US" sz="3467" b="1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b="1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dụng</a:t>
            </a:r>
            <a:r>
              <a:rPr lang="en-US" sz="3467" b="1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b="1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đèn</a:t>
            </a:r>
            <a:r>
              <a:rPr lang="en-US" sz="3467" b="1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b="1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học</a:t>
            </a:r>
            <a:r>
              <a:rPr lang="en-US" sz="3467" b="1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endParaRPr lang="en-US" sz="3467" b="1" dirty="0">
              <a:solidFill>
                <a:prstClr val="black"/>
              </a:solidFill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6B4A78-F56B-F3D5-E1F2-95843FFB6EAC}"/>
              </a:ext>
            </a:extLst>
          </p:cNvPr>
          <p:cNvSpPr txBox="1"/>
          <p:nvPr/>
        </p:nvSpPr>
        <p:spPr>
          <a:xfrm>
            <a:off x="1768234" y="3310935"/>
            <a:ext cx="13817600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8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467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Các</a:t>
            </a:r>
            <a:r>
              <a:rPr lang="en-US" sz="3467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em</a:t>
            </a:r>
            <a:r>
              <a:rPr lang="en-US" sz="3467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hãy</a:t>
            </a:r>
            <a:r>
              <a:rPr lang="en-US" sz="3467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sắp</a:t>
            </a:r>
            <a:r>
              <a:rPr lang="en-US" sz="3467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xếp</a:t>
            </a:r>
            <a:r>
              <a:rPr lang="en-US" sz="3467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đúng</a:t>
            </a:r>
            <a:r>
              <a:rPr lang="en-US" sz="3467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thứ</a:t>
            </a:r>
            <a:r>
              <a:rPr lang="en-US" sz="3467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tự</a:t>
            </a:r>
            <a:r>
              <a:rPr lang="en-US" sz="3467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của</a:t>
            </a:r>
            <a:r>
              <a:rPr lang="en-US" sz="3467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việc</a:t>
            </a:r>
            <a:r>
              <a:rPr lang="en-US" sz="3467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sử</a:t>
            </a:r>
            <a:r>
              <a:rPr lang="en-US" sz="3467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dụng</a:t>
            </a:r>
            <a:r>
              <a:rPr lang="en-US" sz="3467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đèn</a:t>
            </a:r>
            <a:r>
              <a:rPr lang="en-US" sz="3467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học</a:t>
            </a:r>
            <a:r>
              <a:rPr lang="en-US" sz="3467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313863-E074-ACD8-BE31-E8460BCC04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8" t="42607" r="20631" b="35000"/>
          <a:stretch/>
        </p:blipFill>
        <p:spPr>
          <a:xfrm>
            <a:off x="1668634" y="5893333"/>
            <a:ext cx="1354667" cy="12612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8D465D-4F75-6423-1352-E5A0A890F13B}"/>
              </a:ext>
            </a:extLst>
          </p:cNvPr>
          <p:cNvSpPr txBox="1"/>
          <p:nvPr/>
        </p:nvSpPr>
        <p:spPr>
          <a:xfrm>
            <a:off x="3176523" y="6043782"/>
            <a:ext cx="3793067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8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467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Thứ</a:t>
            </a:r>
            <a:r>
              <a:rPr lang="en-US" sz="3467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tự</a:t>
            </a:r>
            <a:r>
              <a:rPr lang="en-US" sz="3467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dirty="0" err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đúng</a:t>
            </a:r>
            <a:r>
              <a:rPr lang="en-US" sz="3467" dirty="0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là: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76EC4F-D3AF-87A0-C6EB-F078525486B8}"/>
              </a:ext>
            </a:extLst>
          </p:cNvPr>
          <p:cNvSpPr txBox="1"/>
          <p:nvPr/>
        </p:nvSpPr>
        <p:spPr>
          <a:xfrm>
            <a:off x="2104051" y="7240771"/>
            <a:ext cx="4865539" cy="625877"/>
          </a:xfrm>
          <a:prstGeom prst="rect">
            <a:avLst/>
          </a:prstGeom>
          <a:solidFill>
            <a:srgbClr val="C4CEE9"/>
          </a:solidFill>
        </p:spPr>
        <p:txBody>
          <a:bodyPr wrap="square" rtlCol="0">
            <a:spAutoFit/>
          </a:bodyPr>
          <a:lstStyle/>
          <a:p>
            <a:pPr defTabSz="8128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467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1. Đặt đèn đúng vị  trí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AA8FE5-6AAD-562F-A4F6-A9511FFF5BEC}"/>
              </a:ext>
            </a:extLst>
          </p:cNvPr>
          <p:cNvSpPr txBox="1"/>
          <p:nvPr/>
        </p:nvSpPr>
        <p:spPr>
          <a:xfrm>
            <a:off x="2104052" y="8185913"/>
            <a:ext cx="4605268" cy="625877"/>
          </a:xfrm>
          <a:prstGeom prst="rect">
            <a:avLst/>
          </a:prstGeom>
          <a:solidFill>
            <a:srgbClr val="D0E39B"/>
          </a:solidFill>
        </p:spPr>
        <p:txBody>
          <a:bodyPr wrap="square" rtlCol="0">
            <a:spAutoFit/>
          </a:bodyPr>
          <a:lstStyle/>
          <a:p>
            <a:pPr defTabSz="8128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467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2. Bật đèn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0F335E-5743-CDF1-8A5B-EF72432FB243}"/>
              </a:ext>
            </a:extLst>
          </p:cNvPr>
          <p:cNvSpPr txBox="1"/>
          <p:nvPr/>
        </p:nvSpPr>
        <p:spPr>
          <a:xfrm>
            <a:off x="7866028" y="7240770"/>
            <a:ext cx="6632649" cy="625877"/>
          </a:xfrm>
          <a:prstGeom prst="rect">
            <a:avLst/>
          </a:prstGeom>
          <a:solidFill>
            <a:srgbClr val="FFECCC"/>
          </a:solidFill>
        </p:spPr>
        <p:txBody>
          <a:bodyPr wrap="square" rtlCol="0">
            <a:spAutoFit/>
          </a:bodyPr>
          <a:lstStyle/>
          <a:p>
            <a:pPr defTabSz="8128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467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3. Điều chỉnh độ sáng, hướng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9C97A2-22EA-BF15-A92E-C0781FEAA2F1}"/>
              </a:ext>
            </a:extLst>
          </p:cNvPr>
          <p:cNvSpPr txBox="1"/>
          <p:nvPr/>
        </p:nvSpPr>
        <p:spPr>
          <a:xfrm>
            <a:off x="7883132" y="8185913"/>
            <a:ext cx="6351625" cy="625877"/>
          </a:xfrm>
          <a:prstGeom prst="rect">
            <a:avLst/>
          </a:prstGeom>
          <a:solidFill>
            <a:srgbClr val="B2DCF6"/>
          </a:solidFill>
        </p:spPr>
        <p:txBody>
          <a:bodyPr wrap="square" rtlCol="0">
            <a:spAutoFit/>
          </a:bodyPr>
          <a:lstStyle/>
          <a:p>
            <a:pPr defTabSz="81282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467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4. Tắt khi không sử dụng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527458-6E30-D90A-9DC9-680C566FC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2956" y="4407792"/>
            <a:ext cx="11861800" cy="12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5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A45A24C-95CA-446F-8C65-FFC8CAF3116B}"/>
              </a:ext>
            </a:extLst>
          </p:cNvPr>
          <p:cNvGrpSpPr/>
          <p:nvPr/>
        </p:nvGrpSpPr>
        <p:grpSpPr>
          <a:xfrm>
            <a:off x="293064" y="116433"/>
            <a:ext cx="15690507" cy="9100457"/>
            <a:chOff x="217756" y="65357"/>
            <a:chExt cx="11838777" cy="6473286"/>
          </a:xfrm>
          <a:noFill/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9569B8F-F1DB-4BC8-8361-300CE4625C30}"/>
                </a:ext>
              </a:extLst>
            </p:cNvPr>
            <p:cNvSpPr/>
            <p:nvPr/>
          </p:nvSpPr>
          <p:spPr>
            <a:xfrm>
              <a:off x="267677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BD76B3F-4534-41E6-83B4-A7CF95F00DED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1312A10-B138-482B-9AB1-4974BFE28CE1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8DEF2D1-C0A4-4FD4-8061-1DE8A1A157DF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65864C-1DFC-4226-A6F4-13AFB9752A05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6F92EBA-A985-4E24-8B18-61E52A7838AC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6403A23-5B87-4834-BCAD-1651333DB459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31EC2C0-848E-44FC-B042-1E24E79CF6CF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6C1E1ED-E5B3-4F70-ACC2-D5C08FDD130E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等线" panose="020F0502020204030204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62" y="1574622"/>
            <a:ext cx="10506192" cy="4031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298" y="619775"/>
            <a:ext cx="797748" cy="7826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4999868" y="7130497"/>
            <a:ext cx="1481840" cy="14538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3926676" y="892623"/>
            <a:ext cx="1481840" cy="14538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15458045" y="-798922"/>
            <a:ext cx="691557" cy="6785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80370" y="6216414"/>
            <a:ext cx="691557" cy="67850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B40B2E-F9B8-4B04-A1AC-CAFA77EBDA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1" t="28946" r="70326" b="61026"/>
          <a:stretch/>
        </p:blipFill>
        <p:spPr>
          <a:xfrm>
            <a:off x="1856556" y="-1230956"/>
            <a:ext cx="2968940" cy="91700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561C565-DE2A-4BFE-9B86-D96580834402}"/>
              </a:ext>
            </a:extLst>
          </p:cNvPr>
          <p:cNvSpPr txBox="1"/>
          <p:nvPr/>
        </p:nvSpPr>
        <p:spPr>
          <a:xfrm>
            <a:off x="3731612" y="4170747"/>
            <a:ext cx="8859691" cy="307776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Tạm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biệt</a:t>
            </a:r>
            <a:endParaRPr lang="en-US" sz="9600" dirty="0">
              <a:solidFill>
                <a:srgbClr val="FF4C4C"/>
              </a:solidFill>
              <a:latin typeface="SVN-Poky's" panose="020B0606040200020203" pitchFamily="34" charset="0"/>
            </a:endParaRP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và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hẹn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gặp</a:t>
            </a:r>
            <a:r>
              <a:rPr lang="en-US" sz="9600" dirty="0">
                <a:solidFill>
                  <a:srgbClr val="FF4C4C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solidFill>
                  <a:srgbClr val="FF4C4C"/>
                </a:solidFill>
                <a:latin typeface="SVN-Poky's" panose="020B0606040200020203" pitchFamily="34" charset="0"/>
              </a:rPr>
              <a:t>lại</a:t>
            </a:r>
            <a:endParaRPr lang="en-US" sz="9600" dirty="0">
              <a:solidFill>
                <a:srgbClr val="FF4C4C"/>
              </a:solidFill>
              <a:latin typeface="SVN-Poky's" panose="020B0606040200020203" pitchFamily="34" charset="0"/>
            </a:endParaRPr>
          </a:p>
        </p:txBody>
      </p:sp>
      <p:pic>
        <p:nvPicPr>
          <p:cNvPr id="3" name="Hình ảnh 2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21421264-3019-E2A4-8734-24214CA8ED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0" b="95613" l="9900" r="89989">
                        <a14:foregroundMark x1="30478" y1="59123" x2="38598" y2="63210"/>
                        <a14:foregroundMark x1="52614" y1="60120" x2="57842" y2="68495"/>
                        <a14:foregroundMark x1="49611" y1="70090" x2="49055" y2="81057"/>
                        <a14:foregroundMark x1="45050" y1="92024" x2="41491" y2="95613"/>
                        <a14:foregroundMark x1="67186" y1="84646" x2="76418" y2="86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346" y="4951913"/>
            <a:ext cx="3321428" cy="3705665"/>
          </a:xfrm>
          <a:prstGeom prst="rect">
            <a:avLst/>
          </a:prstGeom>
        </p:spPr>
      </p:pic>
      <p:pic>
        <p:nvPicPr>
          <p:cNvPr id="8" name="Hình ảnh 7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DC75D809-88E7-38D9-224B-EB448DD3F8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" y="5369220"/>
            <a:ext cx="3372040" cy="3077765"/>
          </a:xfrm>
          <a:prstGeom prst="rect">
            <a:avLst/>
          </a:prstGeom>
        </p:spPr>
      </p:pic>
      <p:pic>
        <p:nvPicPr>
          <p:cNvPr id="10" name="Hình ảnh 9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C4D429AF-EA92-D23C-EB7A-8DF160E8AF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630" y="5602343"/>
            <a:ext cx="3033251" cy="28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6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7540FAC-DC13-6475-363E-5868590E55B8}"/>
              </a:ext>
            </a:extLst>
          </p:cNvPr>
          <p:cNvSpPr txBox="1"/>
          <p:nvPr/>
        </p:nvSpPr>
        <p:spPr>
          <a:xfrm>
            <a:off x="4067628" y="1162853"/>
            <a:ext cx="8845972" cy="2826093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333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Đồ vật dùng để chiếu sáng, bắt đầu bằng chữ “đ”</a:t>
            </a:r>
          </a:p>
          <a:p>
            <a:pPr algn="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333" b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cái gì?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52EFE3-112A-825D-F511-E279E256EAAC}"/>
              </a:ext>
            </a:extLst>
          </p:cNvPr>
          <p:cNvGrpSpPr/>
          <p:nvPr/>
        </p:nvGrpSpPr>
        <p:grpSpPr>
          <a:xfrm>
            <a:off x="4067629" y="5393205"/>
            <a:ext cx="9716071" cy="1678156"/>
            <a:chOff x="3582960" y="3201623"/>
            <a:chExt cx="7479401" cy="1258617"/>
          </a:xfrm>
        </p:grpSpPr>
        <p:sp>
          <p:nvSpPr>
            <p:cNvPr id="4" name="Rectangle: Rounded Corners 82">
              <a:extLst>
                <a:ext uri="{FF2B5EF4-FFF2-40B4-BE49-F238E27FC236}">
                  <a16:creationId xmlns:a16="http://schemas.microsoft.com/office/drawing/2014/main" id="{5D978A7B-63DF-AA27-52A8-5621B1E56797}"/>
                </a:ext>
              </a:extLst>
            </p:cNvPr>
            <p:cNvSpPr/>
            <p:nvPr/>
          </p:nvSpPr>
          <p:spPr>
            <a:xfrm>
              <a:off x="3582960" y="3201623"/>
              <a:ext cx="6809602" cy="1258617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nl-NL" sz="4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Đèn học</a:t>
              </a:r>
              <a:endPara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5" name="Picture 6" descr="Káº¿t quáº£ hÃ¬nh áº£nh cho right wrong tick icon">
              <a:extLst>
                <a:ext uri="{FF2B5EF4-FFF2-40B4-BE49-F238E27FC236}">
                  <a16:creationId xmlns:a16="http://schemas.microsoft.com/office/drawing/2014/main" id="{074AEF5A-B19E-03C3-B1AE-AC810301B1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9" t="18843" r="5517" b="28298"/>
            <a:stretch/>
          </p:blipFill>
          <p:spPr bwMode="auto">
            <a:xfrm>
              <a:off x="9722763" y="3201623"/>
              <a:ext cx="1339598" cy="1177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6" descr="MÃ¡y Äiá»n giáº£i 03">
            <a:hlinkClick r:id="rId4" action="ppaction://hlinksldjump"/>
            <a:extLst>
              <a:ext uri="{FF2B5EF4-FFF2-40B4-BE49-F238E27FC236}">
                <a16:creationId xmlns:a16="http://schemas.microsoft.com/office/drawing/2014/main" id="{5CBC5F84-79E8-C4AF-6D93-019E06D201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647" y="6322095"/>
            <a:ext cx="2731672" cy="263563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47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6A40A10-AD80-4DE0-B7FB-BBFF124FFE28}"/>
              </a:ext>
            </a:extLst>
          </p:cNvPr>
          <p:cNvSpPr/>
          <p:nvPr/>
        </p:nvSpPr>
        <p:spPr>
          <a:xfrm>
            <a:off x="1149722" y="314633"/>
            <a:ext cx="14001135" cy="144643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8805499-08FD-4C06-87A8-44CA8B162C82}"/>
              </a:ext>
            </a:extLst>
          </p:cNvPr>
          <p:cNvSpPr txBox="1"/>
          <p:nvPr/>
        </p:nvSpPr>
        <p:spPr>
          <a:xfrm>
            <a:off x="1308178" y="550607"/>
            <a:ext cx="13568516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867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5867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5867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5867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867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5867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867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5867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867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5867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867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phận</a:t>
            </a:r>
            <a:r>
              <a:rPr lang="en-US" sz="5867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867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5867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867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5867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867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5867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CB3701-B568-4ADF-A02C-F081529480A8}"/>
              </a:ext>
            </a:extLst>
          </p:cNvPr>
          <p:cNvGrpSpPr/>
          <p:nvPr/>
        </p:nvGrpSpPr>
        <p:grpSpPr>
          <a:xfrm>
            <a:off x="3280285" y="2781274"/>
            <a:ext cx="9716071" cy="2935420"/>
            <a:chOff x="3582960" y="2258675"/>
            <a:chExt cx="7479401" cy="2201565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69FAAC32-AC95-4156-AA5E-D1B76E976816}"/>
                </a:ext>
              </a:extLst>
            </p:cNvPr>
            <p:cNvSpPr/>
            <p:nvPr/>
          </p:nvSpPr>
          <p:spPr>
            <a:xfrm>
              <a:off x="3582960" y="2258675"/>
              <a:ext cx="6809602" cy="2201565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nl-NL" sz="48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 bộ phận chính, bóng đèn, thân đèn, chụp đèn, đế đèn, công tắc, dây nguồn.</a:t>
              </a:r>
              <a:endPara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20" name="Picture 6" descr="Káº¿t quáº£ hÃ¬nh áº£nh cho right wrong tick icon">
              <a:extLst>
                <a:ext uri="{FF2B5EF4-FFF2-40B4-BE49-F238E27FC236}">
                  <a16:creationId xmlns:a16="http://schemas.microsoft.com/office/drawing/2014/main" id="{342E85E0-7144-4E6B-AAE4-6B2D14ECE2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9" t="18843" r="5517" b="28298"/>
            <a:stretch/>
          </p:blipFill>
          <p:spPr bwMode="auto">
            <a:xfrm>
              <a:off x="9722763" y="3201623"/>
              <a:ext cx="1339598" cy="1177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6" descr="MÃ¡y Äiá»n giáº£i 03">
            <a:hlinkClick r:id="rId4" action="ppaction://hlinksldjump"/>
            <a:extLst>
              <a:ext uri="{FF2B5EF4-FFF2-40B4-BE49-F238E27FC236}">
                <a16:creationId xmlns:a16="http://schemas.microsoft.com/office/drawing/2014/main" id="{35A7AE71-D70E-8390-3B03-644CE42C31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647" y="6322095"/>
            <a:ext cx="2731672" cy="263563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55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0109257-EF72-4F6B-BECD-30C595D2B28A}"/>
              </a:ext>
            </a:extLst>
          </p:cNvPr>
          <p:cNvSpPr/>
          <p:nvPr/>
        </p:nvSpPr>
        <p:spPr>
          <a:xfrm>
            <a:off x="1149722" y="314633"/>
            <a:ext cx="14001135" cy="144643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D21DCE-B3E6-47C7-9B53-167E42E26850}"/>
              </a:ext>
            </a:extLst>
          </p:cNvPr>
          <p:cNvSpPr txBox="1"/>
          <p:nvPr/>
        </p:nvSpPr>
        <p:spPr>
          <a:xfrm>
            <a:off x="1308178" y="550607"/>
            <a:ext cx="13568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6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64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6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6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tắc</a:t>
            </a:r>
            <a:r>
              <a:rPr lang="en-US" sz="6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6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6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6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6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6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4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6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6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E8D8B-C04F-42DE-B231-C2D738861E29}"/>
              </a:ext>
            </a:extLst>
          </p:cNvPr>
          <p:cNvGrpSpPr/>
          <p:nvPr/>
        </p:nvGrpSpPr>
        <p:grpSpPr>
          <a:xfrm>
            <a:off x="3280285" y="2781274"/>
            <a:ext cx="9716071" cy="2935420"/>
            <a:chOff x="3582960" y="2258675"/>
            <a:chExt cx="7479401" cy="220156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5479B88-F378-463D-91BB-FA6909052803}"/>
                </a:ext>
              </a:extLst>
            </p:cNvPr>
            <p:cNvSpPr/>
            <p:nvPr/>
          </p:nvSpPr>
          <p:spPr>
            <a:xfrm>
              <a:off x="3582960" y="2258675"/>
              <a:ext cx="6809602" cy="2201565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nl-NL" sz="5867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 án: Bật và tắt đèn</a:t>
              </a:r>
              <a:endParaRPr lang="en-US" sz="5867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0" name="Picture 6" descr="Káº¿t quáº£ hÃ¬nh áº£nh cho right wrong tick icon">
              <a:extLst>
                <a:ext uri="{FF2B5EF4-FFF2-40B4-BE49-F238E27FC236}">
                  <a16:creationId xmlns:a16="http://schemas.microsoft.com/office/drawing/2014/main" id="{C62CDD93-159B-4D46-8FDB-343B94DDEE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9" t="18843" r="5517" b="28298"/>
            <a:stretch/>
          </p:blipFill>
          <p:spPr bwMode="auto">
            <a:xfrm>
              <a:off x="9722763" y="3201623"/>
              <a:ext cx="1339598" cy="1177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6" descr="MÃ¡y Äiá»n giáº£i 03">
            <a:hlinkClick r:id="rId4" action="ppaction://hlinksldjump"/>
            <a:extLst>
              <a:ext uri="{FF2B5EF4-FFF2-40B4-BE49-F238E27FC236}">
                <a16:creationId xmlns:a16="http://schemas.microsoft.com/office/drawing/2014/main" id="{5CBC5F84-79E8-C4AF-6D93-019E06D201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4083" y="6193729"/>
            <a:ext cx="2731672" cy="263563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44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9A5BB51-18E8-4705-BA54-9015DDAE98E7}"/>
              </a:ext>
            </a:extLst>
          </p:cNvPr>
          <p:cNvSpPr/>
          <p:nvPr/>
        </p:nvSpPr>
        <p:spPr>
          <a:xfrm>
            <a:off x="1149722" y="314633"/>
            <a:ext cx="14001135" cy="144643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04BD40-7FEE-48E5-AC46-1BB5287772B4}"/>
              </a:ext>
            </a:extLst>
          </p:cNvPr>
          <p:cNvSpPr txBox="1"/>
          <p:nvPr/>
        </p:nvSpPr>
        <p:spPr>
          <a:xfrm>
            <a:off x="1308178" y="550607"/>
            <a:ext cx="13568516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867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r>
              <a:rPr lang="en-US" sz="5867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5867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5867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867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nguồn</a:t>
            </a:r>
            <a:r>
              <a:rPr lang="en-US" sz="5867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867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5867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867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5867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867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5867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867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5867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867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5867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867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5867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vi-VN" sz="5867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54C5799-2B30-4B39-94EE-7C33F3292ECF}"/>
              </a:ext>
            </a:extLst>
          </p:cNvPr>
          <p:cNvGrpSpPr/>
          <p:nvPr/>
        </p:nvGrpSpPr>
        <p:grpSpPr>
          <a:xfrm>
            <a:off x="3739040" y="2984474"/>
            <a:ext cx="9716071" cy="2935420"/>
            <a:chOff x="3582960" y="2258675"/>
            <a:chExt cx="7479401" cy="2201565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8C4C9B2-DFF6-4128-A183-6C26C1DB6744}"/>
                </a:ext>
              </a:extLst>
            </p:cNvPr>
            <p:cNvSpPr/>
            <p:nvPr/>
          </p:nvSpPr>
          <p:spPr>
            <a:xfrm>
              <a:off x="3582960" y="2258675"/>
              <a:ext cx="6809602" cy="2201565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nl-NL" sz="5867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Nối đèn học với </a:t>
              </a:r>
            </a:p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nl-NL" sz="5867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nguồn điện</a:t>
              </a:r>
            </a:p>
          </p:txBody>
        </p:sp>
        <p:pic>
          <p:nvPicPr>
            <p:cNvPr id="24" name="Picture 6" descr="Káº¿t quáº£ hÃ¬nh áº£nh cho right wrong tick icon">
              <a:extLst>
                <a:ext uri="{FF2B5EF4-FFF2-40B4-BE49-F238E27FC236}">
                  <a16:creationId xmlns:a16="http://schemas.microsoft.com/office/drawing/2014/main" id="{8B4F4267-0FBF-481D-99F0-3AFD738392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9" t="18843" r="5517" b="28298"/>
            <a:stretch/>
          </p:blipFill>
          <p:spPr bwMode="auto">
            <a:xfrm>
              <a:off x="9722763" y="3201623"/>
              <a:ext cx="1339598" cy="1177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6" descr="MÃ¡y Äiá»n giáº£i 03">
            <a:hlinkClick r:id="rId4" action="ppaction://hlinksldjump"/>
            <a:extLst>
              <a:ext uri="{FF2B5EF4-FFF2-40B4-BE49-F238E27FC236}">
                <a16:creationId xmlns:a16="http://schemas.microsoft.com/office/drawing/2014/main" id="{5CBC5F84-79E8-C4AF-6D93-019E06D201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5110" y="6386849"/>
            <a:ext cx="2731672" cy="263563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84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947319" y="97972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3. </a:t>
              </a:r>
              <a:r>
                <a:rPr lang="en-US" sz="3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Các</a:t>
              </a:r>
              <a:r>
                <a:rPr lang="en-US" sz="38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bộ</a:t>
              </a:r>
              <a:r>
                <a:rPr lang="en-US" sz="38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phận</a:t>
              </a:r>
              <a:r>
                <a:rPr lang="en-US" sz="38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chính</a:t>
              </a:r>
              <a:r>
                <a:rPr lang="en-US" sz="38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của</a:t>
              </a:r>
              <a:r>
                <a:rPr lang="en-US" sz="38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đèn</a:t>
              </a:r>
              <a:r>
                <a:rPr lang="en-US" sz="38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học</a:t>
              </a:r>
              <a:r>
                <a:rPr lang="en-US" sz="38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599846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A750AE2-3E46-4829-6E97-23EE92A0A1A3}"/>
              </a:ext>
            </a:extLst>
          </p:cNvPr>
          <p:cNvSpPr txBox="1"/>
          <p:nvPr/>
        </p:nvSpPr>
        <p:spPr>
          <a:xfrm>
            <a:off x="302918" y="1070343"/>
            <a:ext cx="1597372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800" b="1" i="1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Dựa vào hình và các thông tin dưới đây, hãy chỉ các bộ phận chính của đèn học và nêu tác dụng của từng bộ phận?</a:t>
            </a:r>
            <a:endParaRPr lang="en-US" sz="3800" b="1" i="1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02BC27-53BA-A09F-9FC9-7495230EA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9119" y="3628548"/>
            <a:ext cx="4114800" cy="54746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1159C57-2FFD-B1EF-0D75-92BFA701D5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54" t="18273" r="86974" b="73170"/>
          <a:stretch>
            <a:fillRect/>
          </a:stretch>
        </p:blipFill>
        <p:spPr>
          <a:xfrm>
            <a:off x="1071771" y="3868244"/>
            <a:ext cx="619795" cy="610900"/>
          </a:xfrm>
          <a:custGeom>
            <a:avLst/>
            <a:gdLst>
              <a:gd name="connsiteX0" fmla="*/ 272122 w 544244"/>
              <a:gd name="connsiteY0" fmla="*/ 0 h 527744"/>
              <a:gd name="connsiteX1" fmla="*/ 544244 w 544244"/>
              <a:gd name="connsiteY1" fmla="*/ 263872 h 527744"/>
              <a:gd name="connsiteX2" fmla="*/ 272122 w 544244"/>
              <a:gd name="connsiteY2" fmla="*/ 527744 h 527744"/>
              <a:gd name="connsiteX3" fmla="*/ 0 w 544244"/>
              <a:gd name="connsiteY3" fmla="*/ 263872 h 527744"/>
              <a:gd name="connsiteX4" fmla="*/ 272122 w 544244"/>
              <a:gd name="connsiteY4" fmla="*/ 0 h 52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44" h="527744">
                <a:moveTo>
                  <a:pt x="272122" y="0"/>
                </a:moveTo>
                <a:cubicBezTo>
                  <a:pt x="422411" y="0"/>
                  <a:pt x="544244" y="118140"/>
                  <a:pt x="544244" y="263872"/>
                </a:cubicBezTo>
                <a:cubicBezTo>
                  <a:pt x="544244" y="409604"/>
                  <a:pt x="422411" y="527744"/>
                  <a:pt x="272122" y="527744"/>
                </a:cubicBezTo>
                <a:cubicBezTo>
                  <a:pt x="121833" y="527744"/>
                  <a:pt x="0" y="409604"/>
                  <a:pt x="0" y="263872"/>
                </a:cubicBezTo>
                <a:cubicBezTo>
                  <a:pt x="0" y="118140"/>
                  <a:pt x="121833" y="0"/>
                  <a:pt x="272122" y="0"/>
                </a:cubicBezTo>
                <a:close/>
              </a:path>
            </a:pathLst>
          </a:cu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692D4A3-7A3A-5BB5-FE65-73B6EB6E455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54" t="33727" r="86974" b="57716"/>
          <a:stretch>
            <a:fillRect/>
          </a:stretch>
        </p:blipFill>
        <p:spPr>
          <a:xfrm>
            <a:off x="1104326" y="4936492"/>
            <a:ext cx="554687" cy="531436"/>
          </a:xfrm>
          <a:custGeom>
            <a:avLst/>
            <a:gdLst>
              <a:gd name="connsiteX0" fmla="*/ 272122 w 544244"/>
              <a:gd name="connsiteY0" fmla="*/ 0 h 527744"/>
              <a:gd name="connsiteX1" fmla="*/ 544244 w 544244"/>
              <a:gd name="connsiteY1" fmla="*/ 263872 h 527744"/>
              <a:gd name="connsiteX2" fmla="*/ 272122 w 544244"/>
              <a:gd name="connsiteY2" fmla="*/ 527744 h 527744"/>
              <a:gd name="connsiteX3" fmla="*/ 0 w 544244"/>
              <a:gd name="connsiteY3" fmla="*/ 263872 h 527744"/>
              <a:gd name="connsiteX4" fmla="*/ 272122 w 544244"/>
              <a:gd name="connsiteY4" fmla="*/ 0 h 52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44" h="527744">
                <a:moveTo>
                  <a:pt x="272122" y="0"/>
                </a:moveTo>
                <a:cubicBezTo>
                  <a:pt x="422411" y="0"/>
                  <a:pt x="544244" y="118140"/>
                  <a:pt x="544244" y="263872"/>
                </a:cubicBezTo>
                <a:cubicBezTo>
                  <a:pt x="544244" y="409604"/>
                  <a:pt x="422411" y="527744"/>
                  <a:pt x="272122" y="527744"/>
                </a:cubicBezTo>
                <a:cubicBezTo>
                  <a:pt x="121833" y="527744"/>
                  <a:pt x="0" y="409604"/>
                  <a:pt x="0" y="263872"/>
                </a:cubicBezTo>
                <a:cubicBezTo>
                  <a:pt x="0" y="118140"/>
                  <a:pt x="121833" y="0"/>
                  <a:pt x="272122" y="0"/>
                </a:cubicBezTo>
                <a:close/>
              </a:path>
            </a:pathLst>
          </a:cu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3BBADC7-FFA6-7763-A884-DBFCD1F694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56" t="48805" r="86772" b="42639"/>
          <a:stretch>
            <a:fillRect/>
          </a:stretch>
        </p:blipFill>
        <p:spPr>
          <a:xfrm>
            <a:off x="1117405" y="5951614"/>
            <a:ext cx="544244" cy="610900"/>
          </a:xfrm>
          <a:custGeom>
            <a:avLst/>
            <a:gdLst>
              <a:gd name="connsiteX0" fmla="*/ 272122 w 544244"/>
              <a:gd name="connsiteY0" fmla="*/ 0 h 527744"/>
              <a:gd name="connsiteX1" fmla="*/ 544244 w 544244"/>
              <a:gd name="connsiteY1" fmla="*/ 263872 h 527744"/>
              <a:gd name="connsiteX2" fmla="*/ 272122 w 544244"/>
              <a:gd name="connsiteY2" fmla="*/ 527744 h 527744"/>
              <a:gd name="connsiteX3" fmla="*/ 0 w 544244"/>
              <a:gd name="connsiteY3" fmla="*/ 263872 h 527744"/>
              <a:gd name="connsiteX4" fmla="*/ 272122 w 544244"/>
              <a:gd name="connsiteY4" fmla="*/ 0 h 52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44" h="527744">
                <a:moveTo>
                  <a:pt x="272122" y="0"/>
                </a:moveTo>
                <a:cubicBezTo>
                  <a:pt x="422411" y="0"/>
                  <a:pt x="544244" y="118140"/>
                  <a:pt x="544244" y="263872"/>
                </a:cubicBezTo>
                <a:cubicBezTo>
                  <a:pt x="544244" y="409604"/>
                  <a:pt x="422411" y="527744"/>
                  <a:pt x="272122" y="527744"/>
                </a:cubicBezTo>
                <a:cubicBezTo>
                  <a:pt x="121833" y="527744"/>
                  <a:pt x="0" y="409604"/>
                  <a:pt x="0" y="263872"/>
                </a:cubicBezTo>
                <a:cubicBezTo>
                  <a:pt x="0" y="118140"/>
                  <a:pt x="121833" y="0"/>
                  <a:pt x="272122" y="0"/>
                </a:cubicBezTo>
                <a:close/>
              </a:path>
            </a:pathLst>
          </a:cu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BFDF55E-792F-FB32-A6C0-47DBFDF764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75" t="66864" r="87153" b="24580"/>
          <a:stretch>
            <a:fillRect/>
          </a:stretch>
        </p:blipFill>
        <p:spPr>
          <a:xfrm>
            <a:off x="1117405" y="7396561"/>
            <a:ext cx="544244" cy="610900"/>
          </a:xfrm>
          <a:custGeom>
            <a:avLst/>
            <a:gdLst>
              <a:gd name="connsiteX0" fmla="*/ 272122 w 544244"/>
              <a:gd name="connsiteY0" fmla="*/ 0 h 527744"/>
              <a:gd name="connsiteX1" fmla="*/ 544244 w 544244"/>
              <a:gd name="connsiteY1" fmla="*/ 263872 h 527744"/>
              <a:gd name="connsiteX2" fmla="*/ 272122 w 544244"/>
              <a:gd name="connsiteY2" fmla="*/ 527744 h 527744"/>
              <a:gd name="connsiteX3" fmla="*/ 0 w 544244"/>
              <a:gd name="connsiteY3" fmla="*/ 263872 h 527744"/>
              <a:gd name="connsiteX4" fmla="*/ 272122 w 544244"/>
              <a:gd name="connsiteY4" fmla="*/ 0 h 52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44" h="527744">
                <a:moveTo>
                  <a:pt x="272122" y="0"/>
                </a:moveTo>
                <a:cubicBezTo>
                  <a:pt x="422411" y="0"/>
                  <a:pt x="544244" y="118140"/>
                  <a:pt x="544244" y="263872"/>
                </a:cubicBezTo>
                <a:cubicBezTo>
                  <a:pt x="544244" y="409604"/>
                  <a:pt x="422411" y="527744"/>
                  <a:pt x="272122" y="527744"/>
                </a:cubicBezTo>
                <a:cubicBezTo>
                  <a:pt x="121833" y="527744"/>
                  <a:pt x="0" y="409604"/>
                  <a:pt x="0" y="263872"/>
                </a:cubicBezTo>
                <a:cubicBezTo>
                  <a:pt x="0" y="118140"/>
                  <a:pt x="121833" y="0"/>
                  <a:pt x="272122" y="0"/>
                </a:cubicBezTo>
                <a:close/>
              </a:path>
            </a:pathLst>
          </a:cu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B55500C-937A-E523-8F59-B2C3D14164F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75" t="84923" r="87153" b="6521"/>
          <a:stretch>
            <a:fillRect/>
          </a:stretch>
        </p:blipFill>
        <p:spPr>
          <a:xfrm>
            <a:off x="1148828" y="8368490"/>
            <a:ext cx="544244" cy="610900"/>
          </a:xfrm>
          <a:custGeom>
            <a:avLst/>
            <a:gdLst>
              <a:gd name="connsiteX0" fmla="*/ 272122 w 544244"/>
              <a:gd name="connsiteY0" fmla="*/ 0 h 527744"/>
              <a:gd name="connsiteX1" fmla="*/ 544244 w 544244"/>
              <a:gd name="connsiteY1" fmla="*/ 263872 h 527744"/>
              <a:gd name="connsiteX2" fmla="*/ 272122 w 544244"/>
              <a:gd name="connsiteY2" fmla="*/ 527744 h 527744"/>
              <a:gd name="connsiteX3" fmla="*/ 0 w 544244"/>
              <a:gd name="connsiteY3" fmla="*/ 263872 h 527744"/>
              <a:gd name="connsiteX4" fmla="*/ 272122 w 544244"/>
              <a:gd name="connsiteY4" fmla="*/ 0 h 52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44" h="527744">
                <a:moveTo>
                  <a:pt x="272122" y="0"/>
                </a:moveTo>
                <a:cubicBezTo>
                  <a:pt x="422411" y="0"/>
                  <a:pt x="544244" y="118140"/>
                  <a:pt x="544244" y="263872"/>
                </a:cubicBezTo>
                <a:cubicBezTo>
                  <a:pt x="544244" y="409604"/>
                  <a:pt x="422411" y="527744"/>
                  <a:pt x="272122" y="527744"/>
                </a:cubicBezTo>
                <a:cubicBezTo>
                  <a:pt x="121833" y="527744"/>
                  <a:pt x="0" y="409604"/>
                  <a:pt x="0" y="263872"/>
                </a:cubicBezTo>
                <a:cubicBezTo>
                  <a:pt x="0" y="118140"/>
                  <a:pt x="121833" y="0"/>
                  <a:pt x="272122" y="0"/>
                </a:cubicBezTo>
                <a:close/>
              </a:path>
            </a:pathLst>
          </a:cu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82F0C2E-6316-0E1A-7C5E-0338BB532AD1}"/>
              </a:ext>
            </a:extLst>
          </p:cNvPr>
          <p:cNvSpPr/>
          <p:nvPr/>
        </p:nvSpPr>
        <p:spPr>
          <a:xfrm>
            <a:off x="1805862" y="4762500"/>
            <a:ext cx="8082727" cy="799235"/>
          </a:xfrm>
          <a:prstGeom prst="roundRect">
            <a:avLst/>
          </a:prstGeom>
          <a:solidFill>
            <a:srgbClr val="F7D8BB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i="0">
                <a:solidFill>
                  <a:srgbClr val="0000FF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   </a:t>
            </a:r>
            <a:r>
              <a:rPr lang="en-US" sz="3200" b="1" i="0">
                <a:solidFill>
                  <a:srgbClr val="0000FF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Bóng đèn</a:t>
            </a:r>
            <a:r>
              <a:rPr lang="en-US" sz="3200" i="0">
                <a:solidFill>
                  <a:srgbClr val="0000FF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phát ra ánh sáng.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6D90B52-FD49-6F49-D360-58942C5925F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56" t="2819" r="86974" b="88624"/>
          <a:stretch>
            <a:fillRect/>
          </a:stretch>
        </p:blipFill>
        <p:spPr>
          <a:xfrm>
            <a:off x="1032604" y="2763011"/>
            <a:ext cx="619795" cy="610901"/>
          </a:xfrm>
          <a:custGeom>
            <a:avLst/>
            <a:gdLst>
              <a:gd name="connsiteX0" fmla="*/ 266700 w 533400"/>
              <a:gd name="connsiteY0" fmla="*/ 0 h 527744"/>
              <a:gd name="connsiteX1" fmla="*/ 533400 w 533400"/>
              <a:gd name="connsiteY1" fmla="*/ 263872 h 527744"/>
              <a:gd name="connsiteX2" fmla="*/ 266700 w 533400"/>
              <a:gd name="connsiteY2" fmla="*/ 527744 h 527744"/>
              <a:gd name="connsiteX3" fmla="*/ 0 w 533400"/>
              <a:gd name="connsiteY3" fmla="*/ 263872 h 527744"/>
              <a:gd name="connsiteX4" fmla="*/ 266700 w 533400"/>
              <a:gd name="connsiteY4" fmla="*/ 0 h 52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400" h="527744">
                <a:moveTo>
                  <a:pt x="266700" y="0"/>
                </a:moveTo>
                <a:cubicBezTo>
                  <a:pt x="413994" y="0"/>
                  <a:pt x="533400" y="118140"/>
                  <a:pt x="533400" y="263872"/>
                </a:cubicBezTo>
                <a:cubicBezTo>
                  <a:pt x="533400" y="409604"/>
                  <a:pt x="413994" y="527744"/>
                  <a:pt x="266700" y="527744"/>
                </a:cubicBezTo>
                <a:cubicBezTo>
                  <a:pt x="119406" y="527744"/>
                  <a:pt x="0" y="409604"/>
                  <a:pt x="0" y="263872"/>
                </a:cubicBezTo>
                <a:cubicBezTo>
                  <a:pt x="0" y="118140"/>
                  <a:pt x="119406" y="0"/>
                  <a:pt x="266700" y="0"/>
                </a:cubicBezTo>
                <a:close/>
              </a:path>
            </a:pathLst>
          </a:cu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6582838-F384-C78B-7CB5-F3A6086AABC4}"/>
              </a:ext>
            </a:extLst>
          </p:cNvPr>
          <p:cNvSpPr/>
          <p:nvPr/>
        </p:nvSpPr>
        <p:spPr>
          <a:xfrm>
            <a:off x="1777856" y="2582100"/>
            <a:ext cx="8031510" cy="1019257"/>
          </a:xfrm>
          <a:prstGeom prst="roundRect">
            <a:avLst/>
          </a:prstGeom>
          <a:solidFill>
            <a:srgbClr val="F7D8BB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i="0">
                <a:solidFill>
                  <a:srgbClr val="0000FF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 đèn</a:t>
            </a:r>
            <a:r>
              <a:rPr kumimoji="0" lang="vi-VN" sz="32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giúp đèn đứng vững trên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mặt bàn.</a:t>
            </a:r>
            <a:r>
              <a:rPr lang="en-US" sz="320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673273D-A001-AEE4-3167-3E8654946016}"/>
              </a:ext>
            </a:extLst>
          </p:cNvPr>
          <p:cNvSpPr/>
          <p:nvPr/>
        </p:nvSpPr>
        <p:spPr>
          <a:xfrm>
            <a:off x="1813719" y="3628548"/>
            <a:ext cx="8067015" cy="1110052"/>
          </a:xfrm>
          <a:prstGeom prst="roundRect">
            <a:avLst/>
          </a:prstGeom>
          <a:solidFill>
            <a:srgbClr val="F7D8BB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i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 tác</a:t>
            </a:r>
            <a:r>
              <a:rPr lang="en-US" sz="320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Bật, tắt, điều chỉnh độ sáng của đèn</a:t>
            </a:r>
            <a:r>
              <a:rPr kumimoji="0" lang="vi-VN" sz="32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2F5219D-333B-EBD6-87DC-75C414687BE6}"/>
              </a:ext>
            </a:extLst>
          </p:cNvPr>
          <p:cNvSpPr/>
          <p:nvPr/>
        </p:nvSpPr>
        <p:spPr>
          <a:xfrm>
            <a:off x="1823904" y="5562600"/>
            <a:ext cx="8114014" cy="1221316"/>
          </a:xfrm>
          <a:prstGeom prst="roundRect">
            <a:avLst/>
          </a:prstGeom>
          <a:solidFill>
            <a:srgbClr val="F7D8BB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i="0">
                <a:solidFill>
                  <a:srgbClr val="0000FF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Chụp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đèn</a:t>
            </a:r>
            <a:r>
              <a:rPr kumimoji="0" lang="vi-VN" sz="32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bảo vệ bóng đèn, tập trung ánh sáng và chống chói mắt</a:t>
            </a:r>
            <a:r>
              <a:rPr lang="en-US" sz="320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1053B4D-2733-60BA-39E8-6977E3CDEE1F}"/>
              </a:ext>
            </a:extLst>
          </p:cNvPr>
          <p:cNvSpPr/>
          <p:nvPr/>
        </p:nvSpPr>
        <p:spPr>
          <a:xfrm>
            <a:off x="1813719" y="6807200"/>
            <a:ext cx="8124199" cy="1513803"/>
          </a:xfrm>
          <a:prstGeom prst="roundRect">
            <a:avLst/>
          </a:prstGeom>
          <a:solidFill>
            <a:srgbClr val="F7D8BB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i="0">
                <a:solidFill>
                  <a:srgbClr val="0000FF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Thân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đèn</a:t>
            </a:r>
            <a:r>
              <a:rPr kumimoji="0" lang="vi-VN" sz="32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 bóng đèn và chụp đèn, có thể điều chỉnh hướng chiếu sáng của đèn.</a:t>
            </a:r>
            <a:endParaRPr lang="en-US" sz="320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98B3226-4F1F-26CD-6B2F-85DB707957C8}"/>
              </a:ext>
            </a:extLst>
          </p:cNvPr>
          <p:cNvSpPr/>
          <p:nvPr/>
        </p:nvSpPr>
        <p:spPr>
          <a:xfrm>
            <a:off x="1816550" y="8343090"/>
            <a:ext cx="8124199" cy="610900"/>
          </a:xfrm>
          <a:prstGeom prst="roundRect">
            <a:avLst/>
          </a:prstGeom>
          <a:solidFill>
            <a:srgbClr val="F7D8BB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1" i="0">
                <a:solidFill>
                  <a:srgbClr val="0000FF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Dây nguồn</a:t>
            </a:r>
            <a:r>
              <a:rPr lang="en-US" sz="3200" i="0">
                <a:solidFill>
                  <a:srgbClr val="0000FF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phát ra ánh sáng.</a:t>
            </a:r>
          </a:p>
        </p:txBody>
      </p:sp>
    </p:spTree>
    <p:extLst>
      <p:ext uri="{BB962C8B-B14F-4D97-AF65-F5344CB8AC3E}">
        <p14:creationId xmlns:p14="http://schemas.microsoft.com/office/powerpoint/2010/main" val="1534287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 animBg="1"/>
      <p:bldP spid="46" grpId="0" animBg="1"/>
      <p:bldP spid="47" grpId="0" animBg="1"/>
      <p:bldP spid="48" grpId="0" animBg="1"/>
      <p:bldP spid="49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943332" y="61550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3. </a:t>
              </a:r>
              <a:r>
                <a:rPr lang="en-US" sz="3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Các</a:t>
              </a:r>
              <a:r>
                <a:rPr lang="en-US" sz="3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bộ</a:t>
              </a:r>
              <a:r>
                <a:rPr lang="en-US" sz="3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phận</a:t>
              </a:r>
              <a:r>
                <a:rPr lang="en-US" sz="3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chính</a:t>
              </a:r>
              <a:r>
                <a:rPr lang="en-US" sz="3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của</a:t>
              </a:r>
              <a:r>
                <a:rPr lang="en-US" sz="3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đèn</a:t>
              </a:r>
              <a:r>
                <a:rPr lang="en-US" sz="3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học</a:t>
              </a:r>
              <a:r>
                <a:rPr lang="en-US" sz="3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599846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A750AE2-3E46-4829-6E97-23EE92A0A1A3}"/>
              </a:ext>
            </a:extLst>
          </p:cNvPr>
          <p:cNvSpPr txBox="1"/>
          <p:nvPr/>
        </p:nvSpPr>
        <p:spPr>
          <a:xfrm>
            <a:off x="518319" y="1153951"/>
            <a:ext cx="15544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1" i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Bộ phận nào dùng để bật, tắt và điều chỉnh độ sáng của đèn?</a:t>
            </a:r>
            <a:endParaRPr lang="en-US" sz="3800" b="1" i="1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02BC27-53BA-A09F-9FC9-7495230EA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7433" y="1880452"/>
            <a:ext cx="5115685" cy="68063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AE18AC-C8EA-7E1B-0C48-9CF9D5408A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54" t="18273" r="86974" b="73170"/>
          <a:stretch>
            <a:fillRect/>
          </a:stretch>
        </p:blipFill>
        <p:spPr>
          <a:xfrm>
            <a:off x="837866" y="2735668"/>
            <a:ext cx="961664" cy="970843"/>
          </a:xfrm>
          <a:custGeom>
            <a:avLst/>
            <a:gdLst>
              <a:gd name="connsiteX0" fmla="*/ 272122 w 544244"/>
              <a:gd name="connsiteY0" fmla="*/ 0 h 527744"/>
              <a:gd name="connsiteX1" fmla="*/ 544244 w 544244"/>
              <a:gd name="connsiteY1" fmla="*/ 263872 h 527744"/>
              <a:gd name="connsiteX2" fmla="*/ 272122 w 544244"/>
              <a:gd name="connsiteY2" fmla="*/ 527744 h 527744"/>
              <a:gd name="connsiteX3" fmla="*/ 0 w 544244"/>
              <a:gd name="connsiteY3" fmla="*/ 263872 h 527744"/>
              <a:gd name="connsiteX4" fmla="*/ 272122 w 544244"/>
              <a:gd name="connsiteY4" fmla="*/ 0 h 52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44" h="527744">
                <a:moveTo>
                  <a:pt x="272122" y="0"/>
                </a:moveTo>
                <a:cubicBezTo>
                  <a:pt x="422411" y="0"/>
                  <a:pt x="544244" y="118140"/>
                  <a:pt x="544244" y="263872"/>
                </a:cubicBezTo>
                <a:cubicBezTo>
                  <a:pt x="544244" y="409604"/>
                  <a:pt x="422411" y="527744"/>
                  <a:pt x="272122" y="527744"/>
                </a:cubicBezTo>
                <a:cubicBezTo>
                  <a:pt x="121833" y="527744"/>
                  <a:pt x="0" y="409604"/>
                  <a:pt x="0" y="263872"/>
                </a:cubicBezTo>
                <a:cubicBezTo>
                  <a:pt x="0" y="118140"/>
                  <a:pt x="121833" y="0"/>
                  <a:pt x="272122" y="0"/>
                </a:cubicBezTo>
                <a:close/>
              </a:path>
            </a:pathLst>
          </a:cu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BC4F6EC-C99E-4913-C7D9-34E348AB3439}"/>
              </a:ext>
            </a:extLst>
          </p:cNvPr>
          <p:cNvSpPr/>
          <p:nvPr/>
        </p:nvSpPr>
        <p:spPr>
          <a:xfrm>
            <a:off x="1799530" y="2668296"/>
            <a:ext cx="8067015" cy="1143000"/>
          </a:xfrm>
          <a:prstGeom prst="roundRect">
            <a:avLst/>
          </a:prstGeom>
          <a:solidFill>
            <a:srgbClr val="F7D8BB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600" i="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 tác</a:t>
            </a:r>
            <a:r>
              <a:rPr lang="en-US" sz="3600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Bật, tắt, điều chỉnh độ sáng của đèn</a:t>
            </a:r>
            <a:r>
              <a:rPr kumimoji="0" lang="vi-VN" sz="36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A313F2-FC99-433C-4A86-3C4FEE7702B0}"/>
              </a:ext>
            </a:extLst>
          </p:cNvPr>
          <p:cNvSpPr txBox="1"/>
          <p:nvPr/>
        </p:nvSpPr>
        <p:spPr>
          <a:xfrm>
            <a:off x="531287" y="4453273"/>
            <a:ext cx="9454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i="1">
                <a:solidFill>
                  <a:srgbClr val="FF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Thân đèn có tác dụng như thế nào?</a:t>
            </a:r>
            <a:endParaRPr lang="en-US" sz="3600" b="1" i="1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D76C52-5881-ED01-D3DF-56F3E73E702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75" t="66864" r="87153" b="24580"/>
          <a:stretch>
            <a:fillRect/>
          </a:stretch>
        </p:blipFill>
        <p:spPr>
          <a:xfrm>
            <a:off x="837867" y="6511310"/>
            <a:ext cx="961663" cy="970842"/>
          </a:xfrm>
          <a:custGeom>
            <a:avLst/>
            <a:gdLst>
              <a:gd name="connsiteX0" fmla="*/ 272122 w 544244"/>
              <a:gd name="connsiteY0" fmla="*/ 0 h 527744"/>
              <a:gd name="connsiteX1" fmla="*/ 544244 w 544244"/>
              <a:gd name="connsiteY1" fmla="*/ 263872 h 527744"/>
              <a:gd name="connsiteX2" fmla="*/ 272122 w 544244"/>
              <a:gd name="connsiteY2" fmla="*/ 527744 h 527744"/>
              <a:gd name="connsiteX3" fmla="*/ 0 w 544244"/>
              <a:gd name="connsiteY3" fmla="*/ 263872 h 527744"/>
              <a:gd name="connsiteX4" fmla="*/ 272122 w 544244"/>
              <a:gd name="connsiteY4" fmla="*/ 0 h 52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44" h="527744">
                <a:moveTo>
                  <a:pt x="272122" y="0"/>
                </a:moveTo>
                <a:cubicBezTo>
                  <a:pt x="422411" y="0"/>
                  <a:pt x="544244" y="118140"/>
                  <a:pt x="544244" y="263872"/>
                </a:cubicBezTo>
                <a:cubicBezTo>
                  <a:pt x="544244" y="409604"/>
                  <a:pt x="422411" y="527744"/>
                  <a:pt x="272122" y="527744"/>
                </a:cubicBezTo>
                <a:cubicBezTo>
                  <a:pt x="121833" y="527744"/>
                  <a:pt x="0" y="409604"/>
                  <a:pt x="0" y="263872"/>
                </a:cubicBezTo>
                <a:cubicBezTo>
                  <a:pt x="0" y="118140"/>
                  <a:pt x="121833" y="0"/>
                  <a:pt x="272122" y="0"/>
                </a:cubicBezTo>
                <a:close/>
              </a:path>
            </a:pathLst>
          </a:cu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B1DBF24-0650-F583-7643-B27AE88C21ED}"/>
              </a:ext>
            </a:extLst>
          </p:cNvPr>
          <p:cNvSpPr/>
          <p:nvPr/>
        </p:nvSpPr>
        <p:spPr>
          <a:xfrm>
            <a:off x="1799530" y="5941044"/>
            <a:ext cx="8124199" cy="2049005"/>
          </a:xfrm>
          <a:prstGeom prst="roundRect">
            <a:avLst/>
          </a:prstGeom>
          <a:solidFill>
            <a:srgbClr val="F7D8BB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i="0">
                <a:solidFill>
                  <a:srgbClr val="0000FF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Thân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đèn</a:t>
            </a:r>
            <a:r>
              <a:rPr kumimoji="0" lang="vi-VN" sz="36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 bóng đèn và chụp đèn, có thể điều chỉnh hướng chiếu sáng của đèn.</a:t>
            </a:r>
            <a:endParaRPr lang="en-US" sz="3600">
              <a:solidFill>
                <a:srgbClr val="0000FF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530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>
            <a:extLst>
              <a:ext uri="{FF2B5EF4-FFF2-40B4-BE49-F238E27FC236}">
                <a16:creationId xmlns:a16="http://schemas.microsoft.com/office/drawing/2014/main" id="{69265A86-7ECB-9989-0F37-E6C72E2B518A}"/>
              </a:ext>
            </a:extLst>
          </p:cNvPr>
          <p:cNvSpPr/>
          <p:nvPr/>
        </p:nvSpPr>
        <p:spPr>
          <a:xfrm>
            <a:off x="963293" y="2406248"/>
            <a:ext cx="8089425" cy="4299351"/>
          </a:xfrm>
          <a:prstGeom prst="plaque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 algn="ctr">
              <a:lnSpc>
                <a:spcPct val="120000"/>
              </a:lnSpc>
            </a:pPr>
            <a:r>
              <a:rPr lang="nl-NL" sz="3600" b="1" i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 tìm hiểu về các bộ phận của đèn học chúng ta thấy đèn học có 6 bộ phận: Đế đèn, công tắc, bóng đèn, chụp đèn, thân đèn, dây nguồn.</a:t>
            </a:r>
            <a:endParaRPr lang="en-US" sz="3600" b="1" i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13163D-BA1A-CFBF-C96B-6BF7910D8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919" y="866738"/>
            <a:ext cx="5975501" cy="795032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732EA49-0E9C-D149-3158-B76421FC05BB}"/>
              </a:ext>
            </a:extLst>
          </p:cNvPr>
          <p:cNvGrpSpPr/>
          <p:nvPr/>
        </p:nvGrpSpPr>
        <p:grpSpPr>
          <a:xfrm>
            <a:off x="3947319" y="0"/>
            <a:ext cx="9736805" cy="677108"/>
            <a:chOff x="1508918" y="1888664"/>
            <a:chExt cx="8674608" cy="67710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0E38A3E-0C1C-7E42-1922-530BAE0F4D06}"/>
                </a:ext>
              </a:extLst>
            </p:cNvPr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3. </a:t>
              </a:r>
              <a:r>
                <a:rPr lang="en-US" sz="3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Các</a:t>
              </a:r>
              <a:r>
                <a:rPr lang="en-US" sz="3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bộ</a:t>
              </a:r>
              <a:r>
                <a:rPr lang="en-US" sz="3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phận</a:t>
              </a:r>
              <a:r>
                <a:rPr lang="en-US" sz="3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chính</a:t>
              </a:r>
              <a:r>
                <a:rPr lang="en-US" sz="3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của</a:t>
              </a:r>
              <a:r>
                <a:rPr lang="en-US" sz="3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đèn</a:t>
              </a:r>
              <a:r>
                <a:rPr lang="en-US" sz="3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3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học</a:t>
              </a:r>
              <a:r>
                <a:rPr lang="en-US" sz="38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.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8E55CF1-3FE4-211C-FEA7-95FC24C97EFE}"/>
                </a:ext>
              </a:extLst>
            </p:cNvPr>
            <p:cNvCxnSpPr>
              <a:cxnSpLocks/>
            </p:cNvCxnSpPr>
            <p:nvPr/>
          </p:nvCxnSpPr>
          <p:spPr>
            <a:xfrm>
              <a:off x="1673234" y="2519755"/>
              <a:ext cx="599846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00983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B6222F3B-70B8-C6B7-E540-FF357E9C43FC}"/>
              </a:ext>
            </a:extLst>
          </p:cNvPr>
          <p:cNvSpPr txBox="1"/>
          <p:nvPr/>
        </p:nvSpPr>
        <p:spPr>
          <a:xfrm>
            <a:off x="1553669" y="2307779"/>
            <a:ext cx="7278980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812820" eaLnBrk="1" fontAlgn="auto" hangingPunct="1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467" b="1" spc="107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4. </a:t>
            </a:r>
            <a:r>
              <a:rPr lang="en-US" sz="3467" b="1" spc="107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467" b="1" spc="107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b="1" spc="107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sử</a:t>
            </a:r>
            <a:r>
              <a:rPr lang="en-US" sz="3467" b="1" spc="107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b="1" spc="107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dụng</a:t>
            </a:r>
            <a:r>
              <a:rPr lang="en-US" sz="3467" b="1" spc="107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b="1" spc="107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đèn</a:t>
            </a:r>
            <a:r>
              <a:rPr lang="en-US" sz="3467" b="1" spc="107" dirty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b="1" spc="107" dirty="0" err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học</a:t>
            </a:r>
            <a:endParaRPr lang="en-US" sz="3467" b="1" spc="107" dirty="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D66C86E5-B626-4422-77BE-5BC84F739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042822" y="6916994"/>
            <a:ext cx="3060328" cy="19196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442849-08DE-888D-7328-E7B865E9DF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2649" y="3927236"/>
            <a:ext cx="7278980" cy="46761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CB5D38F-0E71-4524-35A7-A92401138A56}"/>
              </a:ext>
            </a:extLst>
          </p:cNvPr>
          <p:cNvSpPr txBox="1"/>
          <p:nvPr/>
        </p:nvSpPr>
        <p:spPr>
          <a:xfrm>
            <a:off x="1377429" y="3947037"/>
            <a:ext cx="7055529" cy="4165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12820" eaLnBrk="1" fontAlgn="auto" hangingPunct="1">
              <a:lnSpc>
                <a:spcPct val="150000"/>
              </a:lnSpc>
              <a:spcBef>
                <a:spcPts val="267"/>
              </a:spcBef>
              <a:spcAft>
                <a:spcPts val="267"/>
              </a:spcAft>
            </a:pPr>
            <a:r>
              <a:rPr lang="en-US" sz="3467" b="1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Trả</a:t>
            </a:r>
            <a:r>
              <a:rPr lang="en-US" sz="3467" b="1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b="1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lời</a:t>
            </a:r>
            <a:r>
              <a:rPr lang="en-US" sz="3467" b="1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b="1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467" b="1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467" b="1" dirty="0" err="1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hỏi</a:t>
            </a:r>
            <a:r>
              <a:rPr lang="en-US" sz="3467" b="1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algn="just" defTabSz="812820" eaLnBrk="1" fontAlgn="auto" hangingPunct="1">
              <a:lnSpc>
                <a:spcPct val="150000"/>
              </a:lnSpc>
              <a:spcBef>
                <a:spcPts val="267"/>
              </a:spcBef>
              <a:spcAft>
                <a:spcPts val="267"/>
              </a:spcAft>
            </a:pPr>
            <a:r>
              <a:rPr lang="vi-VN" sz="34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+</a:t>
            </a:r>
            <a:r>
              <a:rPr lang="nl-NL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Đèn học nên đặt bên trái hay bên phải người học? </a:t>
            </a:r>
            <a:endParaRPr lang="en-US" sz="3467" dirty="0">
              <a:solidFill>
                <a:prstClr val="black"/>
              </a:solidFill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  <a:p>
            <a:pPr algn="just" defTabSz="812820" eaLnBrk="1" fontAlgn="auto" hangingPunct="1">
              <a:lnSpc>
                <a:spcPct val="150000"/>
              </a:lnSpc>
              <a:spcBef>
                <a:spcPts val="267"/>
              </a:spcBef>
              <a:spcAft>
                <a:spcPts val="267"/>
              </a:spcAft>
            </a:pPr>
            <a:r>
              <a:rPr lang="vi-VN" sz="3467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+</a:t>
            </a:r>
            <a:r>
              <a:rPr lang="nl-NL" sz="3467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 Điều chỉnh đèn như thế nào để không gây chói mắt?</a:t>
            </a:r>
            <a:endParaRPr lang="en-US" sz="3467" dirty="0">
              <a:solidFill>
                <a:prstClr val="black"/>
              </a:solidFill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415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10171</TotalTime>
  <Words>507</Words>
  <Application>Microsoft Office PowerPoint</Application>
  <PresentationFormat>Custom</PresentationFormat>
  <Paragraphs>46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等线</vt:lpstr>
      <vt:lpstr>Arial</vt:lpstr>
      <vt:lpstr>Arial-Rounded</vt:lpstr>
      <vt:lpstr>AvantGarde</vt:lpstr>
      <vt:lpstr>Calibri</vt:lpstr>
      <vt:lpstr>SVN-Poky's</vt:lpstr>
      <vt:lpstr>Times New Roman</vt:lpstr>
      <vt:lpstr>UTM Avo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Huong Tran</cp:lastModifiedBy>
  <cp:revision>1140</cp:revision>
  <dcterms:created xsi:type="dcterms:W3CDTF">2008-09-09T22:52:10Z</dcterms:created>
  <dcterms:modified xsi:type="dcterms:W3CDTF">2024-10-06T03:43:04Z</dcterms:modified>
</cp:coreProperties>
</file>