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732" r:id="rId2"/>
  </p:sldMasterIdLst>
  <p:notesMasterIdLst>
    <p:notesMasterId r:id="rId19"/>
  </p:notesMasterIdLst>
  <p:sldIdLst>
    <p:sldId id="294" r:id="rId3"/>
    <p:sldId id="256" r:id="rId4"/>
    <p:sldId id="265" r:id="rId5"/>
    <p:sldId id="274" r:id="rId6"/>
    <p:sldId id="275" r:id="rId7"/>
    <p:sldId id="276" r:id="rId8"/>
    <p:sldId id="277" r:id="rId9"/>
    <p:sldId id="261" r:id="rId10"/>
    <p:sldId id="319" r:id="rId11"/>
    <p:sldId id="263" r:id="rId12"/>
    <p:sldId id="325" r:id="rId13"/>
    <p:sldId id="335" r:id="rId14"/>
    <p:sldId id="339" r:id="rId15"/>
    <p:sldId id="336" r:id="rId16"/>
    <p:sldId id="340" r:id="rId17"/>
    <p:sldId id="337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40C1D3"/>
    <a:srgbClr val="E83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5178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547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17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  <a:endParaRPr lang="vi-V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Click vào con ong lớn để chuyển câu 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5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  <a:endParaRPr lang="vi-V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Click vào con ong lớn để chuyển câu 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37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  <a:endParaRPr lang="vi-V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Click vào con ong lớn để chuyển câu 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659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Hướng dẫn: </a:t>
            </a:r>
            <a:r>
              <a:rPr lang="en-US" dirty="0"/>
              <a:t>GV </a:t>
            </a:r>
            <a:r>
              <a:rPr lang="vi-VN" dirty="0"/>
              <a:t>click vào khung đáp án để kiểm tra đúng/sai</a:t>
            </a:r>
            <a:r>
              <a:rPr lang="en-US" dirty="0"/>
              <a:t>.</a:t>
            </a:r>
            <a:endParaRPr lang="vi-V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Click vào con ong lớn để chuyển câu 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6EEBF-FB57-4900-A457-F77BED7B9F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227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2892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601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0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6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0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3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0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6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hyperlink" Target="https://hoc10.vn/doc-sach/toan-3-tap-1/1/132/1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1/1/132/10/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c10.vn/doc-sach/toan-3-tap-1/1/132/10/" TargetMode="External"/><Relationship Id="rId5" Type="http://schemas.openxmlformats.org/officeDocument/2006/relationships/image" Target="../media/image24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1/1/132/10/" TargetMode="Externa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hoc10.vn/doc-sach/toan-3-tap-1/1/132/1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9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jp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5" Type="http://schemas.openxmlformats.org/officeDocument/2006/relationships/image" Target="../media/image6.jp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5" Type="http://schemas.openxmlformats.org/officeDocument/2006/relationships/image" Target="../media/image6.jp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5" Type="http://schemas.openxmlformats.org/officeDocument/2006/relationships/image" Target="../media/image6.jp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5" Type="http://schemas.openxmlformats.org/officeDocument/2006/relationships/image" Target="../media/image6.jp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hyperlink" Target="https://hoc10.vn/doc-sach/toan-3-tap-1/1/132/1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hoc10.vn/doc-sach/toan-3-tap-1/1/132/1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58292" y="4952471"/>
            <a:ext cx="50754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4C00EC0-DECA-F7BF-C795-237EE97BEF46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6" name="Picture 5">
              <a:hlinkClick r:id="rId4"/>
              <a:extLst>
                <a:ext uri="{FF2B5EF4-FFF2-40B4-BE49-F238E27FC236}">
                  <a16:creationId xmlns:a16="http://schemas.microsoft.com/office/drawing/2014/main" id="{87C8B84A-656E-5035-4B9B-D3851D59C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6F5885-36B3-B0D8-81E4-2A841D833B04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4F15BB-6693-48C6-8BFD-4E2A3D1D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73" b="14787"/>
          <a:stretch/>
        </p:blipFill>
        <p:spPr>
          <a:xfrm>
            <a:off x="905307" y="1657208"/>
            <a:ext cx="6573886" cy="4775201"/>
          </a:xfrm>
          <a:prstGeom prst="rect">
            <a:avLst/>
          </a:prstGeom>
        </p:spPr>
      </p:pic>
      <p:sp>
        <p:nvSpPr>
          <p:cNvPr id="4" name="Rectangle: Rounded Corners 3">
            <a:hlinkClick r:id="rId5"/>
            <a:extLst>
              <a:ext uri="{FF2B5EF4-FFF2-40B4-BE49-F238E27FC236}">
                <a16:creationId xmlns:a16="http://schemas.microsoft.com/office/drawing/2014/main" id="{5F646A5A-47EC-E69F-3E12-653AA4DFD6D5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5C0D5-1298-F881-C32B-073085956688}"/>
              </a:ext>
            </a:extLst>
          </p:cNvPr>
          <p:cNvSpPr txBox="1"/>
          <p:nvPr/>
        </p:nvSpPr>
        <p:spPr>
          <a:xfrm>
            <a:off x="1558688" y="1038943"/>
            <a:ext cx="759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UTM Avo" panose="02040603050506020204" pitchFamily="18" charset="0"/>
              </a:rPr>
              <a:t>Quan sát sơ đồ sau, trả lời các câu hỏi:</a:t>
            </a:r>
          </a:p>
        </p:txBody>
      </p:sp>
    </p:spTree>
    <p:extLst>
      <p:ext uri="{BB962C8B-B14F-4D97-AF65-F5344CB8AC3E}">
        <p14:creationId xmlns:p14="http://schemas.microsoft.com/office/powerpoint/2010/main" val="10383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4F15BB-6693-48C6-8BFD-4E2A3D1D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73" b="14787"/>
          <a:stretch/>
        </p:blipFill>
        <p:spPr>
          <a:xfrm>
            <a:off x="7017232" y="931585"/>
            <a:ext cx="4679468" cy="3399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6">
                <a:extLst>
                  <a:ext uri="{FF2B5EF4-FFF2-40B4-BE49-F238E27FC236}">
                    <a16:creationId xmlns:a16="http://schemas.microsoft.com/office/drawing/2014/main" id="{031B3297-1AB3-43F7-8FED-626F8FD2959C}"/>
                  </a:ext>
                </a:extLst>
              </p:cNvPr>
              <p:cNvSpPr txBox="1"/>
              <p:nvPr/>
            </p:nvSpPr>
            <p:spPr>
              <a:xfrm>
                <a:off x="493283" y="3050857"/>
                <a:ext cx="6529817" cy="3277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Quãng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nhà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Nguyên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nhà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Khuê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 968</a:t>
                </a:r>
                <a:r>
                  <a:rPr lang="vi-VN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m.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Quãng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nhà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Nguyên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thư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viện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 697</a:t>
                </a:r>
                <a:r>
                  <a:rPr lang="vi-VN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m.</a:t>
                </a:r>
                <a:endParaRPr lang="nl-NL" sz="1800" dirty="0">
                  <a:solidFill>
                    <a:schemeClr val="tx1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vi-VN" sz="1800" dirty="0">
                  <a:solidFill>
                    <a:schemeClr val="tx1"/>
                  </a:solidFill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18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từ nhà Nguyên đến nhà Khuê dài hơn quãng đường từ nhà Nguyên đến thư viện số mét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</a:rPr>
                      <m:t>968 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</a:rPr>
                      <m:t> 697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</a:rPr>
                      <m:t> 271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(m)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Đáp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 271 </a:t>
                </a:r>
                <a:r>
                  <a:rPr lang="en-US" sz="18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mé</a:t>
                </a:r>
                <a:r>
                  <a:rPr lang="vi-VN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</a:t>
                </a:r>
                <a:r>
                  <a:rPr lang="en-US" sz="1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  <a:endParaRPr lang="en-US" sz="1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  <a:p>
                <a:pPr algn="ctr"/>
                <a:r>
                  <a:rPr lang="nl-NL" sz="1800" dirty="0">
                    <a:solidFill>
                      <a:schemeClr val="tx1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1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Hộp Văn bản 6">
                <a:extLst>
                  <a:ext uri="{FF2B5EF4-FFF2-40B4-BE49-F238E27FC236}">
                    <a16:creationId xmlns:a16="http://schemas.microsoft.com/office/drawing/2014/main" id="{031B3297-1AB3-43F7-8FED-626F8FD29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83" y="3050857"/>
                <a:ext cx="6529817" cy="3277820"/>
              </a:xfrm>
              <a:prstGeom prst="rect">
                <a:avLst/>
              </a:prstGeom>
              <a:blipFill>
                <a:blip r:embed="rId5"/>
                <a:stretch>
                  <a:fillRect l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652A6D57-2870-4FED-9FA7-C5D1AB20E596}"/>
              </a:ext>
            </a:extLst>
          </p:cNvPr>
          <p:cNvSpPr txBox="1"/>
          <p:nvPr/>
        </p:nvSpPr>
        <p:spPr>
          <a:xfrm>
            <a:off x="521810" y="1584782"/>
            <a:ext cx="6666390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nl-NL" sz="20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Quãng đường từ nhà Nguyên đến nhà Khuê dài hơn quãng đường từ nhà Nguyên đến thư viện bao nhiêu mét?</a:t>
            </a:r>
            <a:endParaRPr lang="en-US" sz="20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ectangle: Rounded Corners 1">
            <a:hlinkClick r:id="rId6"/>
            <a:extLst>
              <a:ext uri="{FF2B5EF4-FFF2-40B4-BE49-F238E27FC236}">
                <a16:creationId xmlns:a16="http://schemas.microsoft.com/office/drawing/2014/main" id="{0C31555B-27BD-7148-7757-AC1BEC623F02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A6058-C2B4-2E59-8A10-6F81BD6FFCC1}"/>
              </a:ext>
            </a:extLst>
          </p:cNvPr>
          <p:cNvSpPr txBox="1"/>
          <p:nvPr/>
        </p:nvSpPr>
        <p:spPr>
          <a:xfrm>
            <a:off x="1558688" y="1038943"/>
            <a:ext cx="759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UTM Avo" panose="02040603050506020204" pitchFamily="18" charset="0"/>
              </a:rPr>
              <a:t>Quan sát sơ đồ sau, trả lời các câu hỏi:</a:t>
            </a:r>
          </a:p>
        </p:txBody>
      </p:sp>
    </p:spTree>
    <p:extLst>
      <p:ext uri="{BB962C8B-B14F-4D97-AF65-F5344CB8AC3E}">
        <p14:creationId xmlns:p14="http://schemas.microsoft.com/office/powerpoint/2010/main" val="274103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6">
                <a:extLst>
                  <a:ext uri="{FF2B5EF4-FFF2-40B4-BE49-F238E27FC236}">
                    <a16:creationId xmlns:a16="http://schemas.microsoft.com/office/drawing/2014/main" id="{404BF83E-BB76-2F2D-A5A8-9FF29D5F8B95}"/>
                  </a:ext>
                </a:extLst>
              </p:cNvPr>
              <p:cNvSpPr txBox="1"/>
              <p:nvPr/>
            </p:nvSpPr>
            <p:spPr>
              <a:xfrm>
                <a:off x="492559" y="370004"/>
                <a:ext cx="11206881" cy="3330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3600" b="1" dirty="0">
                    <a:solidFill>
                      <a:srgbClr val="FF0000"/>
                    </a:solidFill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Quãng đường từ nhà Nguyên đến nhà Khuê dài hơn quãng đường từ nhà Nguyên đến thư viện số mét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968 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3600" b="1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 697 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600" b="1" i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Đáp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Hộp Văn bản 6">
                <a:extLst>
                  <a:ext uri="{FF2B5EF4-FFF2-40B4-BE49-F238E27FC236}">
                    <a16:creationId xmlns:a16="http://schemas.microsoft.com/office/drawing/2014/main" id="{404BF83E-BB76-2F2D-A5A8-9FF29D5F8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59" y="370004"/>
                <a:ext cx="11206881" cy="3330464"/>
              </a:xfrm>
              <a:prstGeom prst="rect">
                <a:avLst/>
              </a:prstGeom>
              <a:blipFill>
                <a:blip r:embed="rId3"/>
                <a:stretch>
                  <a:fillRect l="-1687" b="-6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989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4F15BB-6693-48C6-8BFD-4E2A3D1D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73" b="14787"/>
          <a:stretch/>
        </p:blipFill>
        <p:spPr>
          <a:xfrm>
            <a:off x="630078" y="2054946"/>
            <a:ext cx="6193802" cy="4499112"/>
          </a:xfrm>
          <a:prstGeom prst="rect">
            <a:avLst/>
          </a:prstGeom>
        </p:spPr>
      </p:pic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652A6D57-2870-4FED-9FA7-C5D1AB20E596}"/>
              </a:ext>
            </a:extLst>
          </p:cNvPr>
          <p:cNvSpPr txBox="1"/>
          <p:nvPr/>
        </p:nvSpPr>
        <p:spPr>
          <a:xfrm>
            <a:off x="521809" y="1533982"/>
            <a:ext cx="1071029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Theo em, nếu đi từ nhà Ngân đến khu vui chơi thì đi đường nào gần hơn?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C6D268-3AA0-4121-9DC7-A4941079E597}"/>
              </a:ext>
            </a:extLst>
          </p:cNvPr>
          <p:cNvSpPr/>
          <p:nvPr/>
        </p:nvSpPr>
        <p:spPr>
          <a:xfrm>
            <a:off x="4694830" y="2351660"/>
            <a:ext cx="1228298" cy="12282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8FFFC57-CCC5-4991-A4EF-32F4283BBDEA}"/>
              </a:ext>
            </a:extLst>
          </p:cNvPr>
          <p:cNvSpPr/>
          <p:nvPr/>
        </p:nvSpPr>
        <p:spPr>
          <a:xfrm>
            <a:off x="2456597" y="3934800"/>
            <a:ext cx="1528548" cy="15694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hlinkClick r:id="rId5"/>
            <a:extLst>
              <a:ext uri="{FF2B5EF4-FFF2-40B4-BE49-F238E27FC236}">
                <a16:creationId xmlns:a16="http://schemas.microsoft.com/office/drawing/2014/main" id="{E33F89F4-A7AF-8278-3FFC-138D165C333D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7A6528-04E7-C6FB-5AA3-BA2F71419E05}"/>
              </a:ext>
            </a:extLst>
          </p:cNvPr>
          <p:cNvSpPr txBox="1"/>
          <p:nvPr/>
        </p:nvSpPr>
        <p:spPr>
          <a:xfrm>
            <a:off x="1558688" y="1038943"/>
            <a:ext cx="759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UTM Avo" panose="02040603050506020204" pitchFamily="18" charset="0"/>
              </a:rPr>
              <a:t>Quan sát sơ đồ sau, trả lời các câu hỏi:</a:t>
            </a:r>
          </a:p>
        </p:txBody>
      </p:sp>
    </p:spTree>
    <p:extLst>
      <p:ext uri="{BB962C8B-B14F-4D97-AF65-F5344CB8AC3E}">
        <p14:creationId xmlns:p14="http://schemas.microsoft.com/office/powerpoint/2010/main" val="249132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id="{E0835479-559B-BFF9-99AA-B52597B12CFC}"/>
              </a:ext>
            </a:extLst>
          </p:cNvPr>
          <p:cNvSpPr txBox="1"/>
          <p:nvPr/>
        </p:nvSpPr>
        <p:spPr>
          <a:xfrm>
            <a:off x="565296" y="166255"/>
            <a:ext cx="112068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Quãng</a:t>
            </a:r>
            <a:r>
              <a:rPr lang="en-US" sz="4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Ngân</a:t>
            </a:r>
            <a:r>
              <a:rPr lang="en-US" sz="4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4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lang="en-US" sz="4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4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  396 + 283 = 679 (m)</a:t>
            </a:r>
          </a:p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Quãng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Ngân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rạp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chiếu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phim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   386 + 382 = 768 (m)</a:t>
            </a:r>
          </a:p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Ngân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vui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gần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4F15BB-6693-48C6-8BFD-4E2A3D1DD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74" t="12573" r="4627" b="33498"/>
          <a:stretch/>
        </p:blipFill>
        <p:spPr>
          <a:xfrm>
            <a:off x="600502" y="2649077"/>
            <a:ext cx="4476466" cy="3844121"/>
          </a:xfrm>
          <a:prstGeom prst="rect">
            <a:avLst/>
          </a:prstGeom>
        </p:spPr>
      </p:pic>
      <p:sp>
        <p:nvSpPr>
          <p:cNvPr id="5" name="Hộp Văn bản 11">
            <a:extLst>
              <a:ext uri="{FF2B5EF4-FFF2-40B4-BE49-F238E27FC236}">
                <a16:creationId xmlns:a16="http://schemas.microsoft.com/office/drawing/2014/main" id="{652A6D57-2870-4FED-9FA7-C5D1AB20E596}"/>
              </a:ext>
            </a:extLst>
          </p:cNvPr>
          <p:cNvSpPr txBox="1"/>
          <p:nvPr/>
        </p:nvSpPr>
        <p:spPr>
          <a:xfrm>
            <a:off x="521809" y="1645742"/>
            <a:ext cx="4812191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chemeClr val="tx1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Theo em, nếu đi từ nhà Ngân đến khu vui chơi thì đi đường nào gần hơn?</a:t>
            </a:r>
          </a:p>
        </p:txBody>
      </p:sp>
      <p:cxnSp>
        <p:nvCxnSpPr>
          <p:cNvPr id="8" name="Đường kết nối Mũi tên Thẳng 7">
            <a:extLst>
              <a:ext uri="{FF2B5EF4-FFF2-40B4-BE49-F238E27FC236}">
                <a16:creationId xmlns:a16="http://schemas.microsoft.com/office/drawing/2014/main" id="{E7D855A7-6A27-424D-ABD3-916F29443FEF}"/>
              </a:ext>
            </a:extLst>
          </p:cNvPr>
          <p:cNvCxnSpPr>
            <a:cxnSpLocks/>
          </p:cNvCxnSpPr>
          <p:nvPr/>
        </p:nvCxnSpPr>
        <p:spPr>
          <a:xfrm flipH="1">
            <a:off x="1727310" y="3933422"/>
            <a:ext cx="14349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Đường kết nối Mũi tên Thẳng 8">
            <a:extLst>
              <a:ext uri="{FF2B5EF4-FFF2-40B4-BE49-F238E27FC236}">
                <a16:creationId xmlns:a16="http://schemas.microsoft.com/office/drawing/2014/main" id="{7F0C348D-6A1F-418D-A5BE-DA7B4FF527D9}"/>
              </a:ext>
            </a:extLst>
          </p:cNvPr>
          <p:cNvCxnSpPr>
            <a:cxnSpLocks/>
          </p:cNvCxnSpPr>
          <p:nvPr/>
        </p:nvCxnSpPr>
        <p:spPr>
          <a:xfrm>
            <a:off x="1600064" y="4239924"/>
            <a:ext cx="0" cy="906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Hình Bầu dục 18">
            <a:extLst>
              <a:ext uri="{FF2B5EF4-FFF2-40B4-BE49-F238E27FC236}">
                <a16:creationId xmlns:a16="http://schemas.microsoft.com/office/drawing/2014/main" id="{4030C406-C16B-48A6-822B-73740A2B5F5E}"/>
              </a:ext>
            </a:extLst>
          </p:cNvPr>
          <p:cNvSpPr/>
          <p:nvPr/>
        </p:nvSpPr>
        <p:spPr>
          <a:xfrm>
            <a:off x="2295481" y="3427394"/>
            <a:ext cx="461639" cy="4350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1" name="Hình Bầu dục 19">
            <a:extLst>
              <a:ext uri="{FF2B5EF4-FFF2-40B4-BE49-F238E27FC236}">
                <a16:creationId xmlns:a16="http://schemas.microsoft.com/office/drawing/2014/main" id="{251F6B4B-43D8-4B08-A879-1C98D98CAFFD}"/>
              </a:ext>
            </a:extLst>
          </p:cNvPr>
          <p:cNvSpPr/>
          <p:nvPr/>
        </p:nvSpPr>
        <p:spPr>
          <a:xfrm>
            <a:off x="1010883" y="4339873"/>
            <a:ext cx="461639" cy="43500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UTM Avo" panose="02040603050506020204" pitchFamily="18" charset="0"/>
              </a:rPr>
              <a:t>1</a:t>
            </a:r>
          </a:p>
        </p:txBody>
      </p:sp>
      <p:cxnSp>
        <p:nvCxnSpPr>
          <p:cNvPr id="12" name="Đường kết nối Mũi tên Thẳng 8">
            <a:extLst>
              <a:ext uri="{FF2B5EF4-FFF2-40B4-BE49-F238E27FC236}">
                <a16:creationId xmlns:a16="http://schemas.microsoft.com/office/drawing/2014/main" id="{974AA304-A596-4B2A-87F2-7A2A3476C64F}"/>
              </a:ext>
            </a:extLst>
          </p:cNvPr>
          <p:cNvCxnSpPr>
            <a:cxnSpLocks/>
          </p:cNvCxnSpPr>
          <p:nvPr/>
        </p:nvCxnSpPr>
        <p:spPr>
          <a:xfrm>
            <a:off x="3626984" y="4338984"/>
            <a:ext cx="0" cy="90611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Hình Bầu dục 19">
            <a:extLst>
              <a:ext uri="{FF2B5EF4-FFF2-40B4-BE49-F238E27FC236}">
                <a16:creationId xmlns:a16="http://schemas.microsoft.com/office/drawing/2014/main" id="{5FCAC426-3730-4366-B834-D7C80DB867E0}"/>
              </a:ext>
            </a:extLst>
          </p:cNvPr>
          <p:cNvSpPr/>
          <p:nvPr/>
        </p:nvSpPr>
        <p:spPr>
          <a:xfrm>
            <a:off x="3106383" y="4537993"/>
            <a:ext cx="461639" cy="4350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UTM Avo" panose="02040603050506020204" pitchFamily="18" charset="0"/>
              </a:rPr>
              <a:t>2</a:t>
            </a:r>
            <a:endParaRPr lang="en-US" sz="2000" b="1" dirty="0">
              <a:latin typeface="UTM Avo" panose="02040603050506020204" pitchFamily="18" charset="0"/>
            </a:endParaRPr>
          </a:p>
        </p:txBody>
      </p:sp>
      <p:cxnSp>
        <p:nvCxnSpPr>
          <p:cNvPr id="14" name="Đường kết nối Mũi tên Thẳng 7">
            <a:extLst>
              <a:ext uri="{FF2B5EF4-FFF2-40B4-BE49-F238E27FC236}">
                <a16:creationId xmlns:a16="http://schemas.microsoft.com/office/drawing/2014/main" id="{475C8634-99A8-46B8-969C-9D1BC6073009}"/>
              </a:ext>
            </a:extLst>
          </p:cNvPr>
          <p:cNvCxnSpPr>
            <a:cxnSpLocks/>
          </p:cNvCxnSpPr>
          <p:nvPr/>
        </p:nvCxnSpPr>
        <p:spPr>
          <a:xfrm flipH="1">
            <a:off x="1727310" y="5693642"/>
            <a:ext cx="2097930" cy="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Hình Bầu dục 18">
            <a:extLst>
              <a:ext uri="{FF2B5EF4-FFF2-40B4-BE49-F238E27FC236}">
                <a16:creationId xmlns:a16="http://schemas.microsoft.com/office/drawing/2014/main" id="{76250975-52F2-4C49-BFE0-1078894A9D0B}"/>
              </a:ext>
            </a:extLst>
          </p:cNvPr>
          <p:cNvSpPr/>
          <p:nvPr/>
        </p:nvSpPr>
        <p:spPr>
          <a:xfrm>
            <a:off x="2226901" y="5172374"/>
            <a:ext cx="461639" cy="43500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UTM Avo" panose="02040603050506020204" pitchFamily="18" charset="0"/>
              </a:rPr>
              <a:t>2</a:t>
            </a:r>
            <a:endParaRPr lang="en-US" sz="2000" b="1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1">
                <a:extLst>
                  <a:ext uri="{FF2B5EF4-FFF2-40B4-BE49-F238E27FC236}">
                    <a16:creationId xmlns:a16="http://schemas.microsoft.com/office/drawing/2014/main" id="{951F6A96-D73E-4D30-995E-32F1E3CE68D5}"/>
                  </a:ext>
                </a:extLst>
              </p:cNvPr>
              <p:cNvSpPr txBox="1"/>
              <p:nvPr/>
            </p:nvSpPr>
            <p:spPr>
              <a:xfrm>
                <a:off x="5570414" y="1634697"/>
                <a:ext cx="6215186" cy="955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0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 thứ nhất: </a:t>
                </a:r>
                <a:r>
                  <a:rPr lang="vi-VN" sz="20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nhà Ngân đi qua trường học và đến khu vui chơi dài: 396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283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679 (m)</a:t>
                </a:r>
              </a:p>
            </p:txBody>
          </p:sp>
        </mc:Choice>
        <mc:Fallback xmlns="">
          <p:sp>
            <p:nvSpPr>
              <p:cNvPr id="19" name="Hộp Văn bản 11">
                <a:extLst>
                  <a:ext uri="{FF2B5EF4-FFF2-40B4-BE49-F238E27FC236}">
                    <a16:creationId xmlns:a16="http://schemas.microsoft.com/office/drawing/2014/main" id="{951F6A96-D73E-4D30-995E-32F1E3CE6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414" y="1634697"/>
                <a:ext cx="6215186" cy="955967"/>
              </a:xfrm>
              <a:prstGeom prst="rect">
                <a:avLst/>
              </a:prstGeom>
              <a:blipFill>
                <a:blip r:embed="rId5"/>
                <a:stretch>
                  <a:fillRect l="-1079" r="-393" b="-9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11">
                <a:extLst>
                  <a:ext uri="{FF2B5EF4-FFF2-40B4-BE49-F238E27FC236}">
                    <a16:creationId xmlns:a16="http://schemas.microsoft.com/office/drawing/2014/main" id="{F84FE390-50C7-4E9C-9FDC-B01A838D9B0C}"/>
                  </a:ext>
                </a:extLst>
              </p:cNvPr>
              <p:cNvSpPr txBox="1"/>
              <p:nvPr/>
            </p:nvSpPr>
            <p:spPr>
              <a:xfrm>
                <a:off x="5570414" y="2884763"/>
                <a:ext cx="6418386" cy="955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000" b="1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 thứ hai: </a:t>
                </a:r>
                <a:r>
                  <a:rPr lang="vi-VN" sz="20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nhà Ngân đi qua rạp chiếu phim và đến khu vui chơi dài: 386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382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vi-VN" sz="2000" dirty="0">
                    <a:solidFill>
                      <a:schemeClr val="tx1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768 (m)</a:t>
                </a:r>
              </a:p>
            </p:txBody>
          </p:sp>
        </mc:Choice>
        <mc:Fallback xmlns="">
          <p:sp>
            <p:nvSpPr>
              <p:cNvPr id="21" name="Hộp Văn bản 11">
                <a:extLst>
                  <a:ext uri="{FF2B5EF4-FFF2-40B4-BE49-F238E27FC236}">
                    <a16:creationId xmlns:a16="http://schemas.microsoft.com/office/drawing/2014/main" id="{F84FE390-50C7-4E9C-9FDC-B01A838D9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414" y="2884763"/>
                <a:ext cx="6418386" cy="955967"/>
              </a:xfrm>
              <a:prstGeom prst="rect">
                <a:avLst/>
              </a:prstGeom>
              <a:blipFill>
                <a:blip r:embed="rId6"/>
                <a:stretch>
                  <a:fillRect l="-1045" b="-9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hlinkClick r:id="rId7"/>
            <a:extLst>
              <a:ext uri="{FF2B5EF4-FFF2-40B4-BE49-F238E27FC236}">
                <a16:creationId xmlns:a16="http://schemas.microsoft.com/office/drawing/2014/main" id="{22F056A9-DF13-F587-EB91-A4379BE6BA62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7E4A9-5E9E-768E-AFD1-7A162D3C1461}"/>
              </a:ext>
            </a:extLst>
          </p:cNvPr>
          <p:cNvSpPr txBox="1"/>
          <p:nvPr/>
        </p:nvSpPr>
        <p:spPr>
          <a:xfrm>
            <a:off x="1558688" y="1038943"/>
            <a:ext cx="759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UTM Avo" panose="02040603050506020204" pitchFamily="18" charset="0"/>
              </a:rPr>
              <a:t>Quan sát sơ đồ sau, trả lời các câu hỏi:</a:t>
            </a:r>
          </a:p>
        </p:txBody>
      </p:sp>
    </p:spTree>
    <p:extLst>
      <p:ext uri="{BB962C8B-B14F-4D97-AF65-F5344CB8AC3E}">
        <p14:creationId xmlns:p14="http://schemas.microsoft.com/office/powerpoint/2010/main" val="29475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8">
            <a:extLst>
              <a:ext uri="{FF2B5EF4-FFF2-40B4-BE49-F238E27FC236}">
                <a16:creationId xmlns:a16="http://schemas.microsoft.com/office/drawing/2014/main" id="{460C2324-00F1-0A73-C440-2048F3784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852402" y="2461435"/>
            <a:ext cx="8756715" cy="147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vi-VN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Ôn tập về hình học và đo lường </a:t>
            </a:r>
            <a:endParaRPr lang="en-US" sz="66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645" y="473641"/>
            <a:ext cx="3158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Ong nhỏ và mật 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721" y="141546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71" y="1662559"/>
            <a:ext cx="4743450" cy="4743450"/>
          </a:xfrm>
          <a:prstGeom prst="rect">
            <a:avLst/>
          </a:prstGeom>
        </p:spPr>
      </p:pic>
      <p:sp>
        <p:nvSpPr>
          <p:cNvPr id="10" name="Right Arrow 9">
            <a:hlinkClick r:id="rId9" action="ppaction://hlinksldjump"/>
          </p:cNvPr>
          <p:cNvSpPr/>
          <p:nvPr/>
        </p:nvSpPr>
        <p:spPr>
          <a:xfrm>
            <a:off x="9839325" y="5505450"/>
            <a:ext cx="1524000" cy="119761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9929379" y="5919589"/>
            <a:ext cx="1343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BẮT ĐẦU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411.7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F5F5F1-E527-CFB9-39F4-5654D25329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07" y="0"/>
            <a:ext cx="662336" cy="7385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426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92" y="109211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32" y="333818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19" y="4536603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0" y="223680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6934200" y="3581400"/>
            <a:ext cx="4343400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trụ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6934200" y="2416396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6934200" y="4724400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6934200" y="1219200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 lập phương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457200" y="1143000"/>
            <a:ext cx="4953000" cy="3962400"/>
          </a:xfrm>
          <a:prstGeom prst="roundRect">
            <a:avLst>
              <a:gd name="adj" fmla="val 13065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5851964" y="218009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5809341" y="102361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5937203" y="448320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1143000" y="1295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Đồ vật dưới đây có dạng khối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181600"/>
            <a:ext cx="1144879" cy="1446054"/>
          </a:xfrm>
          <a:prstGeom prst="rect">
            <a:avLst/>
          </a:prstGeom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921B65-EFE5-4463-9722-E27AAE4683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2761953" cy="27619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8E8CB0-56E2-ACFA-D96B-FD6A683973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07" y="0"/>
            <a:ext cx="662336" cy="7385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0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73 0.49954 C -0.48607 0.48635 -0.48099 0.47616 -0.4767 0.46736 C -0.47553 0.45926 -0.47058 0.44144 -0.46758 0.43519 C -0.46407 0.40718 -0.44232 0.39792 -0.43008 0.39468 C -0.42396 0.39537 -0.41758 0.39283 -0.41172 0.39653 C -0.40938 0.39792 -0.40912 0.40486 -0.40769 0.40903 C -0.40586 0.41436 -0.40456 0.42616 -0.40365 0.43311 C -0.40287 0.43843 -0.40144 0.44908 -0.40144 0.44931 C -0.40183 0.46528 -0.40209 0.48148 -0.40261 0.49769 C -0.40287 0.50324 -0.40443 0.5051 -0.4056 0.50973 C -0.41211 0.53565 -0.42396 0.54537 -0.43803 0.55023 C -0.44649 0.54838 -0.4461 0.55139 -0.45131 0.54213 C -0.45378 0.53773 -0.45847 0.52801 -0.45847 0.52824 C -0.4599 0.51875 -0.46146 0.49954 -0.46146 0.49977 C -0.46029 0.45973 -0.46355 0.47084 -0.45639 0.45116 C -0.45183 0.43843 -0.45717 0.44699 -0.45131 0.43936 C -0.44675 0.42593 -0.44102 0.41343 -0.43412 0.40486 C -0.43282 0.40324 -0.43139 0.40162 -0.43008 0.4007 C -0.42735 0.39885 -0.42188 0.39653 -0.42188 0.39676 C -0.41889 0.39723 -0.41576 0.39699 -0.41277 0.39861 C -0.41172 0.39908 -0.41133 0.40162 -0.41068 0.40301 C -0.40612 0.41088 -0.40326 0.41829 -0.40066 0.42917 C -0.3987 0.45556 -0.39271 0.51042 -0.40144 0.52801 C -0.40912 0.54306 -0.42071 0.55278 -0.43099 0.55625 C -0.43803 0.5544 -0.43972 0.5551 -0.44428 0.54607 C -0.44727 0.53334 -0.44831 0.5213 -0.44922 0.50764 C -0.4487 0.47385 -0.4517 0.4544 -0.44206 0.43125 C -0.43933 0.42454 -0.43855 0.41991 -0.43412 0.41713 C -0.43099 0.41297 -0.42839 0.41111 -0.425 0.40903 C -0.41446 0.41088 -0.4181 0.41088 -0.41381 0.41088 L -0.42292 0.42523 L -0.41472 0.40486 " pathEditMode="relative" rAng="0" ptsTypes="AAAAAAAAAAAAAAAAAAA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92" y="109211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32" y="44299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19" y="335699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0" y="223680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6934200" y="4673194"/>
            <a:ext cx="4343400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6934200" y="2416396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6934200" y="3544795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trụ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6934200" y="1219200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 lập phương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457200" y="1143000"/>
            <a:ext cx="4953000" cy="3962400"/>
          </a:xfrm>
          <a:prstGeom prst="roundRect">
            <a:avLst>
              <a:gd name="adj" fmla="val 13065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5851964" y="218009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5809341" y="102361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5937203" y="33036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1143000" y="1295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Đồ vật dưới đây có dạng khối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181600"/>
            <a:ext cx="1144879" cy="1446054"/>
          </a:xfrm>
          <a:prstGeom prst="rect">
            <a:avLst/>
          </a:prstGeom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D90D96-34E3-4593-23FB-5898FF7733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9163" y="2495849"/>
            <a:ext cx="2261208" cy="22612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9FAF24D-8F5A-8D98-B4F7-9A27D5933F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07" y="0"/>
            <a:ext cx="662336" cy="7385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700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73 0.6551 C -0.48607 0.6419 -0.48099 0.63172 -0.4767 0.62292 C -0.47553 0.61482 -0.47058 0.59699 -0.46758 0.59074 C -0.46407 0.56273 -0.44232 0.55348 -0.43008 0.55023 C -0.42396 0.55093 -0.41758 0.54838 -0.41172 0.55209 C -0.40938 0.55348 -0.40912 0.56042 -0.40769 0.56459 C -0.40586 0.56991 -0.40456 0.58172 -0.40365 0.58866 C -0.40287 0.59398 -0.40144 0.60463 -0.40144 0.60486 C -0.40183 0.62084 -0.40209 0.63704 -0.40261 0.65324 C -0.40287 0.6588 -0.40443 0.66065 -0.4056 0.66528 C -0.41211 0.69121 -0.42396 0.70093 -0.43803 0.70579 C -0.44649 0.70394 -0.4461 0.70695 -0.45131 0.69769 C -0.45378 0.69329 -0.45847 0.68357 -0.45847 0.6838 C -0.4599 0.67431 -0.46146 0.6551 -0.46146 0.65533 C -0.46029 0.61528 -0.46355 0.62639 -0.45639 0.60672 C -0.45183 0.59398 -0.45717 0.60255 -0.45131 0.59491 C -0.44675 0.58148 -0.44102 0.56898 -0.43412 0.56042 C -0.43282 0.5588 -0.43139 0.55718 -0.43008 0.55625 C -0.42735 0.5544 -0.42188 0.55209 -0.42188 0.55232 C -0.41889 0.55278 -0.41576 0.55255 -0.41277 0.55417 C -0.41172 0.55463 -0.41133 0.55718 -0.41068 0.55857 C -0.40612 0.56644 -0.40326 0.57385 -0.40066 0.58473 C -0.3987 0.61111 -0.39271 0.66598 -0.40144 0.68357 C -0.40912 0.69861 -0.42071 0.70834 -0.43099 0.71181 C -0.43803 0.70996 -0.43972 0.71065 -0.44428 0.70162 C -0.44727 0.68889 -0.44831 0.67686 -0.44922 0.6632 C -0.4487 0.6294 -0.4517 0.60996 -0.44206 0.58681 C -0.43933 0.5801 -0.43855 0.57547 -0.43412 0.57269 C -0.43099 0.56852 -0.42839 0.56667 -0.425 0.56459 C -0.41446 0.56644 -0.4181 0.56644 -0.41381 0.56644 L -0.42292 0.58079 L -0.41472 0.56042 " pathEditMode="relative" rAng="0" ptsTypes="AAAAAAAAAAAAAAAAAAA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92" y="444491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32" y="112838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19" y="335699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0" y="223680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6934200" y="1371600"/>
            <a:ext cx="4343400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 lập phương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6934200" y="2416396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6934200" y="3544795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trụ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6934200" y="4572000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457200" y="1143000"/>
            <a:ext cx="4953000" cy="3962400"/>
          </a:xfrm>
          <a:prstGeom prst="roundRect">
            <a:avLst>
              <a:gd name="adj" fmla="val 13065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5851964" y="218009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5809341" y="437641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5937203" y="33036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1143000" y="1295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Đồ vật dưới đây có dạng khối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181600"/>
            <a:ext cx="1144879" cy="1446054"/>
          </a:xfrm>
          <a:prstGeom prst="rect">
            <a:avLst/>
          </a:prstGeom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7BE95A-7CD5-57AF-3C16-D7B436A8C0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2567" y="2348527"/>
            <a:ext cx="2411433" cy="24114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19608A-7A50-40E2-AEA9-56E0AB8998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07" y="0"/>
            <a:ext cx="662336" cy="7385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9806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73 0.16621 C -0.48607 0.15301 -0.48099 0.14283 -0.4767 0.13403 C -0.47553 0.12593 -0.47058 0.10811 -0.46758 0.10186 C -0.46407 0.07385 -0.44232 0.06459 -0.43008 0.06135 C -0.42396 0.06204 -0.41758 0.05949 -0.41172 0.0632 C -0.40938 0.06459 -0.40912 0.07153 -0.40769 0.0757 C -0.40586 0.08102 -0.40456 0.09283 -0.40365 0.09977 C -0.40287 0.1051 -0.40144 0.11574 -0.40144 0.11598 C -0.40183 0.13195 -0.40209 0.14815 -0.40261 0.16436 C -0.40287 0.16991 -0.40443 0.17176 -0.4056 0.17639 C -0.41211 0.20232 -0.42396 0.21204 -0.43803 0.2169 C -0.44649 0.21505 -0.4461 0.21806 -0.45131 0.2088 C -0.45378 0.2044 -0.45847 0.19468 -0.45847 0.19491 C -0.4599 0.18542 -0.46146 0.16621 -0.46146 0.16644 C -0.46029 0.12639 -0.46355 0.1375 -0.45639 0.11783 C -0.45183 0.1051 -0.45717 0.11366 -0.45131 0.10602 C -0.44675 0.0926 -0.44102 0.0801 -0.43412 0.07153 C -0.43282 0.06991 -0.43139 0.06829 -0.43008 0.06736 C -0.42735 0.06551 -0.42188 0.0632 -0.42188 0.06343 C -0.41889 0.06389 -0.41576 0.06366 -0.41277 0.06528 C -0.41172 0.06574 -0.41133 0.06829 -0.41068 0.06968 C -0.40612 0.07755 -0.40326 0.08496 -0.40066 0.09584 C -0.3987 0.12223 -0.39271 0.17709 -0.40144 0.19468 C -0.40912 0.20973 -0.42071 0.21945 -0.43099 0.22292 C -0.43803 0.22107 -0.43972 0.22176 -0.44428 0.21273 C -0.44727 0.2 -0.44831 0.18797 -0.44922 0.17431 C -0.4487 0.14051 -0.4517 0.12107 -0.44206 0.09792 C -0.43933 0.09121 -0.43855 0.08658 -0.43412 0.0838 C -0.43099 0.07963 -0.42839 0.07778 -0.425 0.0757 C -0.41446 0.07755 -0.4181 0.07755 -0.41381 0.07755 L -0.42292 0.0919 L -0.41472 0.07153 " pathEditMode="relative" rAng="0" ptsTypes="AAAAAAAAAAAAAAAAAAA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92" y="109211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432" y="211898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19" y="335699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20" y="4544805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6934200" y="2362200"/>
            <a:ext cx="4343400" cy="58477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nhật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6934200" y="4724400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6934200" y="3544795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trụ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6934200" y="1219200"/>
            <a:ext cx="4343400" cy="5847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A.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Khối lập phương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457200" y="1143000"/>
            <a:ext cx="4953000" cy="3962400"/>
          </a:xfrm>
          <a:prstGeom prst="roundRect">
            <a:avLst>
              <a:gd name="adj" fmla="val 13065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nhanb"/>
          <p:cNvSpPr/>
          <p:nvPr/>
        </p:nvSpPr>
        <p:spPr>
          <a:xfrm>
            <a:off x="5851964" y="448810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nhand"/>
          <p:cNvSpPr/>
          <p:nvPr/>
        </p:nvSpPr>
        <p:spPr>
          <a:xfrm>
            <a:off x="5809341" y="102361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7" name="nhanc"/>
          <p:cNvSpPr/>
          <p:nvPr/>
        </p:nvSpPr>
        <p:spPr>
          <a:xfrm>
            <a:off x="5937203" y="330360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1143000" y="12954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Đồ vật dưới đây có dạng khối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3" name="Picture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03ECCB2-A6EA-4718-86B8-83A5BE23C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181600"/>
            <a:ext cx="1144879" cy="1446054"/>
          </a:xfrm>
          <a:prstGeom prst="rect">
            <a:avLst/>
          </a:prstGeom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0"/>
            <a:ext cx="1143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7AC304-E375-4542-BA1A-C65170FE75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3886200" cy="3886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3988A8-E6E8-9A4D-D03A-7C7A82DBFE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07" y="0"/>
            <a:ext cx="662336" cy="73855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953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73 0.32176 C -0.48607 0.30857 -0.48099 0.29838 -0.4767 0.28959 C -0.47553 0.28148 -0.47058 0.26366 -0.46758 0.25741 C -0.46407 0.2294 -0.44232 0.22014 -0.43008 0.2169 C -0.42396 0.2176 -0.41758 0.21505 -0.41172 0.21875 C -0.40938 0.22014 -0.40912 0.22709 -0.40769 0.23125 C -0.40586 0.23658 -0.40456 0.24838 -0.40365 0.25533 C -0.40287 0.26065 -0.40144 0.2713 -0.40144 0.27153 C -0.40183 0.2875 -0.40209 0.30371 -0.40261 0.31991 C -0.40287 0.32547 -0.40443 0.32732 -0.4056 0.33195 C -0.41211 0.35787 -0.42396 0.3676 -0.43803 0.37246 C -0.44649 0.37061 -0.4461 0.37361 -0.45131 0.36436 C -0.45378 0.35996 -0.45847 0.35023 -0.45847 0.35047 C -0.4599 0.34098 -0.46146 0.32176 -0.46146 0.32199 C -0.46029 0.28195 -0.46355 0.29306 -0.45639 0.27338 C -0.45183 0.26065 -0.45717 0.26922 -0.45131 0.26158 C -0.44675 0.24815 -0.44102 0.23565 -0.43412 0.22709 C -0.43282 0.22547 -0.43139 0.22385 -0.43008 0.22292 C -0.42735 0.22107 -0.42188 0.21875 -0.42188 0.21898 C -0.41889 0.21945 -0.41576 0.21922 -0.41277 0.22084 C -0.41172 0.2213 -0.41133 0.22385 -0.41068 0.22523 C -0.40612 0.23311 -0.40326 0.24051 -0.40066 0.25139 C -0.3987 0.27778 -0.39271 0.33264 -0.40144 0.35023 C -0.40912 0.36528 -0.42071 0.375 -0.43099 0.37848 C -0.43803 0.37662 -0.43972 0.37732 -0.44428 0.36829 C -0.44727 0.35556 -0.44831 0.34352 -0.44922 0.32986 C -0.4487 0.29607 -0.4517 0.27662 -0.44206 0.25348 C -0.43933 0.24676 -0.43855 0.24213 -0.43412 0.23936 C -0.43099 0.23519 -0.42839 0.23334 -0.425 0.23125 C -0.41446 0.23311 -0.4181 0.23311 -0.41381 0.23311 L -0.42292 0.24746 L -0.41472 0.22709 " pathEditMode="relative" rAng="0" ptsTypes="AAAAAAAAAAAAAAAAAAAAAAAAAAAAAA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8C278E9-6FB2-3EBD-AB7E-F79D962833A7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6" name="Picture 5">
              <a:hlinkClick r:id="rId4"/>
              <a:extLst>
                <a:ext uri="{FF2B5EF4-FFF2-40B4-BE49-F238E27FC236}">
                  <a16:creationId xmlns:a16="http://schemas.microsoft.com/office/drawing/2014/main" id="{71182AC8-EFBE-9F7F-81E7-4A2EDAA32A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02D443-FD93-DF3E-EE4B-75B75DE28B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D21213E1-14BD-447B-925D-D939B251A65D}"/>
              </a:ext>
            </a:extLst>
          </p:cNvPr>
          <p:cNvSpPr/>
          <p:nvPr/>
        </p:nvSpPr>
        <p:spPr>
          <a:xfrm>
            <a:off x="616322" y="1019367"/>
            <a:ext cx="803313" cy="474999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0</a:t>
            </a:r>
            <a:r>
              <a:rPr lang="vi-VN" sz="2800" b="1" dirty="0">
                <a:latin typeface="UTM Avo" panose="02040603050506020204" pitchFamily="18" charset="0"/>
              </a:rPr>
              <a:t>4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F0C8B2-E894-47A0-BD9C-AE32EA0F993B}"/>
              </a:ext>
            </a:extLst>
          </p:cNvPr>
          <p:cNvSpPr txBox="1"/>
          <p:nvPr/>
        </p:nvSpPr>
        <p:spPr>
          <a:xfrm>
            <a:off x="1589169" y="1038943"/>
            <a:ext cx="2361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UTM Avo" panose="02040603050506020204" pitchFamily="18" charset="0"/>
              </a:rPr>
              <a:t>Số?</a:t>
            </a:r>
          </a:p>
        </p:txBody>
      </p:sp>
      <p:pic>
        <p:nvPicPr>
          <p:cNvPr id="5" name="Hình ảnh 1">
            <a:extLst>
              <a:ext uri="{FF2B5EF4-FFF2-40B4-BE49-F238E27FC236}">
                <a16:creationId xmlns:a16="http://schemas.microsoft.com/office/drawing/2014/main" id="{C6E6A8C6-C8BB-471A-9852-573819ADB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92" y="1755147"/>
            <a:ext cx="3185476" cy="3300828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id="{43C60923-A8C8-4D8E-9148-5C9BB9141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783" y="1755147"/>
            <a:ext cx="3519868" cy="3300828"/>
          </a:xfrm>
          <a:prstGeom prst="rect">
            <a:avLst/>
          </a:prstGeom>
        </p:spPr>
      </p:pic>
      <p:pic>
        <p:nvPicPr>
          <p:cNvPr id="7" name="Hình ảnh 3">
            <a:extLst>
              <a:ext uri="{FF2B5EF4-FFF2-40B4-BE49-F238E27FC236}">
                <a16:creationId xmlns:a16="http://schemas.microsoft.com/office/drawing/2014/main" id="{0A56723A-33A4-4788-81E6-C2BAB3D4C9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1429" y="1755147"/>
            <a:ext cx="3360036" cy="33008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37F45E-653F-40CF-9809-F09308E42E55}"/>
              </a:ext>
            </a:extLst>
          </p:cNvPr>
          <p:cNvSpPr/>
          <p:nvPr/>
        </p:nvSpPr>
        <p:spPr>
          <a:xfrm>
            <a:off x="2389011" y="4337050"/>
            <a:ext cx="374650" cy="488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C282D0-257A-4398-B158-FECD8D3C2FDA}"/>
              </a:ext>
            </a:extLst>
          </p:cNvPr>
          <p:cNvSpPr/>
          <p:nvPr/>
        </p:nvSpPr>
        <p:spPr>
          <a:xfrm>
            <a:off x="6059311" y="4413250"/>
            <a:ext cx="3746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669ED5-E0F3-4F74-A534-62FDC1412EF3}"/>
              </a:ext>
            </a:extLst>
          </p:cNvPr>
          <p:cNvSpPr/>
          <p:nvPr/>
        </p:nvSpPr>
        <p:spPr>
          <a:xfrm>
            <a:off x="9861691" y="4527550"/>
            <a:ext cx="3746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202A70-4EA9-4312-B9C1-6D813F8B0BEC}"/>
              </a:ext>
            </a:extLst>
          </p:cNvPr>
          <p:cNvSpPr txBox="1"/>
          <p:nvPr/>
        </p:nvSpPr>
        <p:spPr>
          <a:xfrm>
            <a:off x="2368102" y="4335298"/>
            <a:ext cx="44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UTM Avo" panose="02040603050506020204" pitchFamily="18" charset="0"/>
              </a:rPr>
              <a:t>6</a:t>
            </a:r>
            <a:endParaRPr lang="vi-VN" sz="28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285C7E-033C-454D-9780-7C06AEECB007}"/>
              </a:ext>
            </a:extLst>
          </p:cNvPr>
          <p:cNvSpPr txBox="1"/>
          <p:nvPr/>
        </p:nvSpPr>
        <p:spPr>
          <a:xfrm>
            <a:off x="5927630" y="4380454"/>
            <a:ext cx="65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UTM Avo" panose="02040603050506020204" pitchFamily="18" charset="0"/>
              </a:rPr>
              <a:t>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C0B1DB-0CF5-472F-BA7A-97412DBC7F74}"/>
              </a:ext>
            </a:extLst>
          </p:cNvPr>
          <p:cNvSpPr txBox="1"/>
          <p:nvPr/>
        </p:nvSpPr>
        <p:spPr>
          <a:xfrm>
            <a:off x="9743980" y="4463004"/>
            <a:ext cx="65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UTM Avo" panose="02040603050506020204" pitchFamily="18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8138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615</Words>
  <Application>Microsoft Office PowerPoint</Application>
  <PresentationFormat>Widescreen</PresentationFormat>
  <Paragraphs>79</Paragraphs>
  <Slides>16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Huong Tran</cp:lastModifiedBy>
  <cp:revision>44</cp:revision>
  <dcterms:modified xsi:type="dcterms:W3CDTF">2024-10-05T02:26:31Z</dcterms:modified>
</cp:coreProperties>
</file>