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355" r:id="rId4"/>
    <p:sldId id="394" r:id="rId5"/>
    <p:sldId id="395" r:id="rId6"/>
    <p:sldId id="396" r:id="rId7"/>
    <p:sldId id="397" r:id="rId8"/>
    <p:sldId id="308" r:id="rId9"/>
  </p:sldIdLst>
  <p:sldSz cx="9144000" cy="5715000" type="screen16x10"/>
  <p:notesSz cx="6858000" cy="9144000"/>
  <p:embeddedFontLst>
    <p:embeddedFont>
      <p:font typeface=".VnAvant" panose="020B7200000000000000"/>
      <p:regular r:id="rId11"/>
      <p:bold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NI-Thufap2"/>
      <p:regular r:id="rId1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CCFFCC"/>
    <a:srgbClr val="0000CC"/>
    <a:srgbClr val="FF33CC"/>
    <a:srgbClr val="CCFFFF"/>
    <a:srgbClr val="FF7C80"/>
    <a:srgbClr val="99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Ýt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gÆp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2" y="990599"/>
            <a:ext cx="2181225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82" y="990599"/>
            <a:ext cx="1517924" cy="1489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50" y="1285874"/>
            <a:ext cx="2693212" cy="1076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997974"/>
            <a:ext cx="2571750" cy="1952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34" y="2997974"/>
            <a:ext cx="2628900" cy="1914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76" y="3085058"/>
            <a:ext cx="1819275" cy="17058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0166" y="2351643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oong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4076" y="2362199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quÇn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oãc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7076" y="2348459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®</a:t>
            </a:r>
            <a:r>
              <a:rPr lang="en-US" sz="3200" b="1" dirty="0" err="1">
                <a:latin typeface=".VnAvant" pitchFamily="34" charset="0"/>
              </a:rPr>
              <a:t>Ìn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uýp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29" y="4895574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ngo»n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oÌo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9566" y="4885765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uÒu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oµo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7619" y="4824209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kh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uûu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tay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54" y="1676399"/>
            <a:ext cx="2181225" cy="137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46354" y="3047999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c¸i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x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oong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133" y="990599"/>
            <a:ext cx="1546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Vần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oong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396" y="1394917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400" dirty="0">
                <a:solidFill>
                  <a:srgbClr val="0000CC"/>
                </a:solidFill>
              </a:rPr>
              <a:t>-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vi-VN" sz="2400" dirty="0">
                <a:solidFill>
                  <a:srgbClr val="0000CC"/>
                </a:solidFill>
              </a:rPr>
              <a:t>Phân tích vần oong: gồm 1 âm o (kéo dài) đứng trước, âm ng đứng sau.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-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vi-VN" sz="2400" dirty="0">
                <a:solidFill>
                  <a:srgbClr val="0000CC"/>
                </a:solidFill>
              </a:rPr>
              <a:t>Đánh vần: o (đọc kéo dài) - ngờ - oong / oong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Tiếng xoong có vần oong. 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Phân tích vần oong: gồm 1 âm o (kéo dài) đứng t</a:t>
            </a:r>
            <a:r>
              <a:rPr lang="en-US" sz="2400" dirty="0">
                <a:solidFill>
                  <a:srgbClr val="0000CC"/>
                </a:solidFill>
              </a:rPr>
              <a:t>r</a:t>
            </a:r>
            <a:r>
              <a:rPr lang="vi-VN" sz="2400" dirty="0">
                <a:solidFill>
                  <a:srgbClr val="0000CC"/>
                </a:solidFill>
              </a:rPr>
              <a:t>ước, âm ng đứng sau. / Phân tích tiếng xoong. / Đánh vần, đọc trơn: xờ - oong - xoong / cái xoong.</a:t>
            </a:r>
          </a:p>
        </p:txBody>
      </p:sp>
    </p:spTree>
    <p:extLst>
      <p:ext uri="{BB962C8B-B14F-4D97-AF65-F5344CB8AC3E}">
        <p14:creationId xmlns:p14="http://schemas.microsoft.com/office/powerpoint/2010/main" val="31779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76" y="1780306"/>
            <a:ext cx="1517924" cy="14899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13506" y="3444293"/>
            <a:ext cx="25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quÇn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oãc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174" y="1021350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ooc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174" y="1483015"/>
            <a:ext cx="52292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CC"/>
                </a:solidFill>
              </a:rPr>
              <a:t>Tiếng soóc có vần ooc. </a:t>
            </a:r>
          </a:p>
          <a:p>
            <a:pPr algn="just"/>
            <a:endParaRPr lang="vi-VN" sz="2400" dirty="0">
              <a:solidFill>
                <a:srgbClr val="0000CC"/>
              </a:solidFill>
            </a:endParaRP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So sánh sự khác biệt giữa vần oong và vần ooc 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vần ooc có âm c đứng cuối. </a:t>
            </a:r>
          </a:p>
          <a:p>
            <a:pPr algn="just"/>
            <a:endParaRPr lang="vi-VN" sz="2400" dirty="0">
              <a:solidFill>
                <a:srgbClr val="0000CC"/>
              </a:solidFill>
            </a:endParaRP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Đánh vần, đọc trơn: o (đọc kéo dài) - cờ - ooc / sờ - ooc - sooc - sắc - soóc / quần soóc. </a:t>
            </a:r>
            <a:endParaRPr lang="en-US" sz="2400" dirty="0">
              <a:solidFill>
                <a:srgbClr val="0000CC"/>
              </a:solidFill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</a:rPr>
              <a:t>Chú ý: </a:t>
            </a:r>
            <a:r>
              <a:rPr lang="vi-VN" sz="2400" dirty="0">
                <a:solidFill>
                  <a:srgbClr val="0000CC"/>
                </a:solidFill>
              </a:rPr>
              <a:t>dấu sắc đặt trên âm o thứ 2.</a:t>
            </a:r>
          </a:p>
        </p:txBody>
      </p:sp>
    </p:spTree>
    <p:extLst>
      <p:ext uri="{BB962C8B-B14F-4D97-AF65-F5344CB8AC3E}">
        <p14:creationId xmlns:p14="http://schemas.microsoft.com/office/powerpoint/2010/main" val="18132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61" y="2055131"/>
            <a:ext cx="2693212" cy="10763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56570" y="3770859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®</a:t>
            </a:r>
            <a:r>
              <a:rPr lang="en-US" sz="3200" b="1" dirty="0" err="1">
                <a:latin typeface=".VnAvant" pitchFamily="34" charset="0"/>
              </a:rPr>
              <a:t>Ìn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uýp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070" y="1165098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uyp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819" y="1799876"/>
            <a:ext cx="4617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Tiếng tuýp có vần uyp. </a:t>
            </a:r>
          </a:p>
          <a:p>
            <a:pPr algn="just"/>
            <a:endParaRPr lang="vi-VN" sz="2800" dirty="0">
              <a:solidFill>
                <a:srgbClr val="0000CC"/>
              </a:solidFill>
            </a:endParaRPr>
          </a:p>
          <a:p>
            <a:pPr algn="just"/>
            <a:r>
              <a:rPr lang="vi-VN" sz="2800" dirty="0">
                <a:solidFill>
                  <a:srgbClr val="0000CC"/>
                </a:solidFill>
              </a:rPr>
              <a:t>Đánh vần, đọc trơn: u - y - pờ - uyp / tờ - uyp - tuyp - sắc - tuýp / đèn tuýp</a:t>
            </a:r>
          </a:p>
        </p:txBody>
      </p:sp>
    </p:spTree>
    <p:extLst>
      <p:ext uri="{BB962C8B-B14F-4D97-AF65-F5344CB8AC3E}">
        <p14:creationId xmlns:p14="http://schemas.microsoft.com/office/powerpoint/2010/main" val="40451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25" y="1655713"/>
            <a:ext cx="2571750" cy="19526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02515" y="3574774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ngo»n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oÌo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619" y="1107041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oeo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314" y="1655713"/>
            <a:ext cx="47969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 ngoèo có vần oeo. </a:t>
            </a:r>
          </a:p>
          <a:p>
            <a:pPr algn="just"/>
            <a:endParaRPr lang="vi-VN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Đánh vần, đọc trơn: o - e - o - oeo / ngờ - oeo - ngoeo - huyền - ngoèo / ngoằn ngoèo</a:t>
            </a:r>
          </a:p>
        </p:txBody>
      </p:sp>
    </p:spTree>
    <p:extLst>
      <p:ext uri="{BB962C8B-B14F-4D97-AF65-F5344CB8AC3E}">
        <p14:creationId xmlns:p14="http://schemas.microsoft.com/office/powerpoint/2010/main" val="38817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</TotalTime>
  <Words>341</Words>
  <Application>Microsoft Office PowerPoint</Application>
  <PresentationFormat>On-screen Show (16:10)</PresentationFormat>
  <Paragraphs>48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Times New Roman</vt:lpstr>
      <vt:lpstr>Calibri</vt:lpstr>
      <vt:lpstr>VNI-Thufap2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489</cp:revision>
  <dcterms:created xsi:type="dcterms:W3CDTF">2020-02-10T09:35:50Z</dcterms:created>
  <dcterms:modified xsi:type="dcterms:W3CDTF">2021-03-08T14:04:27Z</dcterms:modified>
</cp:coreProperties>
</file>