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Lst>
  <p:notesMasterIdLst>
    <p:notesMasterId r:id="rId22"/>
  </p:notesMasterIdLst>
  <p:sldIdLst>
    <p:sldId id="274"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4" autoAdjust="0"/>
    <p:restoredTop sz="94660"/>
  </p:normalViewPr>
  <p:slideViewPr>
    <p:cSldViewPr snapToGrid="0">
      <p:cViewPr varScale="1">
        <p:scale>
          <a:sx n="73" d="100"/>
          <a:sy n="73" d="100"/>
        </p:scale>
        <p:origin x="7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E7A2C-FD3A-4F6E-8109-B3EA0D6FE1D4}" type="datetimeFigureOut">
              <a:rPr lang="en-US" smtClean="0"/>
              <a:t>10/05/2023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CC163-7E19-4041-9693-C5014DB80CF2}" type="slidenum">
              <a:rPr lang="en-US" smtClean="0"/>
              <a:t>‹#›</a:t>
            </a:fld>
            <a:endParaRPr lang="en-US"/>
          </a:p>
        </p:txBody>
      </p:sp>
    </p:spTree>
    <p:extLst>
      <p:ext uri="{BB962C8B-B14F-4D97-AF65-F5344CB8AC3E}">
        <p14:creationId xmlns:p14="http://schemas.microsoft.com/office/powerpoint/2010/main" val="79718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a:p>
        </p:txBody>
      </p:sp>
      <p:sp>
        <p:nvSpPr>
          <p:cNvPr id="4" name="Slide Number Placeholder 3"/>
          <p:cNvSpPr>
            <a:spLocks noGrp="1"/>
          </p:cNvSpPr>
          <p:nvPr>
            <p:ph type="sldNum" sz="quarter" idx="10"/>
          </p:nvPr>
        </p:nvSpPr>
        <p:spPr/>
        <p:txBody>
          <a:bodyPr/>
          <a:lstStyle/>
          <a:p>
            <a:fld id="{3F2698F9-AF7E-4A6D-B7D1-C76D65D4902E}" type="slidenum">
              <a:rPr lang="en-US" smtClean="0"/>
              <a:t>8</a:t>
            </a:fld>
            <a:endParaRPr lang="en-US"/>
          </a:p>
        </p:txBody>
      </p:sp>
    </p:spTree>
    <p:extLst>
      <p:ext uri="{BB962C8B-B14F-4D97-AF65-F5344CB8AC3E}">
        <p14:creationId xmlns:p14="http://schemas.microsoft.com/office/powerpoint/2010/main" val="238271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0055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5901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A7C198-19F6-4C82-A3A0-83F554F79A19}" type="datetimeFigureOut">
              <a:rPr lang="en-US" smtClean="0"/>
              <a:t>10/05/2023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42D79-7278-4520-BCF7-B12419E84B01}" type="slidenum">
              <a:rPr lang="en-US" smtClean="0"/>
              <a:t>‹#›</a:t>
            </a:fld>
            <a:endParaRPr lang="en-US"/>
          </a:p>
        </p:txBody>
      </p:sp>
    </p:spTree>
    <p:extLst>
      <p:ext uri="{BB962C8B-B14F-4D97-AF65-F5344CB8AC3E}">
        <p14:creationId xmlns:p14="http://schemas.microsoft.com/office/powerpoint/2010/main" val="316529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7C198-19F6-4C82-A3A0-83F554F79A19}" type="datetimeFigureOut">
              <a:rPr lang="en-US" smtClean="0"/>
              <a:t>10/05/2023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42D79-7278-4520-BCF7-B12419E84B01}" type="slidenum">
              <a:rPr lang="en-US" smtClean="0"/>
              <a:t>‹#›</a:t>
            </a:fld>
            <a:endParaRPr lang="en-US"/>
          </a:p>
        </p:txBody>
      </p:sp>
    </p:spTree>
    <p:extLst>
      <p:ext uri="{BB962C8B-B14F-4D97-AF65-F5344CB8AC3E}">
        <p14:creationId xmlns:p14="http://schemas.microsoft.com/office/powerpoint/2010/main" val="3717585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7C198-19F6-4C82-A3A0-83F554F79A19}" type="datetimeFigureOut">
              <a:rPr lang="en-US" smtClean="0"/>
              <a:t>10/05/2023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42D79-7278-4520-BCF7-B12419E84B01}" type="slidenum">
              <a:rPr lang="en-US" smtClean="0"/>
              <a:t>‹#›</a:t>
            </a:fld>
            <a:endParaRPr lang="en-US"/>
          </a:p>
        </p:txBody>
      </p:sp>
    </p:spTree>
    <p:extLst>
      <p:ext uri="{BB962C8B-B14F-4D97-AF65-F5344CB8AC3E}">
        <p14:creationId xmlns:p14="http://schemas.microsoft.com/office/powerpoint/2010/main" val="3029361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40874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14888886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281287483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332374244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305083150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2938275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38809809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21627840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7C198-19F6-4C82-A3A0-83F554F79A19}" type="datetimeFigureOut">
              <a:rPr lang="en-US" smtClean="0"/>
              <a:t>10/05/2023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42D79-7278-4520-BCF7-B12419E84B01}" type="slidenum">
              <a:rPr lang="en-US" smtClean="0"/>
              <a:t>‹#›</a:t>
            </a:fld>
            <a:endParaRPr lang="en-US"/>
          </a:p>
        </p:txBody>
      </p:sp>
    </p:spTree>
    <p:extLst>
      <p:ext uri="{BB962C8B-B14F-4D97-AF65-F5344CB8AC3E}">
        <p14:creationId xmlns:p14="http://schemas.microsoft.com/office/powerpoint/2010/main" val="1160569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197478787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194590631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337276026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352373387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17485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1176866" y="1436159"/>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8200" y="6345767"/>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solidFill>
              <a:effectLst/>
              <a:uLnTx/>
              <a:uFillTx/>
              <a:latin typeface="Arial-Rounded"/>
              <a:ea typeface="+mn-ea"/>
              <a:cs typeface="+mn-cs"/>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Rounded"/>
              <a:ea typeface="+mn-ea"/>
              <a:cs typeface="+mn-cs"/>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solidFill>
                <a:effectLst/>
                <a:uLnTx/>
                <a:uFillTx/>
                <a:latin typeface="Arial-Rounde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solidFill>
              <a:effectLst/>
              <a:uLnTx/>
              <a:uFillTx/>
              <a:latin typeface="Arial-Rounded"/>
              <a:ea typeface="+mn-ea"/>
              <a:cs typeface="+mn-cs"/>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a:prstGeom prst="rect">
            <a:avLst/>
          </a:prstGeom>
        </p:spPr>
        <p:txBody>
          <a:bodyPr/>
          <a:lstStyle/>
          <a:p>
            <a:endParaRPr lang="en-US"/>
          </a:p>
        </p:txBody>
      </p:sp>
    </p:spTree>
    <p:extLst>
      <p:ext uri="{BB962C8B-B14F-4D97-AF65-F5344CB8AC3E}">
        <p14:creationId xmlns:p14="http://schemas.microsoft.com/office/powerpoint/2010/main" val="369564373"/>
      </p:ext>
    </p:extLst>
  </p:cSld>
  <p:clrMapOvr>
    <a:masterClrMapping/>
  </p:clrMapOvr>
  <p:transition spd="med"/>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394312144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17431180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323789975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16705130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A7C198-19F6-4C82-A3A0-83F554F79A19}" type="datetimeFigureOut">
              <a:rPr lang="en-US" smtClean="0"/>
              <a:t>10/05/2023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42D79-7278-4520-BCF7-B12419E84B01}" type="slidenum">
              <a:rPr lang="en-US" smtClean="0"/>
              <a:t>‹#›</a:t>
            </a:fld>
            <a:endParaRPr lang="en-US"/>
          </a:p>
        </p:txBody>
      </p:sp>
    </p:spTree>
    <p:extLst>
      <p:ext uri="{BB962C8B-B14F-4D97-AF65-F5344CB8AC3E}">
        <p14:creationId xmlns:p14="http://schemas.microsoft.com/office/powerpoint/2010/main" val="4236935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79214969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69013106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150356769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307544475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1367984720"/>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425046028"/>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Tree>
    <p:extLst>
      <p:ext uri="{BB962C8B-B14F-4D97-AF65-F5344CB8AC3E}">
        <p14:creationId xmlns:p14="http://schemas.microsoft.com/office/powerpoint/2010/main" val="132209774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854816"/>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1176866" y="1436159"/>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8200" y="6345767"/>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solidFill>
                <a:effectLst/>
                <a:uLnTx/>
                <a:uFillTx/>
                <a:latin typeface="Arial-Rounde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solidFill>
              <a:effectLst/>
              <a:uLnTx/>
              <a:uFillTx/>
              <a:latin typeface="Arial-Rounded"/>
              <a:ea typeface="+mn-ea"/>
              <a:cs typeface="+mn-cs"/>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Rounded"/>
              <a:ea typeface="+mn-ea"/>
              <a:cs typeface="+mn-cs"/>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solidFill>
                <a:effectLst/>
                <a:uLnTx/>
                <a:uFillTx/>
                <a:latin typeface="Arial-Rounde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solidFill>
              <a:effectLst/>
              <a:uLnTx/>
              <a:uFillTx/>
              <a:latin typeface="Arial-Rounded"/>
              <a:ea typeface="+mn-ea"/>
              <a:cs typeface="+mn-cs"/>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a:prstGeom prst="rect">
            <a:avLst/>
          </a:prstGeom>
        </p:spPr>
        <p:txBody>
          <a:bodyPr/>
          <a:lstStyle/>
          <a:p>
            <a:endParaRPr lang="en-US"/>
          </a:p>
        </p:txBody>
      </p:sp>
    </p:spTree>
    <p:extLst>
      <p:ext uri="{BB962C8B-B14F-4D97-AF65-F5344CB8AC3E}">
        <p14:creationId xmlns:p14="http://schemas.microsoft.com/office/powerpoint/2010/main" val="1552136085"/>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A7C198-19F6-4C82-A3A0-83F554F79A19}" type="datetimeFigureOut">
              <a:rPr lang="en-US" smtClean="0"/>
              <a:t>10/05/2023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42D79-7278-4520-BCF7-B12419E84B01}" type="slidenum">
              <a:rPr lang="en-US" smtClean="0"/>
              <a:t>‹#›</a:t>
            </a:fld>
            <a:endParaRPr lang="en-US"/>
          </a:p>
        </p:txBody>
      </p:sp>
    </p:spTree>
    <p:extLst>
      <p:ext uri="{BB962C8B-B14F-4D97-AF65-F5344CB8AC3E}">
        <p14:creationId xmlns:p14="http://schemas.microsoft.com/office/powerpoint/2010/main" val="89035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A7C198-19F6-4C82-A3A0-83F554F79A19}" type="datetimeFigureOut">
              <a:rPr lang="en-US" smtClean="0"/>
              <a:t>10/05/2023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42D79-7278-4520-BCF7-B12419E84B01}" type="slidenum">
              <a:rPr lang="en-US" smtClean="0"/>
              <a:t>‹#›</a:t>
            </a:fld>
            <a:endParaRPr lang="en-US"/>
          </a:p>
        </p:txBody>
      </p:sp>
    </p:spTree>
    <p:extLst>
      <p:ext uri="{BB962C8B-B14F-4D97-AF65-F5344CB8AC3E}">
        <p14:creationId xmlns:p14="http://schemas.microsoft.com/office/powerpoint/2010/main" val="968702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A7C198-19F6-4C82-A3A0-83F554F79A19}" type="datetimeFigureOut">
              <a:rPr lang="en-US" smtClean="0"/>
              <a:t>10/05/2023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42D79-7278-4520-BCF7-B12419E84B01}" type="slidenum">
              <a:rPr lang="en-US" smtClean="0"/>
              <a:t>‹#›</a:t>
            </a:fld>
            <a:endParaRPr lang="en-US"/>
          </a:p>
        </p:txBody>
      </p:sp>
    </p:spTree>
    <p:extLst>
      <p:ext uri="{BB962C8B-B14F-4D97-AF65-F5344CB8AC3E}">
        <p14:creationId xmlns:p14="http://schemas.microsoft.com/office/powerpoint/2010/main" val="405017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7C198-19F6-4C82-A3A0-83F554F79A19}" type="datetimeFigureOut">
              <a:rPr lang="en-US" smtClean="0"/>
              <a:t>10/05/2023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142D79-7278-4520-BCF7-B12419E84B01}" type="slidenum">
              <a:rPr lang="en-US" smtClean="0"/>
              <a:t>‹#›</a:t>
            </a:fld>
            <a:endParaRPr lang="en-US"/>
          </a:p>
        </p:txBody>
      </p:sp>
    </p:spTree>
    <p:extLst>
      <p:ext uri="{BB962C8B-B14F-4D97-AF65-F5344CB8AC3E}">
        <p14:creationId xmlns:p14="http://schemas.microsoft.com/office/powerpoint/2010/main" val="92893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A7C198-19F6-4C82-A3A0-83F554F79A19}" type="datetimeFigureOut">
              <a:rPr lang="en-US" smtClean="0"/>
              <a:t>10/05/2023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42D79-7278-4520-BCF7-B12419E84B01}" type="slidenum">
              <a:rPr lang="en-US" smtClean="0"/>
              <a:t>‹#›</a:t>
            </a:fld>
            <a:endParaRPr lang="en-US"/>
          </a:p>
        </p:txBody>
      </p:sp>
    </p:spTree>
    <p:extLst>
      <p:ext uri="{BB962C8B-B14F-4D97-AF65-F5344CB8AC3E}">
        <p14:creationId xmlns:p14="http://schemas.microsoft.com/office/powerpoint/2010/main" val="295867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A7C198-19F6-4C82-A3A0-83F554F79A19}" type="datetimeFigureOut">
              <a:rPr lang="en-US" smtClean="0"/>
              <a:t>10/05/2023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42D79-7278-4520-BCF7-B12419E84B01}" type="slidenum">
              <a:rPr lang="en-US" smtClean="0"/>
              <a:t>‹#›</a:t>
            </a:fld>
            <a:endParaRPr lang="en-US"/>
          </a:p>
        </p:txBody>
      </p:sp>
    </p:spTree>
    <p:extLst>
      <p:ext uri="{BB962C8B-B14F-4D97-AF65-F5344CB8AC3E}">
        <p14:creationId xmlns:p14="http://schemas.microsoft.com/office/powerpoint/2010/main" val="68982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7C198-19F6-4C82-A3A0-83F554F79A19}" type="datetimeFigureOut">
              <a:rPr lang="en-US" smtClean="0"/>
              <a:t>10/05/2023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42D79-7278-4520-BCF7-B12419E84B01}" type="slidenum">
              <a:rPr lang="en-US" smtClean="0"/>
              <a:t>‹#›</a:t>
            </a:fld>
            <a:endParaRPr lang="en-US"/>
          </a:p>
        </p:txBody>
      </p:sp>
    </p:spTree>
    <p:extLst>
      <p:ext uri="{BB962C8B-B14F-4D97-AF65-F5344CB8AC3E}">
        <p14:creationId xmlns:p14="http://schemas.microsoft.com/office/powerpoint/2010/main" val="198385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75770" y="221343"/>
            <a:ext cx="11640457" cy="6415314"/>
          </a:xfrm>
          <a:prstGeom prst="roundRect">
            <a:avLst>
              <a:gd name="adj" fmla="val 942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Tree>
    <p:extLst>
      <p:ext uri="{BB962C8B-B14F-4D97-AF65-F5344CB8AC3E}">
        <p14:creationId xmlns:p14="http://schemas.microsoft.com/office/powerpoint/2010/main" val="6732762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0FF3092-099F-40A5-B724-2564865CB8C6}"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167021-B962-4D6C-8DFC-AF0D64A5D956}"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75770" y="221343"/>
            <a:ext cx="11640457" cy="6415314"/>
          </a:xfrm>
          <a:prstGeom prst="roundRect">
            <a:avLst>
              <a:gd name="adj" fmla="val 942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Tree>
    <p:extLst>
      <p:ext uri="{BB962C8B-B14F-4D97-AF65-F5344CB8AC3E}">
        <p14:creationId xmlns:p14="http://schemas.microsoft.com/office/powerpoint/2010/main" val="401345379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loigiaihay.com/giai-bai-on-tap-va-danh-gia-cuoi-ki-2-on-tap-tiet-3-4-sgk-tieng-viet-2-tap-2-ket-noi-tri-thuc-voi-cuoc-song-a90259.html#ixzz7KJmyR5NJ" TargetMode="External"/><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7.png"/><Relationship Id="rId7" Type="http://schemas.openxmlformats.org/officeDocument/2006/relationships/image" Target="../media/image19.png"/><Relationship Id="rId12" Type="http://schemas.microsoft.com/office/2007/relationships/hdphoto" Target="../media/hdphoto6.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21.png"/><Relationship Id="rId5" Type="http://schemas.openxmlformats.org/officeDocument/2006/relationships/image" Target="../media/image18.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0CA0E8F-F0BE-4811-AD30-06F44B7D91C8}"/>
              </a:ext>
            </a:extLst>
          </p:cNvPr>
          <p:cNvPicPr>
            <a:picLocks noChangeAspect="1"/>
          </p:cNvPicPr>
          <p:nvPr/>
        </p:nvPicPr>
        <p:blipFill rotWithShape="1">
          <a:blip r:embed="rId2">
            <a:extLst>
              <a:ext uri="{28A0092B-C50C-407E-A947-70E740481C1C}">
                <a14:useLocalDpi xmlns:a14="http://schemas.microsoft.com/office/drawing/2010/main" val="0"/>
              </a:ext>
            </a:extLst>
          </a:blip>
          <a:srcRect l="44444"/>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16DB3BCE-1F07-4274-9329-B8A454CAB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5333"/>
          <a:stretch/>
        </p:blipFill>
        <p:spPr>
          <a:xfrm>
            <a:off x="1559059" y="921442"/>
            <a:ext cx="5881253" cy="1293997"/>
          </a:xfrm>
          <a:prstGeom prst="rect">
            <a:avLst/>
          </a:prstGeom>
        </p:spPr>
      </p:pic>
      <p:sp>
        <p:nvSpPr>
          <p:cNvPr id="13" name="带形: 上凸 12">
            <a:extLst>
              <a:ext uri="{FF2B5EF4-FFF2-40B4-BE49-F238E27FC236}">
                <a16:creationId xmlns:a16="http://schemas.microsoft.com/office/drawing/2014/main" id="{D1E85B51-3091-418B-A131-E93ABD014BFE}"/>
              </a:ext>
            </a:extLst>
          </p:cNvPr>
          <p:cNvSpPr/>
          <p:nvPr/>
        </p:nvSpPr>
        <p:spPr>
          <a:xfrm>
            <a:off x="822960" y="4888450"/>
            <a:ext cx="8001000" cy="1546411"/>
          </a:xfrm>
          <a:prstGeom prst="ribbon2">
            <a:avLst/>
          </a:prstGeom>
          <a:solidFill>
            <a:srgbClr val="B3D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a:ea typeface="+mn-ea"/>
              <a:cs typeface="+mn-cs"/>
            </a:endParaRPr>
          </a:p>
        </p:txBody>
      </p:sp>
      <p:sp>
        <p:nvSpPr>
          <p:cNvPr id="14" name="文本框 13">
            <a:extLst>
              <a:ext uri="{FF2B5EF4-FFF2-40B4-BE49-F238E27FC236}">
                <a16:creationId xmlns:a16="http://schemas.microsoft.com/office/drawing/2014/main" id="{F6DAC0E9-3A5B-4039-BFF5-220F83B3C855}"/>
              </a:ext>
            </a:extLst>
          </p:cNvPr>
          <p:cNvSpPr txBox="1"/>
          <p:nvPr/>
        </p:nvSpPr>
        <p:spPr>
          <a:xfrm>
            <a:off x="1684137" y="2215439"/>
            <a:ext cx="5631096"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Xin</a:t>
            </a:r>
            <a:r>
              <a:rPr kumimoji="0" lang="en-US" altLang="zh-CN" sz="6000" b="0" i="0" u="none" strike="noStrike" kern="1200" cap="none" spc="0" normalizeH="0" baseline="0" noProof="0" dirty="0"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 </a:t>
            </a: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chào</a:t>
            </a:r>
            <a:r>
              <a:rPr kumimoji="0" lang="en-US" altLang="zh-CN" sz="6000" b="0" i="0" u="none" strike="noStrike" kern="1200" cap="none" spc="0" normalizeH="0" baseline="0" noProof="0" dirty="0"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 </a:t>
            </a: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tất</a:t>
            </a:r>
            <a:r>
              <a:rPr kumimoji="0" lang="en-US" altLang="zh-CN" sz="6000" b="0" i="0" u="none" strike="noStrike" kern="1200" cap="none" spc="0" normalizeH="0" baseline="0" noProof="0" dirty="0"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 </a:t>
            </a: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cả</a:t>
            </a:r>
            <a:r>
              <a:rPr kumimoji="0" lang="en-US" altLang="zh-CN" sz="6000" b="0" i="0" u="none" strike="noStrike" kern="1200" cap="none" spc="0" normalizeH="0" baseline="0" noProof="0" dirty="0"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 </a:t>
            </a: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các</a:t>
            </a:r>
            <a:r>
              <a:rPr kumimoji="0" lang="en-US" altLang="zh-CN" sz="6000" b="0" i="0" u="none" strike="noStrike" kern="1200" cap="none" spc="0" normalizeH="0" baseline="0" noProof="0" dirty="0"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 con </a:t>
            </a: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đến</a:t>
            </a:r>
            <a:r>
              <a:rPr kumimoji="0" lang="en-US" altLang="zh-CN" sz="6000" b="0" i="0" u="none" strike="noStrike" kern="1200" cap="none" spc="0" normalizeH="0" baseline="0" noProof="0" dirty="0"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 </a:t>
            </a: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với</a:t>
            </a:r>
            <a:r>
              <a:rPr kumimoji="0" lang="en-US" altLang="zh-CN" sz="6000" b="0" i="0" u="none" strike="noStrike" kern="1200" cap="none" spc="0" normalizeH="0" baseline="0" noProof="0" dirty="0"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 </a:t>
            </a: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tiết</a:t>
            </a:r>
            <a:r>
              <a:rPr kumimoji="0" lang="en-US" altLang="zh-CN" sz="6000" b="0" i="0" u="none" strike="noStrike" kern="1200" cap="none" spc="0" normalizeH="0" baseline="0" noProof="0" dirty="0"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 </a:t>
            </a: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học</a:t>
            </a:r>
            <a:endParaRPr kumimoji="0" lang="zh-CN" altLang="en-US" sz="6000" b="0" i="0" u="none" strike="noStrike" kern="1200" cap="none" spc="0" normalizeH="0" baseline="0" noProof="0" dirty="0">
              <a:ln>
                <a:solidFill>
                  <a:prstClr val="black"/>
                </a:solidFill>
              </a:ln>
              <a:solidFill>
                <a:prstClr val="black"/>
              </a:solidFill>
              <a:effectLst/>
              <a:uLnTx/>
              <a:uFillTx/>
              <a:latin typeface="HP001 4 hàng" pitchFamily="34" charset="0"/>
              <a:ea typeface="Arial-Rounded" pitchFamily="34" charset="0"/>
              <a:cs typeface="Arial-Rounded" pitchFamily="34" charset="0"/>
            </a:endParaRPr>
          </a:p>
        </p:txBody>
      </p:sp>
      <p:pic>
        <p:nvPicPr>
          <p:cNvPr id="15" name="图片 14">
            <a:extLst>
              <a:ext uri="{FF2B5EF4-FFF2-40B4-BE49-F238E27FC236}">
                <a16:creationId xmlns:a16="http://schemas.microsoft.com/office/drawing/2014/main" id="{9E3180B5-DF7A-4514-94BA-D2ADC69E98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253" b="27899"/>
          <a:stretch/>
        </p:blipFill>
        <p:spPr>
          <a:xfrm>
            <a:off x="285675" y="5061328"/>
            <a:ext cx="2727774" cy="1373533"/>
          </a:xfrm>
          <a:prstGeom prst="rect">
            <a:avLst/>
          </a:prstGeom>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94" y="0"/>
            <a:ext cx="1008574" cy="127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a:extLst>
              <a:ext uri="{FF2B5EF4-FFF2-40B4-BE49-F238E27FC236}">
                <a16:creationId xmlns:a16="http://schemas.microsoft.com/office/drawing/2014/main" id="{06C86FA0-3CD2-49E2-8E61-816CE10BF0A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658" t="5555" r="25103" b="15112"/>
          <a:stretch/>
        </p:blipFill>
        <p:spPr>
          <a:xfrm>
            <a:off x="7434169" y="931139"/>
            <a:ext cx="4757831" cy="4995722"/>
          </a:xfrm>
          <a:prstGeom prst="rect">
            <a:avLst/>
          </a:prstGeom>
        </p:spPr>
      </p:pic>
      <p:sp>
        <p:nvSpPr>
          <p:cNvPr id="16" name="TextBox 15"/>
          <p:cNvSpPr txBox="1"/>
          <p:nvPr/>
        </p:nvSpPr>
        <p:spPr>
          <a:xfrm>
            <a:off x="7086598" y="0"/>
            <a:ext cx="510540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D3CDB1"/>
                </a:solidFill>
                <a:effectLst/>
                <a:uLnTx/>
                <a:uFillTx/>
                <a:latin typeface="Arial-Rounded" pitchFamily="34" charset="0"/>
                <a:ea typeface="Arial-Rounded" pitchFamily="34" charset="0"/>
                <a:cs typeface="Arial-Rounded" pitchFamily="34" charset="0"/>
              </a:rPr>
              <a:t>TK:  </a:t>
            </a:r>
            <a:r>
              <a:rPr kumimoji="0" lang="en-US" sz="1600" b="0" i="0" u="none" strike="noStrike" kern="1200" cap="none" spc="0" normalizeH="0" baseline="0" noProof="0" dirty="0" err="1" smtClean="0">
                <a:ln>
                  <a:noFill/>
                </a:ln>
                <a:solidFill>
                  <a:srgbClr val="D3CDB1"/>
                </a:solidFill>
                <a:effectLst/>
                <a:uLnTx/>
                <a:uFillTx/>
                <a:latin typeface="Arial-Rounded" pitchFamily="34" charset="0"/>
                <a:ea typeface="Arial-Rounded" pitchFamily="34" charset="0"/>
                <a:cs typeface="Arial-Rounded" pitchFamily="34" charset="0"/>
              </a:rPr>
              <a:t>Vũ</a:t>
            </a:r>
            <a:r>
              <a:rPr kumimoji="0" lang="en-US" sz="1600" b="0" i="0" u="none" strike="noStrike" kern="1200" cap="none" spc="0" normalizeH="0" baseline="0" noProof="0" dirty="0" smtClean="0">
                <a:ln>
                  <a:noFill/>
                </a:ln>
                <a:solidFill>
                  <a:srgbClr val="D3CDB1"/>
                </a:solidFill>
                <a:effectLst/>
                <a:uLnTx/>
                <a:uFillTx/>
                <a:latin typeface="Arial-Rounded" pitchFamily="34" charset="0"/>
                <a:ea typeface="Arial-Rounded" pitchFamily="34" charset="0"/>
                <a:cs typeface="Arial-Rounded" pitchFamily="34" charset="0"/>
              </a:rPr>
              <a:t> </a:t>
            </a:r>
            <a:r>
              <a:rPr kumimoji="0" lang="en-US" sz="1600" b="0" i="0" u="none" strike="noStrike" kern="1200" cap="none" spc="0" normalizeH="0" baseline="0" noProof="0" dirty="0" err="1" smtClean="0">
                <a:ln>
                  <a:noFill/>
                </a:ln>
                <a:solidFill>
                  <a:srgbClr val="D3CDB1"/>
                </a:solidFill>
                <a:effectLst/>
                <a:uLnTx/>
                <a:uFillTx/>
                <a:latin typeface="Arial-Rounded" pitchFamily="34" charset="0"/>
                <a:ea typeface="Arial-Rounded" pitchFamily="34" charset="0"/>
                <a:cs typeface="Arial-Rounded" pitchFamily="34" charset="0"/>
              </a:rPr>
              <a:t>Hồng</a:t>
            </a:r>
            <a:r>
              <a:rPr kumimoji="0" lang="en-US" sz="1600" b="0" i="0" u="none" strike="noStrike" kern="1200" cap="none" spc="0" normalizeH="0" baseline="0" noProof="0" dirty="0" smtClean="0">
                <a:ln>
                  <a:noFill/>
                </a:ln>
                <a:solidFill>
                  <a:srgbClr val="D3CDB1"/>
                </a:solidFill>
                <a:effectLst/>
                <a:uLnTx/>
                <a:uFillTx/>
                <a:latin typeface="Arial-Rounded" pitchFamily="34" charset="0"/>
                <a:ea typeface="Arial-Rounded" pitchFamily="34" charset="0"/>
                <a:cs typeface="Arial-Rounded" pitchFamily="34" charset="0"/>
              </a:rPr>
              <a:t>: https</a:t>
            </a:r>
            <a:r>
              <a:rPr kumimoji="0" lang="en-US" sz="1600" b="0" i="0" u="none" strike="noStrike" kern="1200" cap="none" spc="0" normalizeH="0" baseline="0" noProof="0" dirty="0">
                <a:ln>
                  <a:noFill/>
                </a:ln>
                <a:solidFill>
                  <a:srgbClr val="D3CDB1"/>
                </a:solidFill>
                <a:effectLst/>
                <a:uLnTx/>
                <a:uFillTx/>
                <a:latin typeface="Arial-Rounded" pitchFamily="34" charset="0"/>
                <a:ea typeface="Arial-Rounded" pitchFamily="34" charset="0"/>
                <a:cs typeface="Arial-Rounded" pitchFamily="34" charset="0"/>
              </a:rPr>
              <a:t>://www.facebook.com/vuhong1972/</a:t>
            </a:r>
            <a:r>
              <a:rPr kumimoji="0" lang="en-US" sz="1600" b="0" i="0" u="none" strike="noStrike" kern="1200" cap="none" spc="0" normalizeH="0" baseline="0" noProof="0" dirty="0" smtClean="0">
                <a:ln>
                  <a:noFill/>
                </a:ln>
                <a:solidFill>
                  <a:srgbClr val="D3CDB1"/>
                </a:solidFill>
                <a:effectLst/>
                <a:uLnTx/>
                <a:uFillTx/>
                <a:latin typeface="Arial-Rounded" pitchFamily="34" charset="0"/>
                <a:ea typeface="Arial-Rounded" pitchFamily="34" charset="0"/>
                <a:cs typeface="Arial-Rounded" pitchFamily="34" charset="0"/>
              </a:rPr>
              <a:t> </a:t>
            </a:r>
            <a:endParaRPr kumimoji="0" lang="en-US" sz="1600" b="0" i="0" u="none" strike="noStrike" kern="1200" cap="none" spc="0" normalizeH="0" baseline="0" noProof="0" dirty="0">
              <a:ln>
                <a:noFill/>
              </a:ln>
              <a:solidFill>
                <a:srgbClr val="D3CDB1"/>
              </a:solidFill>
              <a:effectLst/>
              <a:uLnTx/>
              <a:uFillTx/>
              <a:latin typeface="Arial-Rounded" pitchFamily="34" charset="0"/>
              <a:ea typeface="Arial-Rounded" pitchFamily="34" charset="0"/>
              <a:cs typeface="Arial-Rounded" pitchFamily="34" charset="0"/>
            </a:endParaRPr>
          </a:p>
        </p:txBody>
      </p:sp>
      <p:pic>
        <p:nvPicPr>
          <p:cNvPr id="17"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15699" y="5996710"/>
            <a:ext cx="876301" cy="87630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图片 17">
            <a:extLst>
              <a:ext uri="{FF2B5EF4-FFF2-40B4-BE49-F238E27FC236}">
                <a16:creationId xmlns:a16="http://schemas.microsoft.com/office/drawing/2014/main" id="{FA35F3C1-03B6-4B1D-BBC1-5249881AEB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9431" y="-1426749"/>
            <a:ext cx="14359426" cy="8974047"/>
          </a:xfrm>
          <a:prstGeom prst="rect">
            <a:avLst/>
          </a:prstGeom>
        </p:spPr>
      </p:pic>
    </p:spTree>
    <p:extLst>
      <p:ext uri="{BB962C8B-B14F-4D97-AF65-F5344CB8AC3E}">
        <p14:creationId xmlns:p14="http://schemas.microsoft.com/office/powerpoint/2010/main" val="18468004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4775966" y="2353341"/>
            <a:ext cx="7742414" cy="4297031"/>
          </a:xfrm>
          <a:prstGeom prst="rect">
            <a:avLst/>
          </a:prstGeom>
        </p:spPr>
      </p:pic>
      <p:sp>
        <p:nvSpPr>
          <p:cNvPr id="3" name="TextBox 2">
            <a:extLst>
              <a:ext uri="{FF2B5EF4-FFF2-40B4-BE49-F238E27FC236}">
                <a16:creationId xmlns:a16="http://schemas.microsoft.com/office/drawing/2014/main" id="{EDA1CF5D-1B6B-4A00-A003-2E8101B823A1}"/>
              </a:ext>
            </a:extLst>
          </p:cNvPr>
          <p:cNvSpPr txBox="1"/>
          <p:nvPr/>
        </p:nvSpPr>
        <p:spPr>
          <a:xfrm>
            <a:off x="5337730" y="712800"/>
            <a:ext cx="6618887" cy="633226"/>
          </a:xfrm>
          <a:prstGeom prst="rect">
            <a:avLst/>
          </a:prstGeom>
          <a:noFill/>
        </p:spPr>
        <p:txBody>
          <a:bodyPr wrap="square" lIns="90655" tIns="45327" rIns="90655" bIns="45327" rtlCol="0">
            <a:spAutoFit/>
          </a:bodyPr>
          <a:lstStyle/>
          <a:p>
            <a:pPr defTabSz="907762">
              <a:lnSpc>
                <a:spcPct val="110000"/>
              </a:lnSpc>
            </a:pPr>
            <a:r>
              <a:rPr lang="en-US" altLang="zh-CN" sz="3200" b="1" dirty="0" smtClean="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mn-lt"/>
              </a:rPr>
              <a:t>3.</a:t>
            </a:r>
            <a:r>
              <a:rPr lang="en-US" altLang="zh-CN" sz="3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endParaRPr lang="vi-VN" sz="3200" dirty="0">
              <a:solidFill>
                <a:prstClr val="black"/>
              </a:solidFill>
              <a:latin typeface="Times New Roman" panose="02020603050405020304" pitchFamily="18" charset="0"/>
              <a:ea typeface="Arial-Rounded" pitchFamily="34" charset="0"/>
              <a:cs typeface="Times New Roman" panose="02020603050405020304" pitchFamily="18" charset="0"/>
            </a:endParaRPr>
          </a:p>
        </p:txBody>
      </p:sp>
      <p:cxnSp>
        <p:nvCxnSpPr>
          <p:cNvPr id="4" name="Straight Connector 3"/>
          <p:cNvCxnSpPr/>
          <p:nvPr/>
        </p:nvCxnSpPr>
        <p:spPr>
          <a:xfrm>
            <a:off x="5159121" y="179648"/>
            <a:ext cx="30031" cy="657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04" b="100000" l="8163" r="89796"/>
                    </a14:imgEffect>
                  </a14:imgLayer>
                </a14:imgProps>
              </a:ext>
              <a:ext uri="{28A0092B-C50C-407E-A947-70E740481C1C}">
                <a14:useLocalDpi xmlns:a14="http://schemas.microsoft.com/office/drawing/2010/main" val="0"/>
              </a:ext>
            </a:extLst>
          </a:blip>
          <a:srcRect/>
          <a:stretch>
            <a:fillRect/>
          </a:stretch>
        </p:blipFill>
        <p:spPr bwMode="auto">
          <a:xfrm>
            <a:off x="5107383" y="-87083"/>
            <a:ext cx="796405" cy="82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7730" y="2048256"/>
            <a:ext cx="6211142" cy="1077218"/>
          </a:xfrm>
          <a:prstGeom prst="rect">
            <a:avLst/>
          </a:prstGeom>
          <a:noFill/>
          <a:ln w="38100">
            <a:solidFill>
              <a:srgbClr val="00B050"/>
            </a:solidFill>
            <a:prstDash val="sysDot"/>
          </a:ln>
        </p:spPr>
        <p:txBody>
          <a:bodyPr wrap="square" rtlCol="0">
            <a:spAutoFit/>
          </a:bodyPr>
          <a:lstStyle/>
          <a:p>
            <a:r>
              <a:rPr lang="en-GB"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nâu</a:t>
            </a:r>
            <a:r>
              <a:rPr lang="en-US"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075694" y="681598"/>
            <a:ext cx="3520440" cy="584775"/>
          </a:xfrm>
          <a:prstGeom prst="rect">
            <a:avLst/>
          </a:prstGeom>
          <a:noFill/>
        </p:spPr>
        <p:txBody>
          <a:bodyPr wrap="square" rtlCol="0">
            <a:spAutoFit/>
          </a:bodyPr>
          <a:lstStyle/>
          <a:p>
            <a:r>
              <a:rPr lang="en-GB" sz="3200"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ốm</a:t>
            </a:r>
            <a:endParaRPr lang="en-US" sz="3200" b="1"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1046292" y="1451207"/>
            <a:ext cx="3831336" cy="3970318"/>
          </a:xfrm>
          <a:prstGeom prst="rect">
            <a:avLst/>
          </a:prstGeom>
          <a:noFill/>
        </p:spPr>
        <p:txBody>
          <a:bodyPr wrap="square" rtlCol="0">
            <a:spAutoFit/>
          </a:bodyPr>
          <a:lstStyle/>
          <a:p>
            <a:pPr fontAlgn="t"/>
            <a:r>
              <a:rPr lang="vi-VN" sz="2800" dirty="0">
                <a:latin typeface="Times New Roman" panose="02020603050405020304" pitchFamily="18" charset="0"/>
                <a:cs typeface="Times New Roman" panose="02020603050405020304" pitchFamily="18" charset="0"/>
              </a:rPr>
              <a:t>“Gấu tôi mua khế</a:t>
            </a:r>
          </a:p>
          <a:p>
            <a:pPr fontAlgn="t"/>
            <a:r>
              <a:rPr lang="vi-VN" sz="2800" dirty="0">
                <a:latin typeface="Times New Roman" panose="02020603050405020304" pitchFamily="18" charset="0"/>
                <a:cs typeface="Times New Roman" panose="02020603050405020304" pitchFamily="18" charset="0"/>
              </a:rPr>
              <a:t>Khế ngọt lại thanh.”</a:t>
            </a:r>
          </a:p>
          <a:p>
            <a:pPr fontAlgn="t"/>
            <a:r>
              <a:rPr lang="vi-VN" sz="2800" dirty="0">
                <a:latin typeface="Times New Roman" panose="02020603050405020304" pitchFamily="18" charset="0"/>
                <a:cs typeface="Times New Roman" panose="02020603050405020304" pitchFamily="18" charset="0"/>
              </a:rPr>
              <a:t>“Mèo tôi mua chanh</a:t>
            </a:r>
          </a:p>
          <a:p>
            <a:pPr fontAlgn="t"/>
            <a:r>
              <a:rPr lang="vi-VN" sz="2800" dirty="0">
                <a:latin typeface="Times New Roman" panose="02020603050405020304" pitchFamily="18" charset="0"/>
                <a:cs typeface="Times New Roman" panose="02020603050405020304" pitchFamily="18" charset="0"/>
              </a:rPr>
              <a:t>Đánh đường mát ngọt.”</a:t>
            </a:r>
          </a:p>
          <a:p>
            <a:pPr fontAlgn="t"/>
            <a:r>
              <a:rPr lang="vi-VN" sz="2800" dirty="0">
                <a:latin typeface="Times New Roman" panose="02020603050405020304" pitchFamily="18" charset="0"/>
                <a:cs typeface="Times New Roman" panose="02020603050405020304" pitchFamily="18" charset="0"/>
              </a:rPr>
              <a:t>Hươu mua sữa bột</a:t>
            </a:r>
          </a:p>
          <a:p>
            <a:pPr fontAlgn="t"/>
            <a:r>
              <a:rPr lang="vi-VN" sz="2800" dirty="0">
                <a:latin typeface="Times New Roman" panose="02020603050405020304" pitchFamily="18" charset="0"/>
                <a:cs typeface="Times New Roman" panose="02020603050405020304" pitchFamily="18" charset="0"/>
              </a:rPr>
              <a:t>Nai sữa đậu nành</a:t>
            </a:r>
          </a:p>
          <a:p>
            <a:pPr fontAlgn="t"/>
            <a:r>
              <a:rPr lang="vi-VN" sz="2800" dirty="0">
                <a:latin typeface="Times New Roman" panose="02020603050405020304" pitchFamily="18" charset="0"/>
                <a:cs typeface="Times New Roman" panose="02020603050405020304" pitchFamily="18" charset="0"/>
              </a:rPr>
              <a:t>Chúc bạn khoẻ nhanh.</a:t>
            </a:r>
          </a:p>
          <a:p>
            <a:pPr fontAlgn="t"/>
            <a:r>
              <a:rPr lang="vi-VN" sz="2800" dirty="0">
                <a:latin typeface="Times New Roman" panose="02020603050405020304" pitchFamily="18" charset="0"/>
                <a:cs typeface="Times New Roman" panose="02020603050405020304" pitchFamily="18" charset="0"/>
              </a:rPr>
              <a:t>Cùng nhau đến lớp.</a:t>
            </a:r>
          </a:p>
          <a:p>
            <a:pPr algn="r" fontAlgn="t"/>
            <a:r>
              <a:rPr lang="vi-VN" sz="2800" dirty="0">
                <a:latin typeface="Times New Roman" panose="02020603050405020304" pitchFamily="18" charset="0"/>
                <a:cs typeface="Times New Roman" panose="02020603050405020304" pitchFamily="18" charset="0"/>
              </a:rPr>
              <a:t>(Theo Trần Thị Hương)</a:t>
            </a:r>
          </a:p>
        </p:txBody>
      </p:sp>
    </p:spTree>
    <p:extLst>
      <p:ext uri="{BB962C8B-B14F-4D97-AF65-F5344CB8AC3E}">
        <p14:creationId xmlns:p14="http://schemas.microsoft.com/office/powerpoint/2010/main" val="2689565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7784" y="175791"/>
            <a:ext cx="11457432" cy="954107"/>
          </a:xfrm>
          <a:prstGeom prst="rect">
            <a:avLst/>
          </a:prstGeom>
        </p:spPr>
        <p:txBody>
          <a:bodyPr wrap="square">
            <a:spAutoFit/>
          </a:bodyPr>
          <a:lstStyle/>
          <a:p>
            <a:r>
              <a:rPr lang="en-US" altLang="zh-CN" sz="2800" b="1" dirty="0" smtClean="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mn-lt"/>
              </a:rPr>
              <a:t>3. </a:t>
            </a: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2 –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nâu</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4EBFB0F-1950-40C9-B7BE-992FC6E40D3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447042" y="614828"/>
            <a:ext cx="7745080" cy="6166295"/>
          </a:xfrm>
          <a:prstGeom prst="rect">
            <a:avLst/>
          </a:prstGeom>
        </p:spPr>
      </p:pic>
      <p:sp>
        <p:nvSpPr>
          <p:cNvPr id="9" name="Speech Bubble: Oval 4">
            <a:extLst>
              <a:ext uri="{FF2B5EF4-FFF2-40B4-BE49-F238E27FC236}">
                <a16:creationId xmlns:a16="http://schemas.microsoft.com/office/drawing/2014/main" id="{395C91EF-8342-49D5-986A-68E43D54DF2D}"/>
              </a:ext>
            </a:extLst>
          </p:cNvPr>
          <p:cNvSpPr/>
          <p:nvPr/>
        </p:nvSpPr>
        <p:spPr>
          <a:xfrm>
            <a:off x="4742618" y="1210020"/>
            <a:ext cx="3585449" cy="2221842"/>
          </a:xfrm>
          <a:prstGeom prst="wedgeEllipseCallout">
            <a:avLst>
              <a:gd name="adj1" fmla="val 33404"/>
              <a:gd name="adj2" fmla="val 71936"/>
            </a:avLst>
          </a:prstGeom>
          <a:solidFill>
            <a:schemeClr val="accent6">
              <a:lumMod val="40000"/>
              <a:lumOff val="60000"/>
            </a:schemeClr>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70C0"/>
                </a:solidFill>
                <a:latin typeface="Times New Roman" panose="02020603050405020304" pitchFamily="18" charset="0"/>
                <a:cs typeface="Times New Roman" panose="02020603050405020304" pitchFamily="18" charset="0"/>
              </a:rPr>
              <a:t>Thỏ nâu </a:t>
            </a:r>
            <a:r>
              <a:rPr lang="vi-VN" sz="2400" dirty="0" smtClean="0">
                <a:solidFill>
                  <a:srgbClr val="0070C0"/>
                </a:solidFill>
                <a:latin typeface="Times New Roman" panose="02020603050405020304" pitchFamily="18" charset="0"/>
                <a:cs typeface="Times New Roman" panose="02020603050405020304" pitchFamily="18" charset="0"/>
              </a:rPr>
              <a:t>ơi</a:t>
            </a:r>
            <a:r>
              <a:rPr lang="en-GB" sz="2400" dirty="0" smtClean="0">
                <a:solidFill>
                  <a:srgbClr val="0070C0"/>
                </a:solidFill>
                <a:latin typeface="Times New Roman" panose="02020603050405020304" pitchFamily="18" charset="0"/>
                <a:cs typeface="Times New Roman" panose="02020603050405020304" pitchFamily="18" charset="0"/>
              </a:rPr>
              <a:t>! </a:t>
            </a:r>
            <a:r>
              <a:rPr lang="en-GB" sz="2400" dirty="0" err="1" smtClean="0">
                <a:solidFill>
                  <a:srgbClr val="0070C0"/>
                </a:solidFill>
                <a:latin typeface="Times New Roman" panose="02020603050405020304" pitchFamily="18" charset="0"/>
                <a:cs typeface="Times New Roman" panose="02020603050405020304" pitchFamily="18" charset="0"/>
              </a:rPr>
              <a:t>Bọn</a:t>
            </a:r>
            <a:r>
              <a:rPr lang="en-GB" sz="2400" dirty="0" smtClean="0">
                <a:solidFill>
                  <a:srgbClr val="0070C0"/>
                </a:solidFill>
                <a:latin typeface="Times New Roman" panose="02020603050405020304" pitchFamily="18" charset="0"/>
                <a:cs typeface="Times New Roman" panose="02020603050405020304" pitchFamily="18" charset="0"/>
              </a:rPr>
              <a:t> </a:t>
            </a:r>
            <a:r>
              <a:rPr lang="en-GB" sz="2400" dirty="0" err="1" smtClean="0">
                <a:solidFill>
                  <a:srgbClr val="0070C0"/>
                </a:solidFill>
                <a:latin typeface="Times New Roman" panose="02020603050405020304" pitchFamily="18" charset="0"/>
                <a:cs typeface="Times New Roman" panose="02020603050405020304" pitchFamily="18" charset="0"/>
              </a:rPr>
              <a:t>mình</a:t>
            </a:r>
            <a:r>
              <a:rPr lang="en-GB" sz="2400" dirty="0" smtClean="0">
                <a:solidFill>
                  <a:srgbClr val="0070C0"/>
                </a:solidFill>
                <a:latin typeface="Times New Roman" panose="02020603050405020304" pitchFamily="18" charset="0"/>
                <a:cs typeface="Times New Roman" panose="02020603050405020304" pitchFamily="18" charset="0"/>
              </a:rPr>
              <a:t> </a:t>
            </a:r>
            <a:r>
              <a:rPr lang="en-GB" sz="2400" dirty="0" err="1" smtClean="0">
                <a:solidFill>
                  <a:srgbClr val="0070C0"/>
                </a:solidFill>
                <a:latin typeface="Times New Roman" panose="02020603050405020304" pitchFamily="18" charset="0"/>
                <a:cs typeface="Times New Roman" panose="02020603050405020304" pitchFamily="18" charset="0"/>
              </a:rPr>
              <a:t>đến</a:t>
            </a:r>
            <a:r>
              <a:rPr lang="en-GB" sz="2400" dirty="0" smtClean="0">
                <a:solidFill>
                  <a:srgbClr val="0070C0"/>
                </a:solidFill>
                <a:latin typeface="Times New Roman" panose="02020603050405020304" pitchFamily="18" charset="0"/>
                <a:cs typeface="Times New Roman" panose="02020603050405020304" pitchFamily="18" charset="0"/>
              </a:rPr>
              <a:t> </a:t>
            </a:r>
            <a:r>
              <a:rPr lang="en-GB" sz="2400" dirty="0" err="1" smtClean="0">
                <a:solidFill>
                  <a:srgbClr val="0070C0"/>
                </a:solidFill>
                <a:latin typeface="Times New Roman" panose="02020603050405020304" pitchFamily="18" charset="0"/>
                <a:cs typeface="Times New Roman" panose="02020603050405020304" pitchFamily="18" charset="0"/>
              </a:rPr>
              <a:t>thăm</a:t>
            </a:r>
            <a:r>
              <a:rPr lang="en-GB" sz="2400" dirty="0" smtClean="0">
                <a:solidFill>
                  <a:srgbClr val="0070C0"/>
                </a:solidFill>
                <a:latin typeface="Times New Roman" panose="02020603050405020304" pitchFamily="18" charset="0"/>
                <a:cs typeface="Times New Roman" panose="02020603050405020304" pitchFamily="18" charset="0"/>
              </a:rPr>
              <a:t> </a:t>
            </a:r>
            <a:r>
              <a:rPr lang="en-GB" sz="2400" dirty="0" err="1" smtClean="0">
                <a:solidFill>
                  <a:srgbClr val="0070C0"/>
                </a:solidFill>
                <a:latin typeface="Times New Roman" panose="02020603050405020304" pitchFamily="18" charset="0"/>
                <a:cs typeface="Times New Roman" panose="02020603050405020304" pitchFamily="18" charset="0"/>
              </a:rPr>
              <a:t>cậu</a:t>
            </a:r>
            <a:r>
              <a:rPr lang="en-GB" sz="2400" dirty="0" smtClean="0">
                <a:solidFill>
                  <a:srgbClr val="0070C0"/>
                </a:solidFill>
                <a:latin typeface="Times New Roman" panose="02020603050405020304" pitchFamily="18" charset="0"/>
                <a:cs typeface="Times New Roman" panose="02020603050405020304" pitchFamily="18" charset="0"/>
              </a:rPr>
              <a:t> </a:t>
            </a:r>
            <a:r>
              <a:rPr lang="en-GB" sz="2400" dirty="0" err="1" smtClean="0">
                <a:solidFill>
                  <a:srgbClr val="0070C0"/>
                </a:solidFill>
                <a:latin typeface="Times New Roman" panose="02020603050405020304" pitchFamily="18" charset="0"/>
                <a:cs typeface="Times New Roman" panose="02020603050405020304" pitchFamily="18" charset="0"/>
              </a:rPr>
              <a:t>này</a:t>
            </a:r>
            <a:r>
              <a:rPr lang="en-GB" sz="2400" dirty="0" smtClean="0">
                <a:solidFill>
                  <a:srgbClr val="0070C0"/>
                </a:solidFill>
                <a:latin typeface="Times New Roman" panose="02020603050405020304" pitchFamily="18" charset="0"/>
                <a:cs typeface="Times New Roman" panose="02020603050405020304" pitchFamily="18" charset="0"/>
              </a:rPr>
              <a:t>. </a:t>
            </a:r>
            <a:r>
              <a:rPr lang="en-GB" sz="2400" dirty="0" err="1" smtClean="0">
                <a:solidFill>
                  <a:srgbClr val="0070C0"/>
                </a:solidFill>
                <a:latin typeface="Times New Roman" panose="02020603050405020304" pitchFamily="18" charset="0"/>
                <a:cs typeface="Times New Roman" panose="02020603050405020304" pitchFamily="18" charset="0"/>
              </a:rPr>
              <a:t>Cậu</a:t>
            </a:r>
            <a:r>
              <a:rPr lang="en-GB" sz="2400" dirty="0" smtClean="0">
                <a:solidFill>
                  <a:srgbClr val="0070C0"/>
                </a:solidFill>
                <a:latin typeface="Times New Roman" panose="02020603050405020304" pitchFamily="18" charset="0"/>
                <a:cs typeface="Times New Roman" panose="02020603050405020304" pitchFamily="18" charset="0"/>
              </a:rPr>
              <a:t> </a:t>
            </a:r>
            <a:r>
              <a:rPr lang="en-GB" sz="2400" dirty="0" err="1" smtClean="0">
                <a:solidFill>
                  <a:srgbClr val="0070C0"/>
                </a:solidFill>
                <a:latin typeface="Times New Roman" panose="02020603050405020304" pitchFamily="18" charset="0"/>
                <a:cs typeface="Times New Roman" panose="02020603050405020304" pitchFamily="18" charset="0"/>
              </a:rPr>
              <a:t>mau</a:t>
            </a:r>
            <a:r>
              <a:rPr lang="en-GB" sz="2400" dirty="0" smtClean="0">
                <a:solidFill>
                  <a:srgbClr val="0070C0"/>
                </a:solidFill>
                <a:latin typeface="Times New Roman" panose="02020603050405020304" pitchFamily="18" charset="0"/>
                <a:cs typeface="Times New Roman" panose="02020603050405020304" pitchFamily="18" charset="0"/>
              </a:rPr>
              <a:t> </a:t>
            </a:r>
            <a:r>
              <a:rPr lang="en-GB" sz="2400" dirty="0" err="1" smtClean="0">
                <a:solidFill>
                  <a:srgbClr val="0070C0"/>
                </a:solidFill>
                <a:latin typeface="Times New Roman" panose="02020603050405020304" pitchFamily="18" charset="0"/>
                <a:cs typeface="Times New Roman" panose="02020603050405020304" pitchFamily="18" charset="0"/>
              </a:rPr>
              <a:t>khỏe</a:t>
            </a:r>
            <a:r>
              <a:rPr lang="en-GB" sz="2400" dirty="0" smtClean="0">
                <a:solidFill>
                  <a:srgbClr val="0070C0"/>
                </a:solidFill>
                <a:latin typeface="Times New Roman" panose="02020603050405020304" pitchFamily="18" charset="0"/>
                <a:cs typeface="Times New Roman" panose="02020603050405020304" pitchFamily="18" charset="0"/>
              </a:rPr>
              <a:t> </a:t>
            </a:r>
            <a:r>
              <a:rPr lang="en-GB" sz="2400" dirty="0" err="1" smtClean="0">
                <a:solidFill>
                  <a:srgbClr val="0070C0"/>
                </a:solidFill>
                <a:latin typeface="Times New Roman" panose="02020603050405020304" pitchFamily="18" charset="0"/>
                <a:cs typeface="Times New Roman" panose="02020603050405020304" pitchFamily="18" charset="0"/>
              </a:rPr>
              <a:t>nhé</a:t>
            </a:r>
            <a:r>
              <a:rPr lang="en-GB" sz="2400" dirty="0" smtClean="0">
                <a:solidFill>
                  <a:srgbClr val="0070C0"/>
                </a:solidFill>
                <a:latin typeface="Times New Roman" panose="02020603050405020304" pitchFamily="18" charset="0"/>
                <a:cs typeface="Times New Roman" panose="02020603050405020304" pitchFamily="18" charset="0"/>
              </a:rPr>
              <a:t>! </a:t>
            </a:r>
            <a:r>
              <a:rPr lang="en-GB" sz="2400" dirty="0" err="1" smtClean="0">
                <a:solidFill>
                  <a:srgbClr val="0070C0"/>
                </a:solidFill>
                <a:latin typeface="Times New Roman" panose="02020603050405020304" pitchFamily="18" charset="0"/>
                <a:cs typeface="Times New Roman" panose="02020603050405020304" pitchFamily="18" charset="0"/>
              </a:rPr>
              <a:t>Cả</a:t>
            </a:r>
            <a:r>
              <a:rPr lang="en-GB" sz="2400" dirty="0" smtClean="0">
                <a:solidFill>
                  <a:srgbClr val="0070C0"/>
                </a:solidFill>
                <a:latin typeface="Times New Roman" panose="02020603050405020304" pitchFamily="18" charset="0"/>
                <a:cs typeface="Times New Roman" panose="02020603050405020304" pitchFamily="18" charset="0"/>
              </a:rPr>
              <a:t> </a:t>
            </a:r>
            <a:r>
              <a:rPr lang="en-GB" sz="2400" dirty="0" err="1" smtClean="0">
                <a:solidFill>
                  <a:srgbClr val="0070C0"/>
                </a:solidFill>
                <a:latin typeface="Times New Roman" panose="02020603050405020304" pitchFamily="18" charset="0"/>
                <a:cs typeface="Times New Roman" panose="02020603050405020304" pitchFamily="18" charset="0"/>
              </a:rPr>
              <a:t>lớp</a:t>
            </a:r>
            <a:r>
              <a:rPr lang="en-GB" sz="2400" dirty="0" smtClean="0">
                <a:solidFill>
                  <a:srgbClr val="0070C0"/>
                </a:solidFill>
                <a:latin typeface="Times New Roman" panose="02020603050405020304" pitchFamily="18" charset="0"/>
                <a:cs typeface="Times New Roman" panose="02020603050405020304" pitchFamily="18" charset="0"/>
              </a:rPr>
              <a:t> </a:t>
            </a:r>
            <a:r>
              <a:rPr lang="en-GB" sz="2400" dirty="0" err="1" smtClean="0">
                <a:solidFill>
                  <a:srgbClr val="0070C0"/>
                </a:solidFill>
                <a:latin typeface="Times New Roman" panose="02020603050405020304" pitchFamily="18" charset="0"/>
                <a:cs typeface="Times New Roman" panose="02020603050405020304" pitchFamily="18" charset="0"/>
              </a:rPr>
              <a:t>đều</a:t>
            </a:r>
            <a:r>
              <a:rPr lang="en-GB" sz="2400" dirty="0" smtClean="0">
                <a:solidFill>
                  <a:srgbClr val="0070C0"/>
                </a:solidFill>
                <a:latin typeface="Times New Roman" panose="02020603050405020304" pitchFamily="18" charset="0"/>
                <a:cs typeface="Times New Roman" panose="02020603050405020304" pitchFamily="18" charset="0"/>
              </a:rPr>
              <a:t> </a:t>
            </a:r>
            <a:r>
              <a:rPr lang="en-GB" sz="2400" dirty="0" err="1" smtClean="0">
                <a:solidFill>
                  <a:srgbClr val="0070C0"/>
                </a:solidFill>
                <a:latin typeface="Times New Roman" panose="02020603050405020304" pitchFamily="18" charset="0"/>
                <a:cs typeface="Times New Roman" panose="02020603050405020304" pitchFamily="18" charset="0"/>
              </a:rPr>
              <a:t>rất</a:t>
            </a:r>
            <a:r>
              <a:rPr lang="en-GB" sz="2400" dirty="0" smtClean="0">
                <a:solidFill>
                  <a:srgbClr val="0070C0"/>
                </a:solidFill>
                <a:latin typeface="Times New Roman" panose="02020603050405020304" pitchFamily="18" charset="0"/>
                <a:cs typeface="Times New Roman" panose="02020603050405020304" pitchFamily="18" charset="0"/>
              </a:rPr>
              <a:t> </a:t>
            </a:r>
            <a:r>
              <a:rPr lang="en-GB" sz="2400" dirty="0" err="1" smtClean="0">
                <a:solidFill>
                  <a:srgbClr val="0070C0"/>
                </a:solidFill>
                <a:latin typeface="Times New Roman" panose="02020603050405020304" pitchFamily="18" charset="0"/>
                <a:cs typeface="Times New Roman" panose="02020603050405020304" pitchFamily="18" charset="0"/>
              </a:rPr>
              <a:t>nhớ</a:t>
            </a:r>
            <a:r>
              <a:rPr lang="en-GB" sz="2400" dirty="0" smtClean="0">
                <a:solidFill>
                  <a:srgbClr val="0070C0"/>
                </a:solidFill>
                <a:latin typeface="Times New Roman" panose="02020603050405020304" pitchFamily="18" charset="0"/>
                <a:cs typeface="Times New Roman" panose="02020603050405020304" pitchFamily="18" charset="0"/>
              </a:rPr>
              <a:t> </a:t>
            </a:r>
            <a:r>
              <a:rPr lang="en-GB" sz="2400" dirty="0" err="1" smtClean="0">
                <a:solidFill>
                  <a:srgbClr val="0070C0"/>
                </a:solidFill>
                <a:latin typeface="Times New Roman" panose="02020603050405020304" pitchFamily="18" charset="0"/>
                <a:cs typeface="Times New Roman" panose="02020603050405020304" pitchFamily="18" charset="0"/>
              </a:rPr>
              <a:t>cậu</a:t>
            </a:r>
            <a:r>
              <a:rPr lang="vi-VN" sz="2400" dirty="0" smtClean="0">
                <a:solidFill>
                  <a:srgbClr val="0070C0"/>
                </a:solidFill>
                <a:latin typeface="Times New Roman" panose="02020603050405020304" pitchFamily="18" charset="0"/>
                <a:cs typeface="Times New Roman" panose="02020603050405020304" pitchFamily="18" charset="0"/>
              </a:rPr>
              <a:t>!</a:t>
            </a:r>
            <a:endParaRPr lang="vi-VN" sz="2400" dirty="0">
              <a:solidFill>
                <a:srgbClr val="0070C0"/>
              </a:solidFill>
              <a:latin typeface="Times New Roman" panose="02020603050405020304" pitchFamily="18" charset="0"/>
              <a:cs typeface="Times New Roman" panose="02020603050405020304" pitchFamily="18" charset="0"/>
            </a:endParaRPr>
          </a:p>
        </p:txBody>
      </p:sp>
      <p:sp>
        <p:nvSpPr>
          <p:cNvPr id="13" name="Speech Bubble: Oval 5">
            <a:extLst>
              <a:ext uri="{FF2B5EF4-FFF2-40B4-BE49-F238E27FC236}">
                <a16:creationId xmlns:a16="http://schemas.microsoft.com/office/drawing/2014/main" id="{B8A0B99D-1A23-4436-B376-37C3CBF05FBF}"/>
              </a:ext>
            </a:extLst>
          </p:cNvPr>
          <p:cNvSpPr/>
          <p:nvPr/>
        </p:nvSpPr>
        <p:spPr>
          <a:xfrm>
            <a:off x="901554" y="1574942"/>
            <a:ext cx="3109845" cy="1856920"/>
          </a:xfrm>
          <a:prstGeom prst="wedgeEllipseCallout">
            <a:avLst>
              <a:gd name="adj1" fmla="val 51252"/>
              <a:gd name="adj2" fmla="val 73221"/>
            </a:avLst>
          </a:prstGeom>
          <a:solidFill>
            <a:schemeClr val="accent6">
              <a:lumMod val="40000"/>
              <a:lumOff val="60000"/>
            </a:schemeClr>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70C0"/>
                </a:solidFill>
                <a:latin typeface="Times New Roman" panose="02020603050405020304" pitchFamily="18" charset="0"/>
                <a:cs typeface="Times New Roman" panose="02020603050405020304" pitchFamily="18" charset="0"/>
              </a:rPr>
              <a:t>Chúng tớ mua ít quà cho cậu ăn mau khỏe </a:t>
            </a:r>
            <a:r>
              <a:rPr lang="en-GB" sz="2400" dirty="0" err="1" smtClean="0">
                <a:solidFill>
                  <a:srgbClr val="0070C0"/>
                </a:solidFill>
                <a:latin typeface="Times New Roman" panose="02020603050405020304" pitchFamily="18" charset="0"/>
                <a:cs typeface="Times New Roman" panose="02020603050405020304" pitchFamily="18" charset="0"/>
              </a:rPr>
              <a:t>nhé</a:t>
            </a:r>
            <a:r>
              <a:rPr lang="vi-VN" sz="2400" dirty="0" smtClean="0">
                <a:solidFill>
                  <a:srgbClr val="0070C0"/>
                </a:solidFill>
                <a:latin typeface="Times New Roman" panose="02020603050405020304" pitchFamily="18" charset="0"/>
                <a:cs typeface="Times New Roman" panose="02020603050405020304" pitchFamily="18" charset="0"/>
              </a:rPr>
              <a:t>!</a:t>
            </a:r>
            <a:endParaRPr lang="vi-VN" sz="2400" dirty="0">
              <a:solidFill>
                <a:srgbClr val="0070C0"/>
              </a:solidFill>
              <a:latin typeface="Times New Roman" panose="02020603050405020304" pitchFamily="18" charset="0"/>
              <a:cs typeface="Times New Roman" panose="02020603050405020304" pitchFamily="18" charset="0"/>
            </a:endParaRPr>
          </a:p>
        </p:txBody>
      </p:sp>
      <p:sp>
        <p:nvSpPr>
          <p:cNvPr id="14" name="Speech Bubble: Oval 6">
            <a:extLst>
              <a:ext uri="{FF2B5EF4-FFF2-40B4-BE49-F238E27FC236}">
                <a16:creationId xmlns:a16="http://schemas.microsoft.com/office/drawing/2014/main" id="{83C58573-7253-487B-BBDE-87A0514D299B}"/>
              </a:ext>
            </a:extLst>
          </p:cNvPr>
          <p:cNvSpPr/>
          <p:nvPr/>
        </p:nvSpPr>
        <p:spPr>
          <a:xfrm>
            <a:off x="9805060" y="992091"/>
            <a:ext cx="2109293" cy="2657700"/>
          </a:xfrm>
          <a:prstGeom prst="wedgeEllipseCallout">
            <a:avLst>
              <a:gd name="adj1" fmla="val -7984"/>
              <a:gd name="adj2" fmla="val 66287"/>
            </a:avLst>
          </a:prstGeom>
          <a:solidFill>
            <a:schemeClr val="accent6">
              <a:lumMod val="40000"/>
              <a:lumOff val="60000"/>
            </a:schemeClr>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70C0"/>
                </a:solidFill>
                <a:latin typeface="Times New Roman" panose="02020603050405020304" pitchFamily="18" charset="0"/>
                <a:cs typeface="Times New Roman" panose="02020603050405020304" pitchFamily="18" charset="0"/>
              </a:rPr>
              <a:t>Thầy cô và các bạn đều đang nhớ cậu lắm đấy!</a:t>
            </a:r>
          </a:p>
        </p:txBody>
      </p:sp>
      <p:sp>
        <p:nvSpPr>
          <p:cNvPr id="15" name="Speech Bubble: Oval 7">
            <a:extLst>
              <a:ext uri="{FF2B5EF4-FFF2-40B4-BE49-F238E27FC236}">
                <a16:creationId xmlns:a16="http://schemas.microsoft.com/office/drawing/2014/main" id="{3C628685-BFBE-40DE-ABFD-358E3CD6FCA1}"/>
              </a:ext>
            </a:extLst>
          </p:cNvPr>
          <p:cNvSpPr/>
          <p:nvPr/>
        </p:nvSpPr>
        <p:spPr>
          <a:xfrm>
            <a:off x="621792" y="3876906"/>
            <a:ext cx="3350460" cy="2297069"/>
          </a:xfrm>
          <a:prstGeom prst="wedgeEllipseCallout">
            <a:avLst>
              <a:gd name="adj1" fmla="val 85664"/>
              <a:gd name="adj2" fmla="val -2400"/>
            </a:avLst>
          </a:prstGeom>
          <a:solidFill>
            <a:schemeClr val="accent6">
              <a:lumMod val="40000"/>
              <a:lumOff val="60000"/>
            </a:schemeClr>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70C0"/>
                </a:solidFill>
                <a:latin typeface="Times New Roman" panose="02020603050405020304" pitchFamily="18" charset="0"/>
                <a:cs typeface="Times New Roman" panose="02020603050405020304" pitchFamily="18" charset="0"/>
              </a:rPr>
              <a:t>Tớ đã làm bài đầy đủ để khi nào cậu đi học cho cậu mượn mà làm bù nè!</a:t>
            </a:r>
          </a:p>
        </p:txBody>
      </p:sp>
    </p:spTree>
    <p:extLst>
      <p:ext uri="{BB962C8B-B14F-4D97-AF65-F5344CB8AC3E}">
        <p14:creationId xmlns:p14="http://schemas.microsoft.com/office/powerpoint/2010/main" val="565245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4">
            <a:extLst>
              <a:ext uri="{FF2B5EF4-FFF2-40B4-BE49-F238E27FC236}">
                <a16:creationId xmlns:a16="http://schemas.microsoft.com/office/drawing/2014/main" id="{C712C759-4F43-4560-8A15-81949E5253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92" t="31348" r="5284" b="30553"/>
          <a:stretch/>
        </p:blipFill>
        <p:spPr>
          <a:xfrm>
            <a:off x="792552" y="1325880"/>
            <a:ext cx="9128688" cy="5239512"/>
          </a:xfrm>
          <a:prstGeom prst="rect">
            <a:avLst/>
          </a:prstGeom>
        </p:spPr>
      </p:pic>
      <p:sp>
        <p:nvSpPr>
          <p:cNvPr id="4" name="Rectangle 3"/>
          <p:cNvSpPr/>
          <p:nvPr/>
        </p:nvSpPr>
        <p:spPr>
          <a:xfrm>
            <a:off x="532030" y="271839"/>
            <a:ext cx="11391746" cy="1384995"/>
          </a:xfrm>
          <a:prstGeom prst="rect">
            <a:avLst/>
          </a:prstGeom>
        </p:spPr>
        <p:txBody>
          <a:bodyPr wrap="square">
            <a:spAutoFit/>
          </a:bodyPr>
          <a:lstStyle/>
          <a:p>
            <a:r>
              <a:rPr lang="en-US" altLang="zh-CN" sz="2800" b="1" dirty="0" smtClean="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mn-lt"/>
              </a:rPr>
              <a:t>3. </a:t>
            </a:r>
            <a:r>
              <a:rPr lang="vi-VN" sz="2800" dirty="0">
                <a:latin typeface="Times New Roman" panose="02020603050405020304" pitchFamily="18" charset="0"/>
                <a:cs typeface="Times New Roman" panose="02020603050405020304" pitchFamily="18" charset="0"/>
              </a:rPr>
              <a:t>d. Tưởng tượng em là bạn cùng lớp với thỏ nâu. Vì có việc bận, em không đến thăm thỏ nâu được. Hãy viết lời an ủi, động viên thỏ nâu và nhờ các bạn chuyển giúp</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819656" y="2813205"/>
            <a:ext cx="7050024" cy="3108543"/>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Thỏ </a:t>
            </a:r>
            <a:r>
              <a:rPr lang="vi-VN" sz="2800" dirty="0">
                <a:latin typeface="Times New Roman" panose="02020603050405020304" pitchFamily="18" charset="0"/>
                <a:cs typeface="Times New Roman" panose="02020603050405020304" pitchFamily="18" charset="0"/>
              </a:rPr>
              <a:t>nâu yêu quý,</a:t>
            </a:r>
          </a:p>
          <a:p>
            <a:r>
              <a:rPr lang="en-GB"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Chiều </a:t>
            </a:r>
            <a:r>
              <a:rPr lang="vi-VN" sz="2800" dirty="0">
                <a:latin typeface="Times New Roman" panose="02020603050405020304" pitchFamily="18" charset="0"/>
                <a:cs typeface="Times New Roman" panose="02020603050405020304" pitchFamily="18" charset="0"/>
              </a:rPr>
              <a:t>nay, nhà tớ có việc nên không thể đến thăm cậu được. Cậu hãy uống thuốc, ăn uống đầy đủ cho chóng khỏe nhé! Tớ và mọi người đều rất nhớ cậu!</a:t>
            </a:r>
          </a:p>
          <a:p>
            <a:r>
              <a:rPr lang="en-GB"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Bạn </a:t>
            </a:r>
            <a:r>
              <a:rPr lang="vi-VN" sz="2800" dirty="0">
                <a:latin typeface="Times New Roman" panose="02020603050405020304" pitchFamily="18" charset="0"/>
                <a:cs typeface="Times New Roman" panose="02020603050405020304" pitchFamily="18" charset="0"/>
              </a:rPr>
              <a:t>của cậu</a:t>
            </a:r>
          </a:p>
          <a:p>
            <a:r>
              <a:rPr lang="en-GB"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Thỏ trắng</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0597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32419" y="3052905"/>
            <a:ext cx="6837708" cy="3608862"/>
          </a:xfrm>
          <a:prstGeom prst="rect">
            <a:avLst/>
          </a:prstGeom>
        </p:spPr>
      </p:pic>
      <p:sp>
        <p:nvSpPr>
          <p:cNvPr id="4" name="TextBox 3"/>
          <p:cNvSpPr txBox="1"/>
          <p:nvPr/>
        </p:nvSpPr>
        <p:spPr>
          <a:xfrm>
            <a:off x="636233" y="244721"/>
            <a:ext cx="8046128" cy="3539430"/>
          </a:xfrm>
          <a:prstGeom prst="rect">
            <a:avLst/>
          </a:prstGeom>
          <a:noFill/>
        </p:spPr>
        <p:txBody>
          <a:bodyPr wrap="square" rtlCol="0">
            <a:spAutoFit/>
          </a:bodyPr>
          <a:lstStyle/>
          <a:p>
            <a:r>
              <a:rPr lang="en-GB" sz="2800" b="1" dirty="0" smtClean="0">
                <a:latin typeface="Times New Roman" panose="02020603050405020304" pitchFamily="18" charset="0"/>
                <a:cs typeface="Times New Roman" panose="02020603050405020304" pitchFamily="18" charset="0"/>
              </a:rPr>
              <a:t>4. </a:t>
            </a:r>
            <a:r>
              <a:rPr lang="vi-VN" sz="2800" b="1" dirty="0" smtClean="0">
                <a:latin typeface="Times New Roman" panose="02020603050405020304" pitchFamily="18" charset="0"/>
                <a:cs typeface="Times New Roman" panose="02020603050405020304" pitchFamily="18" charset="0"/>
              </a:rPr>
              <a:t>Quan </a:t>
            </a:r>
            <a:r>
              <a:rPr lang="vi-VN" sz="2800" b="1" dirty="0">
                <a:latin typeface="Times New Roman" panose="02020603050405020304" pitchFamily="18" charset="0"/>
                <a:cs typeface="Times New Roman" panose="02020603050405020304" pitchFamily="18" charset="0"/>
              </a:rPr>
              <a:t>sát tranh, tìm từ ngữ:</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a. Chỉ sự vật (người, đồ vật, con vật, cây cối)</a:t>
            </a:r>
          </a:p>
          <a:p>
            <a:r>
              <a:rPr lang="vi-VN" sz="2800" b="1" dirty="0">
                <a:latin typeface="Times New Roman" panose="02020603050405020304" pitchFamily="18" charset="0"/>
                <a:cs typeface="Times New Roman" panose="02020603050405020304" pitchFamily="18" charset="0"/>
              </a:rPr>
              <a:t>M:</a:t>
            </a:r>
            <a:r>
              <a:rPr lang="vi-VN" sz="2800" dirty="0">
                <a:latin typeface="Times New Roman" panose="02020603050405020304" pitchFamily="18" charset="0"/>
                <a:cs typeface="Times New Roman" panose="02020603050405020304" pitchFamily="18" charset="0"/>
              </a:rPr>
              <a:t> trẻ em</a:t>
            </a:r>
          </a:p>
          <a:p>
            <a:r>
              <a:rPr lang="vi-VN" sz="2800" dirty="0">
                <a:latin typeface="Times New Roman" panose="02020603050405020304" pitchFamily="18" charset="0"/>
                <a:cs typeface="Times New Roman" panose="02020603050405020304" pitchFamily="18" charset="0"/>
              </a:rPr>
              <a:t>b. Chỉ đặc điểm</a:t>
            </a:r>
          </a:p>
          <a:p>
            <a:r>
              <a:rPr lang="vi-VN" sz="2800" b="1" dirty="0">
                <a:latin typeface="Times New Roman" panose="02020603050405020304" pitchFamily="18" charset="0"/>
                <a:cs typeface="Times New Roman" panose="02020603050405020304" pitchFamily="18" charset="0"/>
              </a:rPr>
              <a:t>M: </a:t>
            </a:r>
            <a:r>
              <a:rPr lang="vi-VN" sz="2800" dirty="0">
                <a:latin typeface="Times New Roman" panose="02020603050405020304" pitchFamily="18" charset="0"/>
                <a:cs typeface="Times New Roman" panose="02020603050405020304" pitchFamily="18" charset="0"/>
              </a:rPr>
              <a:t>tươi vui</a:t>
            </a:r>
          </a:p>
          <a:p>
            <a:r>
              <a:rPr lang="vi-VN" sz="2800" dirty="0">
                <a:latin typeface="Times New Roman" panose="02020603050405020304" pitchFamily="18" charset="0"/>
                <a:cs typeface="Times New Roman" panose="02020603050405020304" pitchFamily="18" charset="0"/>
              </a:rPr>
              <a:t>c. Chỉ hoạt động</a:t>
            </a:r>
          </a:p>
          <a:p>
            <a:r>
              <a:rPr lang="vi-VN" sz="2800" b="1" dirty="0">
                <a:latin typeface="Times New Roman" panose="02020603050405020304" pitchFamily="18" charset="0"/>
                <a:cs typeface="Times New Roman" panose="02020603050405020304" pitchFamily="18" charset="0"/>
              </a:rPr>
              <a:t>M:</a:t>
            </a:r>
            <a:r>
              <a:rPr lang="vi-VN" sz="2800" dirty="0">
                <a:latin typeface="Times New Roman" panose="02020603050405020304" pitchFamily="18" charset="0"/>
                <a:cs typeface="Times New Roman" panose="02020603050405020304" pitchFamily="18" charset="0"/>
              </a:rPr>
              <a:t> chạy nhảy</a:t>
            </a:r>
          </a:p>
          <a:p>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10539" y="1114561"/>
            <a:ext cx="9428086"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ông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bóng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tổ</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chim</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đá</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379215" y="1936877"/>
            <a:ext cx="3355760"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chăm chú, trầm </a:t>
            </a:r>
            <a:r>
              <a:rPr lang="vi-VN" sz="2800" dirty="0" smtClean="0">
                <a:solidFill>
                  <a:srgbClr val="FF0000"/>
                </a:solidFill>
                <a:latin typeface="Times New Roman" panose="02020603050405020304" pitchFamily="18" charset="0"/>
                <a:cs typeface="Times New Roman" panose="02020603050405020304" pitchFamily="18" charset="0"/>
              </a:rPr>
              <a:t>tư</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802383" y="2809059"/>
            <a:ext cx="8223683"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đá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bóng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tập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753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C712C759-4F43-4560-8A15-81949E5253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92" t="31348" r="5284" b="30553"/>
          <a:stretch/>
        </p:blipFill>
        <p:spPr>
          <a:xfrm>
            <a:off x="720312" y="227748"/>
            <a:ext cx="9834018" cy="6434112"/>
          </a:xfrm>
          <a:prstGeom prst="rect">
            <a:avLst/>
          </a:prstGeom>
        </p:spPr>
      </p:pic>
      <p:sp>
        <p:nvSpPr>
          <p:cNvPr id="2" name="TextBox 1"/>
          <p:cNvSpPr txBox="1"/>
          <p:nvPr/>
        </p:nvSpPr>
        <p:spPr>
          <a:xfrm>
            <a:off x="3273831" y="944218"/>
            <a:ext cx="317820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5. </a:t>
            </a:r>
            <a:r>
              <a:rPr lang="en-US" sz="2800" b="1" dirty="0" err="1" smtClean="0">
                <a:latin typeface="Times New Roman" panose="02020603050405020304" pitchFamily="18" charset="0"/>
                <a:cs typeface="Times New Roman" panose="02020603050405020304" pitchFamily="18" charset="0"/>
              </a:rPr>
              <a:t>Đặt</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p>
        </p:txBody>
      </p:sp>
      <p:sp>
        <p:nvSpPr>
          <p:cNvPr id="4" name="TextBox 3"/>
          <p:cNvSpPr txBox="1"/>
          <p:nvPr/>
        </p:nvSpPr>
        <p:spPr>
          <a:xfrm>
            <a:off x="2041864" y="2183907"/>
            <a:ext cx="4305669"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870699" y="2859117"/>
            <a:ext cx="8242918" cy="1384995"/>
          </a:xfrm>
          <a:prstGeom prst="rect">
            <a:avLst/>
          </a:prstGeom>
          <a:noFill/>
        </p:spPr>
        <p:txBody>
          <a:bodyPr wrap="squar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GB" sz="2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2800" dirty="0" smtClean="0">
                <a:solidFill>
                  <a:srgbClr val="FF0000"/>
                </a:solidFill>
                <a:latin typeface="Times New Roman" panose="02020603050405020304" pitchFamily="18" charset="0"/>
                <a:cs typeface="Times New Roman" panose="02020603050405020304" pitchFamily="18" charset="0"/>
              </a:rPr>
              <a:t>Công </a:t>
            </a:r>
            <a:r>
              <a:rPr lang="vi-VN" sz="2800" dirty="0">
                <a:solidFill>
                  <a:srgbClr val="FF0000"/>
                </a:solidFill>
                <a:latin typeface="Times New Roman" panose="02020603050405020304" pitchFamily="18" charset="0"/>
                <a:cs typeface="Times New Roman" panose="02020603050405020304" pitchFamily="18" charset="0"/>
              </a:rPr>
              <a:t>viên là nơi có rất nhiều cây xanh.</a:t>
            </a:r>
          </a:p>
          <a:p>
            <a:r>
              <a:rPr lang="vi-VN" sz="2800" dirty="0">
                <a:solidFill>
                  <a:srgbClr val="FF0000"/>
                </a:solidFill>
                <a:latin typeface="Times New Roman" panose="02020603050405020304" pitchFamily="18" charset="0"/>
                <a:cs typeface="Times New Roman" panose="02020603050405020304" pitchFamily="18" charset="0"/>
              </a:rPr>
              <a:t>Công viên là nơi mọi người thường tới vui chơi.</a:t>
            </a:r>
          </a:p>
          <a:p>
            <a:r>
              <a:rPr lang="vi-VN" sz="2800" dirty="0">
                <a:solidFill>
                  <a:srgbClr val="FF0000"/>
                </a:solidFill>
                <a:latin typeface="Times New Roman" panose="02020603050405020304" pitchFamily="18" charset="0"/>
                <a:cs typeface="Times New Roman" panose="02020603050405020304" pitchFamily="18" charset="0"/>
              </a:rPr>
              <a:t>Ghế ngồi ở công viên là ghế đá</a:t>
            </a:r>
            <a:r>
              <a:rPr lang="vi-VN" sz="2800" dirty="0" smtClean="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70754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C712C759-4F43-4560-8A15-81949E5253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92" t="31348" r="5284" b="30553"/>
          <a:stretch/>
        </p:blipFill>
        <p:spPr>
          <a:xfrm>
            <a:off x="720312" y="227748"/>
            <a:ext cx="9834018" cy="6434112"/>
          </a:xfrm>
          <a:prstGeom prst="rect">
            <a:avLst/>
          </a:prstGeom>
        </p:spPr>
      </p:pic>
      <p:sp>
        <p:nvSpPr>
          <p:cNvPr id="2" name="TextBox 1"/>
          <p:cNvSpPr txBox="1"/>
          <p:nvPr/>
        </p:nvSpPr>
        <p:spPr>
          <a:xfrm>
            <a:off x="3247705" y="902887"/>
            <a:ext cx="317820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5. </a:t>
            </a:r>
            <a:r>
              <a:rPr lang="en-US" sz="2800" b="1" dirty="0" err="1" smtClean="0">
                <a:latin typeface="Times New Roman" panose="02020603050405020304" pitchFamily="18" charset="0"/>
                <a:cs typeface="Times New Roman" panose="02020603050405020304" pitchFamily="18" charset="0"/>
              </a:rPr>
              <a:t>Đặt</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p>
        </p:txBody>
      </p:sp>
      <p:sp>
        <p:nvSpPr>
          <p:cNvPr id="4" name="TextBox 3"/>
          <p:cNvSpPr txBox="1"/>
          <p:nvPr/>
        </p:nvSpPr>
        <p:spPr>
          <a:xfrm>
            <a:off x="2041864" y="2183907"/>
            <a:ext cx="6026962"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hôm</a:t>
            </a:r>
            <a:r>
              <a:rPr lang="en-US" sz="3200" dirty="0">
                <a:latin typeface="Times New Roman" panose="02020603050405020304" pitchFamily="18" charset="0"/>
                <a:cs typeface="Times New Roman" panose="02020603050405020304" pitchFamily="18" charset="0"/>
              </a:rPr>
              <a:t> nay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vui</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041864" y="3351486"/>
            <a:ext cx="8242918" cy="1384995"/>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rgbClr val="FF0000"/>
                </a:solidFill>
                <a:latin typeface="Times New Roman" panose="02020603050405020304" pitchFamily="18" charset="0"/>
                <a:cs typeface="Times New Roman" panose="02020603050405020304" pitchFamily="18" charset="0"/>
              </a:rPr>
              <a:t>Bồn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rỡ</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nhỏ</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vui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vẻ</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err="1">
                <a:solidFill>
                  <a:srgbClr val="FF0000"/>
                </a:solidFill>
                <a:latin typeface="Times New Roman" panose="02020603050405020304" pitchFamily="18" charset="0"/>
                <a:cs typeface="Times New Roman" panose="02020603050405020304" pitchFamily="18" charset="0"/>
              </a:rPr>
              <a:t>Thảm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cỏ</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rờn</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48836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C712C759-4F43-4560-8A15-81949E5253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92" t="31348" r="5284" b="30553"/>
          <a:stretch/>
        </p:blipFill>
        <p:spPr>
          <a:xfrm>
            <a:off x="639925" y="0"/>
            <a:ext cx="9834018" cy="6434112"/>
          </a:xfrm>
          <a:prstGeom prst="rect">
            <a:avLst/>
          </a:prstGeom>
        </p:spPr>
      </p:pic>
      <p:sp>
        <p:nvSpPr>
          <p:cNvPr id="2" name="TextBox 1"/>
          <p:cNvSpPr txBox="1"/>
          <p:nvPr/>
        </p:nvSpPr>
        <p:spPr>
          <a:xfrm>
            <a:off x="3090951" y="825336"/>
            <a:ext cx="317820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5. </a:t>
            </a:r>
            <a:r>
              <a:rPr lang="en-US" sz="2800" b="1" dirty="0" err="1" smtClean="0">
                <a:latin typeface="Times New Roman" panose="02020603050405020304" pitchFamily="18" charset="0"/>
                <a:cs typeface="Times New Roman" panose="02020603050405020304" pitchFamily="18" charset="0"/>
              </a:rPr>
              <a:t>Đặt</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p>
        </p:txBody>
      </p:sp>
      <p:sp>
        <p:nvSpPr>
          <p:cNvPr id="4" name="TextBox 3"/>
          <p:cNvSpPr txBox="1"/>
          <p:nvPr/>
        </p:nvSpPr>
        <p:spPr>
          <a:xfrm>
            <a:off x="2041864" y="2183907"/>
            <a:ext cx="7061943" cy="1569660"/>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c. Câu nêu hoạt động</a:t>
            </a:r>
          </a:p>
          <a:p>
            <a:r>
              <a:rPr lang="vi-VN" sz="3200" b="1" dirty="0">
                <a:latin typeface="Times New Roman" panose="02020603050405020304" pitchFamily="18" charset="0"/>
                <a:cs typeface="Times New Roman" panose="02020603050405020304" pitchFamily="18" charset="0"/>
              </a:rPr>
              <a:t>M: </a:t>
            </a:r>
            <a:r>
              <a:rPr lang="vi-VN" sz="3200" dirty="0">
                <a:latin typeface="Times New Roman" panose="02020603050405020304" pitchFamily="18" charset="0"/>
                <a:cs typeface="Times New Roman" panose="02020603050405020304" pitchFamily="18" charset="0"/>
              </a:rPr>
              <a:t>Mọi người đi dạo trong công viên.</a:t>
            </a:r>
          </a:p>
          <a:p>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941037" y="3331390"/>
            <a:ext cx="8242918" cy="1384995"/>
          </a:xfrm>
          <a:prstGeom prst="rect">
            <a:avLst/>
          </a:prstGeom>
          <a:noFill/>
        </p:spPr>
        <p:txBody>
          <a:bodyPr wrap="squar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GB" sz="2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FF0000"/>
                </a:solidFill>
                <a:latin typeface="Times New Roman" panose="02020603050405020304" pitchFamily="18" charset="0"/>
                <a:cs typeface="Times New Roman" panose="02020603050405020304" pitchFamily="18" charset="0"/>
              </a:rPr>
              <a:t>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báo</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err="1">
                <a:solidFill>
                  <a:srgbClr val="FF0000"/>
                </a:solidFill>
                <a:latin typeface="Times New Roman" panose="02020603050405020304" pitchFamily="18" charset="0"/>
                <a:cs typeface="Times New Roman" panose="02020603050405020304" pitchFamily="18" charset="0"/>
              </a:rPr>
              <a:t>Hai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mẹ</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chạy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bộ</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a:solidFill>
                  <a:srgbClr val="FF0000"/>
                </a:solidFill>
                <a:latin typeface="Times New Roman" panose="02020603050405020304" pitchFamily="18" charset="0"/>
                <a:cs typeface="Times New Roman" panose="02020603050405020304" pitchFamily="18" charset="0"/>
              </a:rPr>
              <a:t>Ba </a:t>
            </a:r>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nam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bóng</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5249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FBBDAE4-D562-4377-BA3C-6B7344635933}"/>
              </a:ext>
            </a:extLst>
          </p:cNvPr>
          <p:cNvPicPr>
            <a:picLocks noChangeAspect="1"/>
          </p:cNvPicPr>
          <p:nvPr/>
        </p:nvPicPr>
        <p:blipFill rotWithShape="1">
          <a:blip r:embed="rId2">
            <a:extLst>
              <a:ext uri="{28A0092B-C50C-407E-A947-70E740481C1C}">
                <a14:useLocalDpi xmlns:a14="http://schemas.microsoft.com/office/drawing/2010/main" val="0"/>
              </a:ext>
            </a:extLst>
          </a:blip>
          <a:srcRect l="18242" t="11308" r="25903" b="14093"/>
          <a:stretch/>
        </p:blipFill>
        <p:spPr>
          <a:xfrm>
            <a:off x="5703057" y="538289"/>
            <a:ext cx="6134583" cy="5781420"/>
          </a:xfrm>
          <a:prstGeom prst="rect">
            <a:avLst/>
          </a:prstGeom>
        </p:spPr>
      </p:pic>
      <p:pic>
        <p:nvPicPr>
          <p:cNvPr id="4" name="图片 3">
            <a:extLst>
              <a:ext uri="{FF2B5EF4-FFF2-40B4-BE49-F238E27FC236}">
                <a16:creationId xmlns:a16="http://schemas.microsoft.com/office/drawing/2014/main" id="{A4AED818-5952-4D72-A1EA-D76C8BAD02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7" t="18227" r="-2667" b="20449"/>
          <a:stretch/>
        </p:blipFill>
        <p:spPr>
          <a:xfrm>
            <a:off x="340025" y="1159290"/>
            <a:ext cx="6162877" cy="3657409"/>
          </a:xfrm>
          <a:prstGeom prst="rect">
            <a:avLst/>
          </a:prstGeom>
        </p:spPr>
      </p:pic>
      <p:sp>
        <p:nvSpPr>
          <p:cNvPr id="10" name="TextBox 9"/>
          <p:cNvSpPr txBox="1"/>
          <p:nvPr/>
        </p:nvSpPr>
        <p:spPr>
          <a:xfrm rot="747316">
            <a:off x="1258392" y="2686527"/>
            <a:ext cx="5368968"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6011"/>
                </a:solidFill>
                <a:effectLst/>
                <a:uLnTx/>
                <a:uFillTx/>
                <a:latin typeface="iCiel Cadena" pitchFamily="2" charset="0"/>
                <a:ea typeface="+mn-ea"/>
                <a:cs typeface="+mn-cs"/>
              </a:rPr>
              <a:t>CỦNG CỐ,</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6011"/>
                </a:solidFill>
                <a:effectLst/>
                <a:uLnTx/>
                <a:uFillTx/>
                <a:latin typeface="iCiel Cadena" pitchFamily="2" charset="0"/>
                <a:ea typeface="+mn-ea"/>
                <a:cs typeface="+mn-cs"/>
              </a:rPr>
              <a:t> DẶN DÒ</a:t>
            </a:r>
            <a:endParaRPr kumimoji="0" lang="en-US" sz="4800" b="0" i="0" u="none" strike="noStrike" kern="1200" cap="none" spc="0" normalizeH="0" baseline="0" noProof="0" dirty="0">
              <a:ln>
                <a:noFill/>
              </a:ln>
              <a:solidFill>
                <a:srgbClr val="FF6011"/>
              </a:solidFill>
              <a:effectLst/>
              <a:uLnTx/>
              <a:uFillTx/>
              <a:latin typeface="iCiel Cadena" pitchFamily="2" charset="0"/>
              <a:ea typeface="+mn-ea"/>
              <a:cs typeface="+mn-cs"/>
            </a:endParaRPr>
          </a:p>
        </p:txBody>
      </p:sp>
    </p:spTree>
    <p:extLst>
      <p:ext uri="{BB962C8B-B14F-4D97-AF65-F5344CB8AC3E}">
        <p14:creationId xmlns:p14="http://schemas.microsoft.com/office/powerpoint/2010/main" val="15458909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0CA0E8F-F0BE-4811-AD30-06F44B7D91C8}"/>
              </a:ext>
            </a:extLst>
          </p:cNvPr>
          <p:cNvPicPr>
            <a:picLocks noChangeAspect="1"/>
          </p:cNvPicPr>
          <p:nvPr/>
        </p:nvPicPr>
        <p:blipFill rotWithShape="1">
          <a:blip r:embed="rId2">
            <a:extLst>
              <a:ext uri="{28A0092B-C50C-407E-A947-70E740481C1C}">
                <a14:useLocalDpi xmlns:a14="http://schemas.microsoft.com/office/drawing/2010/main" val="0"/>
              </a:ext>
            </a:extLst>
          </a:blip>
          <a:srcRect l="44444"/>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16DB3BCE-1F07-4274-9329-B8A454CAB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5333"/>
          <a:stretch/>
        </p:blipFill>
        <p:spPr>
          <a:xfrm>
            <a:off x="1559059" y="921442"/>
            <a:ext cx="5881253" cy="1293997"/>
          </a:xfrm>
          <a:prstGeom prst="rect">
            <a:avLst/>
          </a:prstGeom>
        </p:spPr>
      </p:pic>
      <p:sp>
        <p:nvSpPr>
          <p:cNvPr id="13" name="带形: 上凸 12">
            <a:extLst>
              <a:ext uri="{FF2B5EF4-FFF2-40B4-BE49-F238E27FC236}">
                <a16:creationId xmlns:a16="http://schemas.microsoft.com/office/drawing/2014/main" id="{D1E85B51-3091-418B-A131-E93ABD014BFE}"/>
              </a:ext>
            </a:extLst>
          </p:cNvPr>
          <p:cNvSpPr/>
          <p:nvPr/>
        </p:nvSpPr>
        <p:spPr>
          <a:xfrm>
            <a:off x="822960" y="4888450"/>
            <a:ext cx="8001000" cy="1546411"/>
          </a:xfrm>
          <a:prstGeom prst="ribbon2">
            <a:avLst/>
          </a:prstGeom>
          <a:solidFill>
            <a:srgbClr val="B3D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a:ea typeface="+mn-ea"/>
              <a:cs typeface="+mn-cs"/>
            </a:endParaRPr>
          </a:p>
        </p:txBody>
      </p:sp>
      <p:sp>
        <p:nvSpPr>
          <p:cNvPr id="14" name="文本框 13">
            <a:extLst>
              <a:ext uri="{FF2B5EF4-FFF2-40B4-BE49-F238E27FC236}">
                <a16:creationId xmlns:a16="http://schemas.microsoft.com/office/drawing/2014/main" id="{F6DAC0E9-3A5B-4039-BFF5-220F83B3C855}"/>
              </a:ext>
            </a:extLst>
          </p:cNvPr>
          <p:cNvSpPr txBox="1"/>
          <p:nvPr/>
        </p:nvSpPr>
        <p:spPr>
          <a:xfrm>
            <a:off x="1684137" y="2215439"/>
            <a:ext cx="5631096"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Chào</a:t>
            </a:r>
            <a:r>
              <a:rPr kumimoji="0" lang="en-US" altLang="zh-CN" sz="6000" b="0" i="0" u="none" strike="noStrike" kern="1200" cap="none" spc="0" normalizeH="0" baseline="0" noProof="0" dirty="0"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 </a:t>
            </a: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tạm</a:t>
            </a:r>
            <a:r>
              <a:rPr kumimoji="0" lang="en-US" altLang="zh-CN" sz="6000" b="0" i="0" u="none" strike="noStrike" kern="1200" cap="none" spc="0" normalizeH="0" baseline="0" noProof="0" dirty="0"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 </a:t>
            </a: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biệt</a:t>
            </a:r>
            <a:r>
              <a:rPr kumimoji="0" lang="en-US" altLang="zh-CN" sz="6000" b="0" i="0" u="none" strike="noStrike" kern="1200" cap="none" spc="0" normalizeH="0" baseline="0" noProof="0" dirty="0"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 </a:t>
            </a: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và</a:t>
            </a:r>
            <a:r>
              <a:rPr kumimoji="0" lang="en-US" altLang="zh-CN" sz="6000" b="0" i="0" u="none" strike="noStrike" kern="1200" cap="none" spc="0" normalizeH="0" baseline="0" noProof="0" dirty="0"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 </a:t>
            </a: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hẹn</a:t>
            </a:r>
            <a:r>
              <a:rPr kumimoji="0" lang="en-US" altLang="zh-CN" sz="6000" b="0" i="0" u="none" strike="noStrike" kern="1200" cap="none" spc="0" normalizeH="0" baseline="0" noProof="0" dirty="0"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 </a:t>
            </a: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gặp</a:t>
            </a:r>
            <a:r>
              <a:rPr kumimoji="0" lang="en-US" altLang="zh-CN" sz="6000" b="0" i="0" u="none" strike="noStrike" kern="1200" cap="none" spc="0" normalizeH="0" baseline="0" noProof="0" dirty="0"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 </a:t>
            </a: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lại</a:t>
            </a:r>
            <a:r>
              <a:rPr kumimoji="0" lang="en-US" altLang="zh-CN" sz="6000" b="0" i="0" u="none" strike="noStrike" kern="1200" cap="none" spc="0" normalizeH="0" baseline="0" noProof="0" dirty="0"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 </a:t>
            </a: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các</a:t>
            </a:r>
            <a:r>
              <a:rPr kumimoji="0" lang="en-US" altLang="zh-CN" sz="6000" b="0" i="0" u="none" strike="noStrike" kern="1200" cap="none" spc="0" normalizeH="0" baseline="0" noProof="0" dirty="0"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 </a:t>
            </a:r>
            <a:r>
              <a:rPr kumimoji="0" lang="en-US" altLang="zh-CN" sz="6000" b="0" i="0" u="none" strike="noStrike" kern="1200" cap="none" spc="0" normalizeH="0" baseline="0" noProof="0" dirty="0" err="1"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em</a:t>
            </a:r>
            <a:r>
              <a:rPr kumimoji="0" lang="en-US" altLang="zh-CN" sz="6000" b="0" i="0" u="none" strike="noStrike" kern="1200" cap="none" spc="0" normalizeH="0" baseline="0" noProof="0" dirty="0" smtClean="0">
                <a:ln>
                  <a:solidFill>
                    <a:prstClr val="black"/>
                  </a:solidFill>
                </a:ln>
                <a:solidFill>
                  <a:prstClr val="black"/>
                </a:solidFill>
                <a:effectLst/>
                <a:uLnTx/>
                <a:uFillTx/>
                <a:latin typeface="HP001 4 hàng" pitchFamily="34" charset="0"/>
                <a:ea typeface="Arial-Rounded" pitchFamily="34" charset="0"/>
                <a:cs typeface="Arial-Rounded" pitchFamily="34" charset="0"/>
              </a:rPr>
              <a:t>!</a:t>
            </a:r>
            <a:endParaRPr kumimoji="0" lang="zh-CN" altLang="en-US" sz="6000" b="0" i="0" u="none" strike="noStrike" kern="1200" cap="none" spc="0" normalizeH="0" baseline="0" noProof="0" dirty="0">
              <a:ln>
                <a:solidFill>
                  <a:prstClr val="black"/>
                </a:solidFill>
              </a:ln>
              <a:solidFill>
                <a:prstClr val="black"/>
              </a:solidFill>
              <a:effectLst/>
              <a:uLnTx/>
              <a:uFillTx/>
              <a:latin typeface="HP001 4 hàng" pitchFamily="34" charset="0"/>
              <a:ea typeface="Arial-Rounded" pitchFamily="34" charset="0"/>
              <a:cs typeface="Arial-Rounded" pitchFamily="34" charset="0"/>
            </a:endParaRPr>
          </a:p>
        </p:txBody>
      </p:sp>
      <p:pic>
        <p:nvPicPr>
          <p:cNvPr id="15" name="图片 14">
            <a:extLst>
              <a:ext uri="{FF2B5EF4-FFF2-40B4-BE49-F238E27FC236}">
                <a16:creationId xmlns:a16="http://schemas.microsoft.com/office/drawing/2014/main" id="{9E3180B5-DF7A-4514-94BA-D2ADC69E98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253" b="27899"/>
          <a:stretch/>
        </p:blipFill>
        <p:spPr>
          <a:xfrm>
            <a:off x="285675" y="5061328"/>
            <a:ext cx="2727774" cy="1373533"/>
          </a:xfrm>
          <a:prstGeom prst="rect">
            <a:avLst/>
          </a:prstGeom>
        </p:spPr>
      </p:pic>
      <p:pic>
        <p:nvPicPr>
          <p:cNvPr id="5" name="图片 4">
            <a:extLst>
              <a:ext uri="{FF2B5EF4-FFF2-40B4-BE49-F238E27FC236}">
                <a16:creationId xmlns:a16="http://schemas.microsoft.com/office/drawing/2014/main" id="{06C86FA0-3CD2-49E2-8E61-816CE10BF0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658" t="5555" r="25103" b="15112"/>
          <a:stretch/>
        </p:blipFill>
        <p:spPr>
          <a:xfrm>
            <a:off x="7434169" y="931139"/>
            <a:ext cx="4757831" cy="4995722"/>
          </a:xfrm>
          <a:prstGeom prst="rect">
            <a:avLst/>
          </a:prstGeom>
        </p:spPr>
      </p:pic>
      <p:sp>
        <p:nvSpPr>
          <p:cNvPr id="16" name="TextBox 15"/>
          <p:cNvSpPr txBox="1"/>
          <p:nvPr/>
        </p:nvSpPr>
        <p:spPr>
          <a:xfrm>
            <a:off x="7086598" y="0"/>
            <a:ext cx="510540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D3CDB1"/>
                </a:solidFill>
                <a:effectLst/>
                <a:uLnTx/>
                <a:uFillTx/>
                <a:latin typeface="Arial-Rounded" pitchFamily="34" charset="0"/>
                <a:ea typeface="Arial-Rounded" pitchFamily="34" charset="0"/>
                <a:cs typeface="Arial-Rounded" pitchFamily="34" charset="0"/>
              </a:rPr>
              <a:t>TK:  </a:t>
            </a:r>
            <a:r>
              <a:rPr kumimoji="0" lang="en-US" sz="1600" b="0" i="0" u="none" strike="noStrike" kern="1200" cap="none" spc="0" normalizeH="0" baseline="0" noProof="0" dirty="0" err="1" smtClean="0">
                <a:ln>
                  <a:noFill/>
                </a:ln>
                <a:solidFill>
                  <a:srgbClr val="D3CDB1"/>
                </a:solidFill>
                <a:effectLst/>
                <a:uLnTx/>
                <a:uFillTx/>
                <a:latin typeface="Arial-Rounded" pitchFamily="34" charset="0"/>
                <a:ea typeface="Arial-Rounded" pitchFamily="34" charset="0"/>
                <a:cs typeface="Arial-Rounded" pitchFamily="34" charset="0"/>
              </a:rPr>
              <a:t>Vũ</a:t>
            </a:r>
            <a:r>
              <a:rPr kumimoji="0" lang="en-US" sz="1600" b="0" i="0" u="none" strike="noStrike" kern="1200" cap="none" spc="0" normalizeH="0" baseline="0" noProof="0" dirty="0" smtClean="0">
                <a:ln>
                  <a:noFill/>
                </a:ln>
                <a:solidFill>
                  <a:srgbClr val="D3CDB1"/>
                </a:solidFill>
                <a:effectLst/>
                <a:uLnTx/>
                <a:uFillTx/>
                <a:latin typeface="Arial-Rounded" pitchFamily="34" charset="0"/>
                <a:ea typeface="Arial-Rounded" pitchFamily="34" charset="0"/>
                <a:cs typeface="Arial-Rounded" pitchFamily="34" charset="0"/>
              </a:rPr>
              <a:t> </a:t>
            </a:r>
            <a:r>
              <a:rPr kumimoji="0" lang="en-US" sz="1600" b="0" i="0" u="none" strike="noStrike" kern="1200" cap="none" spc="0" normalizeH="0" baseline="0" noProof="0" dirty="0" err="1" smtClean="0">
                <a:ln>
                  <a:noFill/>
                </a:ln>
                <a:solidFill>
                  <a:srgbClr val="D3CDB1"/>
                </a:solidFill>
                <a:effectLst/>
                <a:uLnTx/>
                <a:uFillTx/>
                <a:latin typeface="Arial-Rounded" pitchFamily="34" charset="0"/>
                <a:ea typeface="Arial-Rounded" pitchFamily="34" charset="0"/>
                <a:cs typeface="Arial-Rounded" pitchFamily="34" charset="0"/>
              </a:rPr>
              <a:t>Hồng</a:t>
            </a:r>
            <a:r>
              <a:rPr kumimoji="0" lang="en-US" sz="1600" b="0" i="0" u="none" strike="noStrike" kern="1200" cap="none" spc="0" normalizeH="0" baseline="0" noProof="0" dirty="0" smtClean="0">
                <a:ln>
                  <a:noFill/>
                </a:ln>
                <a:solidFill>
                  <a:srgbClr val="D3CDB1"/>
                </a:solidFill>
                <a:effectLst/>
                <a:uLnTx/>
                <a:uFillTx/>
                <a:latin typeface="Arial-Rounded" pitchFamily="34" charset="0"/>
                <a:ea typeface="Arial-Rounded" pitchFamily="34" charset="0"/>
                <a:cs typeface="Arial-Rounded" pitchFamily="34" charset="0"/>
              </a:rPr>
              <a:t>: https</a:t>
            </a:r>
            <a:r>
              <a:rPr kumimoji="0" lang="en-US" sz="1600" b="0" i="0" u="none" strike="noStrike" kern="1200" cap="none" spc="0" normalizeH="0" baseline="0" noProof="0" dirty="0">
                <a:ln>
                  <a:noFill/>
                </a:ln>
                <a:solidFill>
                  <a:srgbClr val="D3CDB1"/>
                </a:solidFill>
                <a:effectLst/>
                <a:uLnTx/>
                <a:uFillTx/>
                <a:latin typeface="Arial-Rounded" pitchFamily="34" charset="0"/>
                <a:ea typeface="Arial-Rounded" pitchFamily="34" charset="0"/>
                <a:cs typeface="Arial-Rounded" pitchFamily="34" charset="0"/>
              </a:rPr>
              <a:t>://www.facebook.com/vuhong1972/</a:t>
            </a:r>
            <a:r>
              <a:rPr kumimoji="0" lang="en-US" sz="1600" b="0" i="0" u="none" strike="noStrike" kern="1200" cap="none" spc="0" normalizeH="0" baseline="0" noProof="0" dirty="0" smtClean="0">
                <a:ln>
                  <a:noFill/>
                </a:ln>
                <a:solidFill>
                  <a:srgbClr val="D3CDB1"/>
                </a:solidFill>
                <a:effectLst/>
                <a:uLnTx/>
                <a:uFillTx/>
                <a:latin typeface="Arial-Rounded" pitchFamily="34" charset="0"/>
                <a:ea typeface="Arial-Rounded" pitchFamily="34" charset="0"/>
                <a:cs typeface="Arial-Rounded" pitchFamily="34" charset="0"/>
              </a:rPr>
              <a:t> </a:t>
            </a:r>
            <a:endParaRPr kumimoji="0" lang="en-US" sz="1600" b="0" i="0" u="none" strike="noStrike" kern="1200" cap="none" spc="0" normalizeH="0" baseline="0" noProof="0" dirty="0">
              <a:ln>
                <a:noFill/>
              </a:ln>
              <a:solidFill>
                <a:srgbClr val="D3CDB1"/>
              </a:solidFill>
              <a:effectLst/>
              <a:uLnTx/>
              <a:uFillTx/>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00856647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E147E94-4722-45AA-9550-C2AD89CE0A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77" t="18444" r="5773" b="8001"/>
          <a:stretch/>
        </p:blipFill>
        <p:spPr>
          <a:xfrm>
            <a:off x="0" y="0"/>
            <a:ext cx="8527954" cy="5760720"/>
          </a:xfrm>
          <a:prstGeom prst="rect">
            <a:avLst/>
          </a:prstGeom>
        </p:spPr>
      </p:pic>
      <p:pic>
        <p:nvPicPr>
          <p:cNvPr id="4" name="图片 3">
            <a:extLst>
              <a:ext uri="{FF2B5EF4-FFF2-40B4-BE49-F238E27FC236}">
                <a16:creationId xmlns:a16="http://schemas.microsoft.com/office/drawing/2014/main" id="{6291E344-F2FC-4B62-9202-972F665B5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5672" y="0"/>
            <a:ext cx="9724644" cy="6858000"/>
          </a:xfrm>
          <a:prstGeom prst="rect">
            <a:avLst/>
          </a:prstGeom>
        </p:spPr>
      </p:pic>
      <p:sp>
        <p:nvSpPr>
          <p:cNvPr id="5" name="文本框 4">
            <a:extLst>
              <a:ext uri="{FF2B5EF4-FFF2-40B4-BE49-F238E27FC236}">
                <a16:creationId xmlns:a16="http://schemas.microsoft.com/office/drawing/2014/main" id="{8BE186A4-3528-4B60-9A08-A6C2ABB30C4E}"/>
              </a:ext>
            </a:extLst>
          </p:cNvPr>
          <p:cNvSpPr txBox="1"/>
          <p:nvPr/>
        </p:nvSpPr>
        <p:spPr>
          <a:xfrm>
            <a:off x="1799771" y="2283824"/>
            <a:ext cx="4460646" cy="1569660"/>
          </a:xfrm>
          <a:prstGeom prst="rect">
            <a:avLst/>
          </a:prstGeom>
          <a:noFill/>
        </p:spPr>
        <p:txBody>
          <a:bodyPr wrap="square" rtlCol="0">
            <a:spAutoFit/>
          </a:bodyPr>
          <a:lstStyle/>
          <a:p>
            <a:pPr algn="ctr"/>
            <a:r>
              <a:rPr lang="en-US" altLang="zh-CN" sz="9600" dirty="0" smtClean="0">
                <a:ln>
                  <a:solidFill>
                    <a:prstClr val="black"/>
                  </a:solidFill>
                </a:ln>
                <a:solidFill>
                  <a:prstClr val="black">
                    <a:lumMod val="75000"/>
                    <a:lumOff val="25000"/>
                  </a:prstClr>
                </a:solidFill>
                <a:ea typeface="Arial-Rounded" pitchFamily="34" charset="0"/>
                <a:cs typeface="Arial-Rounded" pitchFamily="34" charset="0"/>
              </a:rPr>
              <a:t>TIẾT 3, 4</a:t>
            </a:r>
            <a:endParaRPr lang="zh-CN" altLang="en-US" sz="9600" dirty="0">
              <a:ln>
                <a:solidFill>
                  <a:prstClr val="black"/>
                </a:solidFill>
              </a:ln>
              <a:solidFill>
                <a:prstClr val="black">
                  <a:lumMod val="75000"/>
                  <a:lumOff val="25000"/>
                </a:prstClr>
              </a:solidFill>
              <a:ea typeface="Arial-Rounded" pitchFamily="34" charset="0"/>
              <a:cs typeface="Arial-Rounded" pitchFamily="34" charset="0"/>
            </a:endParaRPr>
          </a:p>
        </p:txBody>
      </p:sp>
    </p:spTree>
    <p:extLst>
      <p:ext uri="{BB962C8B-B14F-4D97-AF65-F5344CB8AC3E}">
        <p14:creationId xmlns:p14="http://schemas.microsoft.com/office/powerpoint/2010/main" val="905020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06" y="2409371"/>
            <a:ext cx="5610249" cy="4038146"/>
          </a:xfrm>
          <a:prstGeom prst="rect">
            <a:avLst/>
          </a:prstGeom>
        </p:spPr>
      </p:pic>
      <p:grpSp>
        <p:nvGrpSpPr>
          <p:cNvPr id="5" name="Group 4"/>
          <p:cNvGrpSpPr/>
          <p:nvPr/>
        </p:nvGrpSpPr>
        <p:grpSpPr>
          <a:xfrm>
            <a:off x="5631546" y="551543"/>
            <a:ext cx="5834743" cy="2888343"/>
            <a:chOff x="5805714" y="551543"/>
            <a:chExt cx="5834743" cy="2888343"/>
          </a:xfrm>
        </p:grpSpPr>
        <p:sp>
          <p:nvSpPr>
            <p:cNvPr id="3" name="Cloud Callout 2"/>
            <p:cNvSpPr/>
            <p:nvPr/>
          </p:nvSpPr>
          <p:spPr>
            <a:xfrm>
              <a:off x="5805714" y="551543"/>
              <a:ext cx="5834743" cy="2888343"/>
            </a:xfrm>
            <a:prstGeom prst="cloudCallout">
              <a:avLst>
                <a:gd name="adj1" fmla="val -68345"/>
                <a:gd name="adj2" fmla="val 41394"/>
              </a:avLst>
            </a:prstGeom>
            <a:solidFill>
              <a:schemeClr val="bg1">
                <a:lumMod val="95000"/>
              </a:schemeClr>
            </a:solidFill>
            <a:ln w="76200">
              <a:solidFill>
                <a:schemeClr val="accent4">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6344125" y="1123034"/>
              <a:ext cx="5109027" cy="1371786"/>
            </a:xfrm>
            <a:prstGeom prst="rect">
              <a:avLst/>
            </a:prstGeom>
            <a:noFill/>
          </p:spPr>
          <p:txBody>
            <a:bodyPr wrap="square" rtlCol="0">
              <a:spAutoFit/>
            </a:bodyPr>
            <a:lstStyle/>
            <a:p>
              <a:pPr algn="ctr">
                <a:lnSpc>
                  <a:spcPct val="130000"/>
                </a:lnSpc>
              </a:pPr>
              <a:r>
                <a:rPr lang="en-US" sz="3400" dirty="0" err="1" smtClean="0">
                  <a:latin typeface="Times New Roman" panose="02020603050405020304" pitchFamily="18" charset="0"/>
                  <a:cs typeface="Times New Roman" panose="02020603050405020304" pitchFamily="18" charset="0"/>
                </a:rPr>
                <a:t>Đánh</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giá</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kĩ</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năng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đọc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thành</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tiếng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học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thuộc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lòng</a:t>
              </a:r>
              <a:endParaRPr lang="en-US" sz="3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688934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5116" y="913125"/>
            <a:ext cx="8873036" cy="5679699"/>
          </a:xfrm>
          <a:prstGeom prst="rect">
            <a:avLst/>
          </a:prstGeom>
        </p:spPr>
      </p:pic>
      <p:pic>
        <p:nvPicPr>
          <p:cNvPr id="3"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772" b="100000" l="0" r="100000">
                        <a14:foregroundMark x1="27273" y1="31579" x2="90909" y2="91228"/>
                      </a14:backgroundRemoval>
                    </a14:imgEffect>
                  </a14:imgLayer>
                </a14:imgProps>
              </a:ext>
              <a:ext uri="{28A0092B-C50C-407E-A947-70E740481C1C}">
                <a14:useLocalDpi xmlns:a14="http://schemas.microsoft.com/office/drawing/2010/main" val="0"/>
              </a:ext>
            </a:extLst>
          </a:blip>
          <a:srcRect/>
          <a:stretch>
            <a:fillRect/>
          </a:stretch>
        </p:blipFill>
        <p:spPr bwMode="auto">
          <a:xfrm>
            <a:off x="342674" y="196623"/>
            <a:ext cx="818469" cy="84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61143" y="297572"/>
            <a:ext cx="10406743" cy="615553"/>
          </a:xfrm>
          <a:prstGeom prst="rect">
            <a:avLst/>
          </a:prstGeom>
          <a:noFill/>
        </p:spPr>
        <p:txBody>
          <a:bodyPr wrap="square" rtlCol="0">
            <a:spAutoFit/>
          </a:bodyPr>
          <a:lstStyle/>
          <a:p>
            <a:r>
              <a:rPr lang="en-US" sz="3400" dirty="0" err="1" smtClean="0">
                <a:latin typeface="Times New Roman" panose="02020603050405020304" pitchFamily="18" charset="0"/>
                <a:cs typeface="Times New Roman" panose="02020603050405020304" pitchFamily="18" charset="0"/>
              </a:rPr>
              <a:t>Đọc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và</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làm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bài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tập</a:t>
            </a:r>
            <a:endParaRPr lang="en-US" sz="3400" dirty="0">
              <a:latin typeface="Times New Roman" panose="02020603050405020304" pitchFamily="18" charset="0"/>
              <a:cs typeface="Times New Roman" panose="02020603050405020304" pitchFamily="18" charset="0"/>
            </a:endParaRPr>
          </a:p>
        </p:txBody>
      </p:sp>
      <p:grpSp>
        <p:nvGrpSpPr>
          <p:cNvPr id="5" name="139">
            <a:extLst>
              <a:ext uri="{FF2B5EF4-FFF2-40B4-BE49-F238E27FC236}">
                <a16:creationId xmlns:a16="http://schemas.microsoft.com/office/drawing/2014/main" id="{856D3597-4233-45C4-978F-CE7EA86CB373}"/>
              </a:ext>
            </a:extLst>
          </p:cNvPr>
          <p:cNvGrpSpPr/>
          <p:nvPr/>
        </p:nvGrpSpPr>
        <p:grpSpPr>
          <a:xfrm>
            <a:off x="756001" y="1121619"/>
            <a:ext cx="1379118" cy="1167259"/>
            <a:chOff x="1353570" y="1860082"/>
            <a:chExt cx="1425587" cy="1247005"/>
          </a:xfrm>
        </p:grpSpPr>
        <p:sp>
          <p:nvSpPr>
            <p:cNvPr id="6" name="16">
              <a:extLst>
                <a:ext uri="{FF2B5EF4-FFF2-40B4-BE49-F238E27FC236}">
                  <a16:creationId xmlns:a16="http://schemas.microsoft.com/office/drawing/2014/main" id="{E3DEC840-C65B-4021-AFDF-110A95503517}"/>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7">
                <a:solidFill>
                  <a:prstClr val="white"/>
                </a:solidFill>
                <a:latin typeface="Times New Roman" panose="02020603050405020304" pitchFamily="18" charset="0"/>
                <a:cs typeface="Times New Roman" panose="02020603050405020304" pitchFamily="18" charset="0"/>
                <a:sym typeface="+mn-lt"/>
              </a:endParaRPr>
            </a:p>
          </p:txBody>
        </p:sp>
        <p:sp>
          <p:nvSpPr>
            <p:cNvPr id="7" name="24">
              <a:extLst>
                <a:ext uri="{FF2B5EF4-FFF2-40B4-BE49-F238E27FC236}">
                  <a16:creationId xmlns:a16="http://schemas.microsoft.com/office/drawing/2014/main" id="{0CF8BDCA-CF83-4416-90E7-E584793304B4}"/>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prstClr val="black"/>
                  </a:solidFill>
                  <a:latin typeface="Times New Roman" panose="02020603050405020304" pitchFamily="18" charset="0"/>
                  <a:cs typeface="Times New Roman" panose="02020603050405020304" pitchFamily="18" charset="0"/>
                  <a:sym typeface="+mn-lt"/>
                </a:rPr>
                <a:t>Khởi</a:t>
              </a:r>
              <a:r>
                <a:rPr lang="en-US" altLang="zh-CN" sz="2400" b="1" dirty="0">
                  <a:solidFill>
                    <a:prstClr val="black"/>
                  </a:solidFill>
                  <a:latin typeface="Times New Roman" panose="02020603050405020304" pitchFamily="18" charset="0"/>
                  <a:cs typeface="Times New Roman" panose="02020603050405020304" pitchFamily="18" charset="0"/>
                  <a:sym typeface="+mn-lt"/>
                </a:rPr>
                <a:t> </a:t>
              </a:r>
              <a:r>
                <a:rPr lang="en-US" altLang="zh-CN" sz="2400" b="1" dirty="0" err="1">
                  <a:solidFill>
                    <a:prstClr val="black"/>
                  </a:solidFill>
                  <a:latin typeface="Times New Roman" panose="02020603050405020304" pitchFamily="18" charset="0"/>
                  <a:cs typeface="Times New Roman" panose="02020603050405020304" pitchFamily="18" charset="0"/>
                  <a:sym typeface="+mn-lt"/>
                </a:rPr>
                <a:t>động</a:t>
              </a:r>
              <a:endParaRPr lang="zh-CN" altLang="en-US" sz="2400" b="1" dirty="0">
                <a:solidFill>
                  <a:prstClr val="black"/>
                </a:solidFill>
                <a:latin typeface="Times New Roman" panose="02020603050405020304" pitchFamily="18" charset="0"/>
                <a:cs typeface="Times New Roman" panose="02020603050405020304" pitchFamily="18" charset="0"/>
                <a:sym typeface="+mn-lt"/>
              </a:endParaRPr>
            </a:p>
          </p:txBody>
        </p:sp>
        <p:sp>
          <p:nvSpPr>
            <p:cNvPr id="8" name="AutoShape 3">
              <a:extLst>
                <a:ext uri="{FF2B5EF4-FFF2-40B4-BE49-F238E27FC236}">
                  <a16:creationId xmlns:a16="http://schemas.microsoft.com/office/drawing/2014/main" id="{8E44DB74-ED1E-498B-AFE4-35693CF738EE}"/>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667">
                <a:solidFill>
                  <a:prstClr val="black"/>
                </a:solidFill>
                <a:latin typeface="Times New Roman" panose="02020603050405020304" pitchFamily="18" charset="0"/>
                <a:cs typeface="Times New Roman" panose="02020603050405020304" pitchFamily="18" charset="0"/>
                <a:sym typeface="+mn-lt"/>
              </a:endParaRPr>
            </a:p>
          </p:txBody>
        </p:sp>
      </p:grpSp>
      <p:sp>
        <p:nvSpPr>
          <p:cNvPr id="9" name="TextBox 8"/>
          <p:cNvSpPr txBox="1"/>
          <p:nvPr/>
        </p:nvSpPr>
        <p:spPr>
          <a:xfrm>
            <a:off x="4467960" y="1121619"/>
            <a:ext cx="3585739" cy="675576"/>
          </a:xfrm>
          <a:prstGeom prst="rect">
            <a:avLst/>
          </a:prstGeom>
          <a:noFill/>
        </p:spPr>
        <p:txBody>
          <a:bodyPr wrap="none" lIns="59443" tIns="29721" rIns="59443" bIns="29721" rtlCol="0">
            <a:spAutoFit/>
          </a:bodyPr>
          <a:lstStyle/>
          <a:p>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sát</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40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E18B10A-EFF7-4A89-BBDF-3C8360CF3FE7}"/>
              </a:ext>
            </a:extLst>
          </p:cNvPr>
          <p:cNvSpPr txBox="1"/>
          <p:nvPr/>
        </p:nvSpPr>
        <p:spPr>
          <a:xfrm>
            <a:off x="3357186" y="1216028"/>
            <a:ext cx="5651797" cy="695543"/>
          </a:xfrm>
          <a:prstGeom prst="rect">
            <a:avLst/>
          </a:prstGeom>
          <a:solidFill>
            <a:schemeClr val="bg1"/>
          </a:solidFill>
        </p:spPr>
        <p:txBody>
          <a:bodyPr wrap="square" lIns="79214" tIns="39608" rIns="79214" bIns="39608" rtlCol="0">
            <a:spAutoFit/>
          </a:bodyPr>
          <a:lstStyle/>
          <a:p>
            <a:pPr algn="ctr"/>
            <a:r>
              <a:rPr lang="en-US" sz="4000" dirty="0" err="1">
                <a:latin typeface="Times New Roman" panose="02020603050405020304" pitchFamily="18" charset="0"/>
                <a:ea typeface="Arial-Rounded" panose="020B0500000000000000" pitchFamily="34" charset="0"/>
                <a:cs typeface="Times New Roman" panose="02020603050405020304" pitchFamily="18" charset="0"/>
              </a:rPr>
              <a:t>Tranh</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cảnh</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latin typeface="Times New Roman" panose="02020603050405020304" pitchFamily="18" charset="0"/>
                <a:ea typeface="Arial-Rounded" panose="020B0500000000000000" pitchFamily="34" charset="0"/>
                <a:cs typeface="Times New Roman" panose="02020603050405020304" pitchFamily="18" charset="0"/>
              </a:rPr>
              <a:t>gì</a:t>
            </a:r>
            <a:r>
              <a:rPr lang="en-US" sz="40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4976666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barn(inVertical)">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409234" y="1939331"/>
            <a:ext cx="11585749" cy="4992881"/>
          </a:xfrm>
          <a:prstGeom prst="rect">
            <a:avLst/>
          </a:prstGeom>
        </p:spPr>
      </p:pic>
      <p:sp>
        <p:nvSpPr>
          <p:cNvPr id="4" name="TextBox 3"/>
          <p:cNvSpPr txBox="1"/>
          <p:nvPr/>
        </p:nvSpPr>
        <p:spPr>
          <a:xfrm>
            <a:off x="739810" y="148968"/>
            <a:ext cx="9647774" cy="523220"/>
          </a:xfrm>
          <a:prstGeom prst="rect">
            <a:avLst/>
          </a:prstGeom>
          <a:noFill/>
        </p:spPr>
        <p:txBody>
          <a:bodyPr wrap="square" rtlCol="0">
            <a:spAutoFit/>
          </a:bodyPr>
          <a:lstStyle/>
          <a:p>
            <a:pPr algn="ctr"/>
            <a:r>
              <a:rPr lang="vi-VN" sz="2800" dirty="0">
                <a:latin typeface="+mj-lt"/>
              </a:rPr>
              <a:t>Đọc bài thơ dưới đây, trả lời câu hỏi và thực hiện theo yêu cầu</a:t>
            </a:r>
            <a:r>
              <a:rPr lang="vi-VN" sz="2800" dirty="0" smtClean="0">
                <a:latin typeface="+mj-lt"/>
              </a:rPr>
              <a:t>.</a:t>
            </a:r>
            <a:endParaRPr lang="en-US" sz="2800" dirty="0" smtClean="0">
              <a:solidFill>
                <a:srgbClr val="FF0000"/>
              </a:solidFill>
              <a:latin typeface="+mj-lt"/>
              <a:ea typeface="Arial-Rounded" pitchFamily="34" charset="0"/>
              <a:cs typeface="Arial-Rounded" pitchFamily="34" charset="0"/>
            </a:endParaRPr>
          </a:p>
        </p:txBody>
      </p:sp>
      <p:sp>
        <p:nvSpPr>
          <p:cNvPr id="7" name="TextBox 6"/>
          <p:cNvSpPr txBox="1"/>
          <p:nvPr/>
        </p:nvSpPr>
        <p:spPr>
          <a:xfrm>
            <a:off x="3557117" y="548369"/>
            <a:ext cx="3508080" cy="584775"/>
          </a:xfrm>
          <a:prstGeom prst="rect">
            <a:avLst/>
          </a:prstGeom>
          <a:noFill/>
        </p:spPr>
        <p:txBody>
          <a:bodyPr wrap="square" rtlCol="0">
            <a:spAutoFit/>
          </a:bodyPr>
          <a:lstStyle/>
          <a:p>
            <a:r>
              <a:rPr lang="en-GB" sz="3200"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ốm</a:t>
            </a:r>
            <a:endParaRPr lang="en-US" sz="3200" b="1"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898352" y="1056235"/>
            <a:ext cx="3831336" cy="3970318"/>
          </a:xfrm>
          <a:prstGeom prst="rect">
            <a:avLst/>
          </a:prstGeom>
          <a:noFill/>
        </p:spPr>
        <p:txBody>
          <a:bodyPr wrap="square" rtlCol="0">
            <a:spAutoFit/>
          </a:bodyPr>
          <a:lstStyle/>
          <a:p>
            <a:r>
              <a:rPr lang="vi-VN" sz="2800" dirty="0">
                <a:latin typeface="+mj-lt"/>
              </a:rPr>
              <a:t>Hôm nay đến lớp</a:t>
            </a:r>
          </a:p>
          <a:p>
            <a:r>
              <a:rPr lang="vi-VN" sz="2800" dirty="0">
                <a:latin typeface="+mj-lt"/>
              </a:rPr>
              <a:t>Thấy vắng thỏ nâu</a:t>
            </a:r>
          </a:p>
          <a:p>
            <a:r>
              <a:rPr lang="vi-VN" sz="2800" dirty="0">
                <a:latin typeface="+mj-lt"/>
              </a:rPr>
              <a:t>Các bạn hỏi nhau:</a:t>
            </a:r>
          </a:p>
          <a:p>
            <a:r>
              <a:rPr lang="vi-VN" sz="2800" dirty="0">
                <a:latin typeface="+mj-lt"/>
              </a:rPr>
              <a:t>“Thỏ đi đâu thế?”</a:t>
            </a:r>
          </a:p>
          <a:p>
            <a:r>
              <a:rPr lang="vi-VN" sz="2800" dirty="0">
                <a:latin typeface="+mj-lt"/>
              </a:rPr>
              <a:t>Gấu liền nói khẽ:</a:t>
            </a:r>
          </a:p>
          <a:p>
            <a:r>
              <a:rPr lang="vi-VN" sz="2800" dirty="0">
                <a:latin typeface="+mj-lt"/>
              </a:rPr>
              <a:t>“Thỏ bị ốm rồi</a:t>
            </a:r>
          </a:p>
          <a:p>
            <a:r>
              <a:rPr lang="vi-VN" sz="2800" dirty="0">
                <a:latin typeface="+mj-lt"/>
              </a:rPr>
              <a:t>Này các bạn ơi</a:t>
            </a:r>
          </a:p>
          <a:p>
            <a:r>
              <a:rPr lang="vi-VN" sz="2800" dirty="0">
                <a:latin typeface="+mj-lt"/>
              </a:rPr>
              <a:t>Đến thăm thỏ nhé!</a:t>
            </a:r>
          </a:p>
          <a:p>
            <a:endParaRPr lang="vi-VN" sz="2800" dirty="0">
              <a:latin typeface="+mj-lt"/>
            </a:endParaRPr>
          </a:p>
        </p:txBody>
      </p:sp>
      <p:sp>
        <p:nvSpPr>
          <p:cNvPr id="13" name="Rectangle 2"/>
          <p:cNvSpPr>
            <a:spLocks noChangeArrowheads="1"/>
          </p:cNvSpPr>
          <p:nvPr/>
        </p:nvSpPr>
        <p:spPr bwMode="auto">
          <a:xfrm>
            <a:off x="1897063" y="2513856"/>
            <a:ext cx="6251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99"/>
                </a:solidFill>
                <a:effectLst/>
                <a:latin typeface="+mj-lt"/>
                <a:hlinkClick r:id="rId3"/>
              </a:rPr>
              <a:t>J</a:t>
            </a:r>
            <a:r>
              <a:rPr kumimoji="0" lang="en-US" sz="800" b="0" i="0" u="none" strike="noStrike" cap="none" normalizeH="0" baseline="0" dirty="0" smtClean="0">
                <a:ln>
                  <a:noFill/>
                </a:ln>
                <a:solidFill>
                  <a:schemeClr val="tx1"/>
                </a:solidFill>
                <a:effectLst/>
                <a:latin typeface="+mj-lt"/>
              </a:rPr>
              <a:t> </a:t>
            </a:r>
            <a:endParaRPr kumimoji="0" lang="en-US" sz="1800" b="0" i="0" u="none" strike="noStrike" cap="none" normalizeH="0" baseline="0" dirty="0" smtClean="0">
              <a:ln>
                <a:noFill/>
              </a:ln>
              <a:solidFill>
                <a:schemeClr val="tx1"/>
              </a:solidFill>
              <a:effectLst/>
              <a:latin typeface="+mj-lt"/>
            </a:endParaRPr>
          </a:p>
        </p:txBody>
      </p:sp>
      <p:sp>
        <p:nvSpPr>
          <p:cNvPr id="14" name="TextBox 13"/>
          <p:cNvSpPr txBox="1"/>
          <p:nvPr/>
        </p:nvSpPr>
        <p:spPr>
          <a:xfrm>
            <a:off x="4895055" y="952798"/>
            <a:ext cx="3831336" cy="3970318"/>
          </a:xfrm>
          <a:prstGeom prst="rect">
            <a:avLst/>
          </a:prstGeom>
          <a:noFill/>
        </p:spPr>
        <p:txBody>
          <a:bodyPr wrap="square" rtlCol="0">
            <a:spAutoFit/>
          </a:bodyPr>
          <a:lstStyle/>
          <a:p>
            <a:pPr fontAlgn="t"/>
            <a:r>
              <a:rPr lang="vi-VN" sz="2800" dirty="0">
                <a:latin typeface="+mj-lt"/>
              </a:rPr>
              <a:t>“Gấu tôi mua khế</a:t>
            </a:r>
          </a:p>
          <a:p>
            <a:pPr fontAlgn="t"/>
            <a:r>
              <a:rPr lang="vi-VN" sz="2800" dirty="0">
                <a:latin typeface="+mj-lt"/>
              </a:rPr>
              <a:t>Khế ngọt lại thanh.”</a:t>
            </a:r>
          </a:p>
          <a:p>
            <a:pPr fontAlgn="t"/>
            <a:r>
              <a:rPr lang="vi-VN" sz="2800" dirty="0">
                <a:latin typeface="+mj-lt"/>
              </a:rPr>
              <a:t>“Mèo tôi mua chanh</a:t>
            </a:r>
          </a:p>
          <a:p>
            <a:pPr fontAlgn="t"/>
            <a:r>
              <a:rPr lang="vi-VN" sz="2800" dirty="0">
                <a:latin typeface="+mj-lt"/>
              </a:rPr>
              <a:t>Đánh đường mát ngọt.”</a:t>
            </a:r>
          </a:p>
          <a:p>
            <a:pPr fontAlgn="t"/>
            <a:r>
              <a:rPr lang="vi-VN" sz="2800" dirty="0">
                <a:latin typeface="+mj-lt"/>
              </a:rPr>
              <a:t>Hươu mua sữa bột</a:t>
            </a:r>
          </a:p>
          <a:p>
            <a:pPr fontAlgn="t"/>
            <a:r>
              <a:rPr lang="vi-VN" sz="2800" dirty="0">
                <a:latin typeface="+mj-lt"/>
              </a:rPr>
              <a:t>Nai sữa đậu nành</a:t>
            </a:r>
          </a:p>
          <a:p>
            <a:pPr fontAlgn="t"/>
            <a:r>
              <a:rPr lang="vi-VN" sz="2800" dirty="0">
                <a:latin typeface="+mj-lt"/>
              </a:rPr>
              <a:t>Chúc bạn khoẻ nhanh.</a:t>
            </a:r>
          </a:p>
          <a:p>
            <a:pPr fontAlgn="t"/>
            <a:r>
              <a:rPr lang="vi-VN" sz="2800" dirty="0">
                <a:latin typeface="+mj-lt"/>
              </a:rPr>
              <a:t>Cùng nhau đến lớp.</a:t>
            </a:r>
          </a:p>
          <a:p>
            <a:pPr algn="r" fontAlgn="t"/>
            <a:r>
              <a:rPr lang="vi-VN" sz="2800" dirty="0">
                <a:latin typeface="+mj-lt"/>
              </a:rPr>
              <a:t>(Theo Trần Thị Hương)</a:t>
            </a:r>
          </a:p>
        </p:txBody>
      </p:sp>
    </p:spTree>
    <p:extLst>
      <p:ext uri="{BB962C8B-B14F-4D97-AF65-F5344CB8AC3E}">
        <p14:creationId xmlns:p14="http://schemas.microsoft.com/office/powerpoint/2010/main" val="24464191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21B94E4-F24E-40A9-8902-C7923C564A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168" t="65555" r="17816"/>
          <a:stretch/>
        </p:blipFill>
        <p:spPr>
          <a:xfrm>
            <a:off x="2133600" y="1205948"/>
            <a:ext cx="7402588" cy="5463365"/>
          </a:xfrm>
          <a:prstGeom prst="rect">
            <a:avLst/>
          </a:prstGeom>
        </p:spPr>
      </p:pic>
      <p:sp>
        <p:nvSpPr>
          <p:cNvPr id="8" name="文本框 7">
            <a:extLst>
              <a:ext uri="{FF2B5EF4-FFF2-40B4-BE49-F238E27FC236}">
                <a16:creationId xmlns:a16="http://schemas.microsoft.com/office/drawing/2014/main" id="{3CD04EBE-269F-41F0-834C-9B20E0FCBCCD}"/>
              </a:ext>
            </a:extLst>
          </p:cNvPr>
          <p:cNvSpPr txBox="1"/>
          <p:nvPr/>
        </p:nvSpPr>
        <p:spPr>
          <a:xfrm>
            <a:off x="2119086" y="319054"/>
            <a:ext cx="7808684" cy="923330"/>
          </a:xfrm>
          <a:prstGeom prst="rect">
            <a:avLst/>
          </a:prstGeom>
          <a:noFill/>
        </p:spPr>
        <p:txBody>
          <a:bodyPr wrap="square" rtlCol="0" anchor="ctr">
            <a:prstTxWarp prst="textArchDown">
              <a:avLst/>
            </a:prstTxWarp>
            <a:spAutoFit/>
          </a:bodyPr>
          <a:lstStyle/>
          <a:p>
            <a:r>
              <a:rPr lang="en-US" altLang="zh-CN" sz="5400" dirty="0">
                <a:ln>
                  <a:solidFill>
                    <a:schemeClr val="accent5">
                      <a:lumMod val="50000"/>
                    </a:schemeClr>
                  </a:solidFill>
                </a:ln>
                <a:solidFill>
                  <a:schemeClr val="accent5">
                    <a:lumMod val="60000"/>
                    <a:lumOff val="40000"/>
                  </a:schemeClr>
                </a:solidFill>
                <a:latin typeface="Times New Roman" panose="02020603050405020304" pitchFamily="18" charset="0"/>
                <a:cs typeface="Times New Roman" panose="02020603050405020304" pitchFamily="18" charset="0"/>
              </a:rPr>
              <a:t>LUYỆN ĐỌC TRONG NHÓM</a:t>
            </a:r>
            <a:endParaRPr lang="zh-CN" altLang="en-US" sz="5400" dirty="0">
              <a:ln>
                <a:solidFill>
                  <a:schemeClr val="accent5">
                    <a:lumMod val="50000"/>
                  </a:schemeClr>
                </a:solidFill>
              </a:ln>
              <a:solidFill>
                <a:schemeClr val="accent5">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1914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BD1BE9B-A068-4C51-93FD-B1D7BC773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 y="15281"/>
            <a:ext cx="12192000" cy="6858000"/>
          </a:xfrm>
          <a:prstGeom prst="rect">
            <a:avLst/>
          </a:prstGeom>
        </p:spPr>
      </p:pic>
      <p:sp>
        <p:nvSpPr>
          <p:cNvPr id="6" name="TextBox 5"/>
          <p:cNvSpPr txBox="1"/>
          <p:nvPr/>
        </p:nvSpPr>
        <p:spPr>
          <a:xfrm>
            <a:off x="145147" y="1799770"/>
            <a:ext cx="6313716" cy="2462213"/>
          </a:xfrm>
          <a:prstGeom prst="rect">
            <a:avLst/>
          </a:prstGeom>
          <a:noFill/>
        </p:spPr>
        <p:txBody>
          <a:bodyPr wrap="square" rtlCol="0">
            <a:spAutoFit/>
            <a:scene3d>
              <a:camera prst="isometricOffAxis1Right"/>
              <a:lightRig rig="threePt" dir="t"/>
            </a:scene3d>
          </a:bodyPr>
          <a:lstStyle/>
          <a:p>
            <a:r>
              <a:rPr lang="en-US" sz="7200" dirty="0" smtClean="0">
                <a:ln>
                  <a:solidFill>
                    <a:schemeClr val="tx2">
                      <a:lumMod val="75000"/>
                    </a:schemeClr>
                  </a:solidFill>
                </a:ln>
                <a:solidFill>
                  <a:schemeClr val="tx2">
                    <a:lumMod val="60000"/>
                    <a:lumOff val="40000"/>
                  </a:schemeClr>
                </a:solidFill>
              </a:rPr>
              <a:t>THI ĐỌC</a:t>
            </a:r>
          </a:p>
          <a:p>
            <a:pPr>
              <a:spcBef>
                <a:spcPts val="1200"/>
              </a:spcBef>
            </a:pPr>
            <a:r>
              <a:rPr lang="en-US" sz="7200" dirty="0" smtClean="0">
                <a:ln>
                  <a:solidFill>
                    <a:schemeClr val="tx2">
                      <a:lumMod val="75000"/>
                    </a:schemeClr>
                  </a:solidFill>
                </a:ln>
                <a:solidFill>
                  <a:schemeClr val="tx2">
                    <a:lumMod val="60000"/>
                    <a:lumOff val="40000"/>
                  </a:schemeClr>
                </a:solidFill>
              </a:rPr>
              <a:t>			TRƯỚC LỚP</a:t>
            </a:r>
            <a:endParaRPr lang="en-US" sz="7200" dirty="0">
              <a:ln>
                <a:solidFill>
                  <a:schemeClr val="tx2">
                    <a:lumMod val="75000"/>
                  </a:schemeClr>
                </a:solidFill>
              </a:ln>
              <a:solidFill>
                <a:schemeClr val="tx2">
                  <a:lumMod val="60000"/>
                  <a:lumOff val="40000"/>
                </a:schemeClr>
              </a:solidFill>
            </a:endParaRPr>
          </a:p>
        </p:txBody>
      </p:sp>
    </p:spTree>
    <p:extLst>
      <p:ext uri="{BB962C8B-B14F-4D97-AF65-F5344CB8AC3E}">
        <p14:creationId xmlns:p14="http://schemas.microsoft.com/office/powerpoint/2010/main" val="3530951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9080510" y="2545793"/>
            <a:ext cx="1476371"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3659284" y="2127832"/>
            <a:ext cx="5768772" cy="2131189"/>
            <a:chOff x="2744315" y="1595348"/>
            <a:chExt cx="4326579" cy="1598392"/>
          </a:xfrm>
          <a:solidFill>
            <a:schemeClr val="accent1">
              <a:lumMod val="40000"/>
              <a:lumOff val="60000"/>
            </a:schemeClr>
          </a:solidFill>
        </p:grpSpPr>
        <p:sp>
          <p:nvSpPr>
            <p:cNvPr id="5" name="Right Arrow 4"/>
            <p:cNvSpPr/>
            <p:nvPr/>
          </p:nvSpPr>
          <p:spPr>
            <a:xfrm>
              <a:off x="2744315" y="1595348"/>
              <a:ext cx="4326579"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prstClr val="white"/>
                </a:solidFill>
              </a:endParaRPr>
            </a:p>
          </p:txBody>
        </p:sp>
        <p:sp>
          <p:nvSpPr>
            <p:cNvPr id="13" name="TextBox 12"/>
            <p:cNvSpPr txBox="1"/>
            <p:nvPr/>
          </p:nvSpPr>
          <p:spPr>
            <a:xfrm>
              <a:off x="3040996" y="2062722"/>
              <a:ext cx="3340606" cy="663643"/>
            </a:xfrm>
            <a:prstGeom prst="rect">
              <a:avLst/>
            </a:prstGeom>
            <a:grpFill/>
          </p:spPr>
          <p:txBody>
            <a:bodyPr wrap="square" rtlCol="0">
              <a:spAutoFit/>
            </a:bodyPr>
            <a:lstStyle/>
            <a:p>
              <a:r>
                <a:rPr lang="en-US" sz="5200" b="1" dirty="0" err="1" smtClean="0">
                  <a:solidFill>
                    <a:srgbClr val="0418AC"/>
                  </a:solidFill>
                </a:rPr>
                <a:t>Trả</a:t>
              </a:r>
              <a:r>
                <a:rPr lang="en-US" sz="5200" b="1" dirty="0" smtClean="0">
                  <a:solidFill>
                    <a:srgbClr val="0418AC"/>
                  </a:solidFill>
                </a:rPr>
                <a:t> </a:t>
              </a:r>
              <a:r>
                <a:rPr lang="en-US" sz="5200" b="1" dirty="0" err="1" smtClean="0">
                  <a:solidFill>
                    <a:srgbClr val="0418AC"/>
                  </a:solidFill>
                </a:rPr>
                <a:t>lời</a:t>
              </a:r>
              <a:r>
                <a:rPr lang="en-US" sz="5200" b="1" dirty="0" smtClean="0">
                  <a:solidFill>
                    <a:srgbClr val="0418AC"/>
                  </a:solidFill>
                </a:rPr>
                <a:t> </a:t>
              </a:r>
              <a:r>
                <a:rPr lang="en-US" sz="5200" b="1" dirty="0" err="1" smtClean="0">
                  <a:solidFill>
                    <a:srgbClr val="0418AC"/>
                  </a:solidFill>
                </a:rPr>
                <a:t>câu</a:t>
              </a:r>
              <a:r>
                <a:rPr lang="en-US" sz="5200" b="1" dirty="0" smtClean="0">
                  <a:solidFill>
                    <a:srgbClr val="0418AC"/>
                  </a:solidFill>
                </a:rPr>
                <a:t> </a:t>
              </a:r>
              <a:r>
                <a:rPr lang="en-US" sz="5200" b="1" dirty="0" err="1" smtClean="0">
                  <a:solidFill>
                    <a:srgbClr val="0418AC"/>
                  </a:solidFill>
                </a:rPr>
                <a:t>hỏi</a:t>
              </a:r>
              <a:endParaRPr lang="en-US" sz="5200" b="1" dirty="0">
                <a:solidFill>
                  <a:srgbClr val="0418AC"/>
                </a:solidFill>
              </a:endParaRPr>
            </a:p>
          </p:txBody>
        </p:sp>
      </p:grpSp>
      <p:grpSp>
        <p:nvGrpSpPr>
          <p:cNvPr id="9" name="Group 8"/>
          <p:cNvGrpSpPr/>
          <p:nvPr/>
        </p:nvGrpSpPr>
        <p:grpSpPr>
          <a:xfrm>
            <a:off x="2417287" y="2376859"/>
            <a:ext cx="1567717" cy="1633483"/>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prstClr val="white"/>
                </a:solidFill>
              </a:endParaRPr>
            </a:p>
          </p:txBody>
        </p:sp>
        <p:pic>
          <p:nvPicPr>
            <p:cNvPr id="11"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508000" y="3047098"/>
            <a:ext cx="2541813" cy="338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3859" b="95820" l="4348" r="88820"/>
                    </a14:imgEffect>
                  </a14:imgLayer>
                </a14:imgProps>
              </a:ext>
              <a:ext uri="{28A0092B-C50C-407E-A947-70E740481C1C}">
                <a14:useLocalDpi xmlns:a14="http://schemas.microsoft.com/office/drawing/2010/main" val="0"/>
              </a:ext>
            </a:extLst>
          </a:blip>
          <a:srcRect/>
          <a:stretch>
            <a:fillRect/>
          </a:stretch>
        </p:blipFill>
        <p:spPr bwMode="auto">
          <a:xfrm>
            <a:off x="8509000" y="3678793"/>
            <a:ext cx="2984500" cy="2882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561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5862328" y="858126"/>
            <a:ext cx="7002849" cy="5679699"/>
          </a:xfrm>
          <a:prstGeom prst="rect">
            <a:avLst/>
          </a:prstGeom>
        </p:spPr>
      </p:pic>
      <p:sp>
        <p:nvSpPr>
          <p:cNvPr id="3" name="TextBox 2">
            <a:extLst>
              <a:ext uri="{FF2B5EF4-FFF2-40B4-BE49-F238E27FC236}">
                <a16:creationId xmlns:a16="http://schemas.microsoft.com/office/drawing/2014/main" id="{EDA1CF5D-1B6B-4A00-A003-2E8101B823A1}"/>
              </a:ext>
            </a:extLst>
          </p:cNvPr>
          <p:cNvSpPr txBox="1"/>
          <p:nvPr/>
        </p:nvSpPr>
        <p:spPr>
          <a:xfrm>
            <a:off x="5337730" y="712800"/>
            <a:ext cx="6618887" cy="633226"/>
          </a:xfrm>
          <a:prstGeom prst="rect">
            <a:avLst/>
          </a:prstGeom>
          <a:noFill/>
        </p:spPr>
        <p:txBody>
          <a:bodyPr wrap="square" lIns="90655" tIns="45327" rIns="90655" bIns="45327" rtlCol="0">
            <a:spAutoFit/>
          </a:bodyPr>
          <a:lstStyle/>
          <a:p>
            <a:pPr defTabSz="907762">
              <a:lnSpc>
                <a:spcPct val="110000"/>
              </a:lnSpc>
            </a:pPr>
            <a:r>
              <a:rPr lang="en-US" altLang="zh-CN" sz="3200" b="1" dirty="0" smtClean="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mn-lt"/>
              </a:rPr>
              <a:t>3.</a:t>
            </a:r>
            <a:r>
              <a:rPr lang="en-US" altLang="zh-CN" sz="3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sz="3200" b="1" dirty="0">
                <a:latin typeface="Times New Roman" panose="02020603050405020304" pitchFamily="18" charset="0"/>
                <a:cs typeface="Times New Roman" panose="02020603050405020304" pitchFamily="18" charset="0"/>
              </a:rPr>
              <a:t>a.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thỏ</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a:t>
            </a:r>
            <a:endParaRPr lang="vi-VN" sz="3200" dirty="0">
              <a:solidFill>
                <a:prstClr val="black"/>
              </a:solidFill>
              <a:latin typeface="Times New Roman" panose="02020603050405020304" pitchFamily="18" charset="0"/>
              <a:ea typeface="Arial-Rounded" pitchFamily="34" charset="0"/>
              <a:cs typeface="Times New Roman" panose="02020603050405020304" pitchFamily="18" charset="0"/>
            </a:endParaRPr>
          </a:p>
        </p:txBody>
      </p:sp>
      <p:cxnSp>
        <p:nvCxnSpPr>
          <p:cNvPr id="4" name="Straight Connector 3"/>
          <p:cNvCxnSpPr/>
          <p:nvPr/>
        </p:nvCxnSpPr>
        <p:spPr>
          <a:xfrm>
            <a:off x="5159121" y="179648"/>
            <a:ext cx="30031" cy="657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04" b="100000" l="8163" r="89796"/>
                    </a14:imgEffect>
                  </a14:imgLayer>
                </a14:imgProps>
              </a:ext>
              <a:ext uri="{28A0092B-C50C-407E-A947-70E740481C1C}">
                <a14:useLocalDpi xmlns:a14="http://schemas.microsoft.com/office/drawing/2010/main" val="0"/>
              </a:ext>
            </a:extLst>
          </a:blip>
          <a:srcRect/>
          <a:stretch>
            <a:fillRect/>
          </a:stretch>
        </p:blipFill>
        <p:spPr bwMode="auto">
          <a:xfrm>
            <a:off x="5107383" y="-87083"/>
            <a:ext cx="796405" cy="82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48674" y="2076727"/>
            <a:ext cx="6211142" cy="1077218"/>
          </a:xfrm>
          <a:prstGeom prst="rect">
            <a:avLst/>
          </a:prstGeom>
          <a:noFill/>
          <a:ln w="38100">
            <a:solidFill>
              <a:srgbClr val="00B050"/>
            </a:solidFill>
            <a:prstDash val="sysDot"/>
          </a:ln>
        </p:spPr>
        <p:txBody>
          <a:bodyPr wrap="square" rtlCol="0">
            <a:spAutoFit/>
          </a:bodyPr>
          <a:lstStyle/>
          <a:p>
            <a:r>
              <a:rPr lang="en-GB"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ốm</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vi-VN" sz="32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075694" y="681598"/>
            <a:ext cx="3520440" cy="584775"/>
          </a:xfrm>
          <a:prstGeom prst="rect">
            <a:avLst/>
          </a:prstGeom>
          <a:noFill/>
        </p:spPr>
        <p:txBody>
          <a:bodyPr wrap="square" rtlCol="0">
            <a:spAutoFit/>
          </a:bodyPr>
          <a:lstStyle/>
          <a:p>
            <a:r>
              <a:rPr lang="en-GB" sz="3200"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ốm</a:t>
            </a:r>
            <a:endParaRPr lang="en-US" sz="3200" b="1" dirty="0" smtClean="0">
              <a:latin typeface="Times New Roman" panose="02020603050405020304" pitchFamily="18" charset="0"/>
              <a:cs typeface="Times New Roman" panose="02020603050405020304" pitchFamily="18" charset="0"/>
            </a:endParaRPr>
          </a:p>
        </p:txBody>
      </p:sp>
      <p:sp>
        <p:nvSpPr>
          <p:cNvPr id="13" name="TextBox 12"/>
          <p:cNvSpPr txBox="1"/>
          <p:nvPr/>
        </p:nvSpPr>
        <p:spPr>
          <a:xfrm>
            <a:off x="1253496" y="1451207"/>
            <a:ext cx="3831336" cy="3970318"/>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Hôm nay đến lớp</a:t>
            </a:r>
          </a:p>
          <a:p>
            <a:r>
              <a:rPr lang="vi-VN" sz="2800" dirty="0">
                <a:latin typeface="Times New Roman" panose="02020603050405020304" pitchFamily="18" charset="0"/>
                <a:cs typeface="Times New Roman" panose="02020603050405020304" pitchFamily="18" charset="0"/>
              </a:rPr>
              <a:t>Thấy vắng thỏ nâu</a:t>
            </a:r>
          </a:p>
          <a:p>
            <a:r>
              <a:rPr lang="vi-VN" sz="2800" dirty="0">
                <a:latin typeface="Times New Roman" panose="02020603050405020304" pitchFamily="18" charset="0"/>
                <a:cs typeface="Times New Roman" panose="02020603050405020304" pitchFamily="18" charset="0"/>
              </a:rPr>
              <a:t>Các bạn hỏi nhau:</a:t>
            </a:r>
          </a:p>
          <a:p>
            <a:r>
              <a:rPr lang="vi-VN" sz="2800" dirty="0">
                <a:latin typeface="Times New Roman" panose="02020603050405020304" pitchFamily="18" charset="0"/>
                <a:cs typeface="Times New Roman" panose="02020603050405020304" pitchFamily="18" charset="0"/>
              </a:rPr>
              <a:t>“Thỏ đi đâu thế?”</a:t>
            </a:r>
          </a:p>
          <a:p>
            <a:r>
              <a:rPr lang="vi-VN" sz="2800" dirty="0">
                <a:latin typeface="Times New Roman" panose="02020603050405020304" pitchFamily="18" charset="0"/>
                <a:cs typeface="Times New Roman" panose="02020603050405020304" pitchFamily="18" charset="0"/>
              </a:rPr>
              <a:t>Gấu liền nói khẽ:</a:t>
            </a:r>
          </a:p>
          <a:p>
            <a:r>
              <a:rPr lang="vi-VN" sz="2800" dirty="0">
                <a:latin typeface="Times New Roman" panose="02020603050405020304" pitchFamily="18" charset="0"/>
                <a:cs typeface="Times New Roman" panose="02020603050405020304" pitchFamily="18" charset="0"/>
              </a:rPr>
              <a:t>“Thỏ bị ốm rồi</a:t>
            </a:r>
          </a:p>
          <a:p>
            <a:r>
              <a:rPr lang="vi-VN" sz="2800" dirty="0">
                <a:latin typeface="Times New Roman" panose="02020603050405020304" pitchFamily="18" charset="0"/>
                <a:cs typeface="Times New Roman" panose="02020603050405020304" pitchFamily="18" charset="0"/>
              </a:rPr>
              <a:t>Này các bạn ơi</a:t>
            </a:r>
          </a:p>
          <a:p>
            <a:r>
              <a:rPr lang="vi-VN" sz="2800" dirty="0">
                <a:latin typeface="Times New Roman" panose="02020603050405020304" pitchFamily="18" charset="0"/>
                <a:cs typeface="Times New Roman" panose="02020603050405020304" pitchFamily="18" charset="0"/>
              </a:rPr>
              <a:t>Đến thăm thỏ nhé!</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2468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764</Words>
  <Application>Microsoft Office PowerPoint</Application>
  <PresentationFormat>Widescreen</PresentationFormat>
  <Paragraphs>105</Paragraphs>
  <Slides>18</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等线</vt:lpstr>
      <vt:lpstr>Arial</vt:lpstr>
      <vt:lpstr>Arial-Rounded</vt:lpstr>
      <vt:lpstr>Calibri</vt:lpstr>
      <vt:lpstr>Calibri Light</vt:lpstr>
      <vt:lpstr>HP001 4 hàng</vt:lpstr>
      <vt:lpstr>iCiel Cadena</vt:lpstr>
      <vt:lpstr>Times New Roman</vt:lpstr>
      <vt:lpstr>Wingdings</vt:lpstr>
      <vt:lpstr>Office Theme</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2023-05-10T07:25:50Z</dcterms:created>
  <dcterms:modified xsi:type="dcterms:W3CDTF">2023-05-10T07:34:17Z</dcterms:modified>
</cp:coreProperties>
</file>