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 id="2147483663" r:id="rId2"/>
    <p:sldMasterId id="2147483676" r:id="rId3"/>
    <p:sldMasterId id="2147483689" r:id="rId4"/>
  </p:sldMasterIdLst>
  <p:notesMasterIdLst>
    <p:notesMasterId r:id="rId13"/>
  </p:notesMasterIdLst>
  <p:sldIdLst>
    <p:sldId id="283" r:id="rId5"/>
    <p:sldId id="289" r:id="rId6"/>
    <p:sldId id="287" r:id="rId7"/>
    <p:sldId id="312" r:id="rId8"/>
    <p:sldId id="332" r:id="rId9"/>
    <p:sldId id="311" r:id="rId10"/>
    <p:sldId id="309" r:id="rId11"/>
    <p:sldId id="326" r:id="rId12"/>
  </p:sldIdLst>
  <p:sldSz cx="12192000" cy="6858000"/>
  <p:notesSz cx="6858000" cy="9144000"/>
  <p:embeddedFontLst>
    <p:embeddedFont>
      <p:font typeface="iCiel Cadena" panose="020B0604020202020204" charset="0"/>
      <p:bold r:id="rId14"/>
    </p:embeddedFont>
    <p:embeddedFont>
      <p:font typeface="Arial-Rounded" panose="020B0500000000000000" charset="0"/>
      <p:regular r:id="rId15"/>
    </p:embeddedFont>
    <p:embeddedFont>
      <p:font typeface="等线" panose="020B0604020202020204" charset="-122"/>
      <p:regular r:id="rId16"/>
      <p:bold r:id="rId17"/>
    </p:embeddedFont>
    <p:embeddedFont>
      <p:font typeface="HP001 4 hàng" panose="020B0603050302020204" pitchFamily="34" charset="0"/>
      <p:regular r:id="rId18"/>
      <p:bold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011"/>
    <a:srgbClr val="FF9966"/>
    <a:srgbClr val="8D7545"/>
    <a:srgbClr val="C04C85"/>
    <a:srgbClr val="EB9596"/>
    <a:srgbClr val="B3D4F0"/>
    <a:srgbClr val="40BBC3"/>
    <a:srgbClr val="CDBF97"/>
    <a:srgbClr val="ECE8E5"/>
    <a:srgbClr val="E4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1" d="100"/>
          <a:sy n="71" d="100"/>
        </p:scale>
        <p:origin x="1368" y="72"/>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90008112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3588970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282796901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0032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0389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3117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2664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4507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1128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708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370600543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776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327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86682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0130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0032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0389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3117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2664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4507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112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415902006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7082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776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327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86682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0130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0032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0389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73117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2664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450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F3092-099F-40A5-B724-2564865CB8C6}"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2698319689"/>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1128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7082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776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327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86682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0130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44911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1176866" y="1436159"/>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8200" y="6345767"/>
            <a:ext cx="2743200" cy="365125"/>
          </a:xfrm>
          <a:prstGeom prst="rect">
            <a:avLst/>
          </a:prstGeom>
        </p:spPr>
        <p:txBody>
          <a:bodyPr/>
          <a:lstStyle/>
          <a:p>
            <a:pPr defTabSz="914400"/>
            <a:fld id="{A3C39D9B-1707-4BC2-A8DF-A9A95A2D1DDF}" type="datetimeFigureOut">
              <a:rPr lang="en-US" smtClean="0">
                <a:solidFill>
                  <a:prstClr val="black"/>
                </a:solidFill>
              </a:rPr>
              <a:pPr defTabSz="914400"/>
              <a:t>10/05/2023</a:t>
            </a:fld>
            <a:endParaRPr lang="en-US">
              <a:solidFill>
                <a:prstClr val="black"/>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38600" y="6356350"/>
            <a:ext cx="4114800" cy="365125"/>
          </a:xfrm>
          <a:prstGeom prst="rect">
            <a:avLst/>
          </a:prstGeom>
        </p:spPr>
        <p:txBody>
          <a:bodyPr/>
          <a:lstStyle/>
          <a:p>
            <a:pPr defTabSz="914400"/>
            <a:endParaRPr lang="en-US">
              <a:solidFill>
                <a:prstClr val="black"/>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610600" y="6356350"/>
            <a:ext cx="2743200" cy="365125"/>
          </a:xfrm>
          <a:prstGeom prst="rect">
            <a:avLst/>
          </a:prstGeom>
        </p:spPr>
        <p:txBody>
          <a:bodyPr/>
          <a:lstStyle/>
          <a:p>
            <a:pPr defTabSz="914400"/>
            <a:fld id="{7E4F7387-1A44-43D0-A42C-0F5D255AB470}" type="slidenum">
              <a:rPr lang="en-US" smtClean="0">
                <a:solidFill>
                  <a:prstClr val="black"/>
                </a:solidFill>
              </a:rPr>
              <a:pPr defTabSz="914400"/>
              <a:t>‹#›</a:t>
            </a:fld>
            <a:endParaRPr lang="en-US">
              <a:solidFill>
                <a:prstClr val="black"/>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3761484782"/>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F3092-099F-40A5-B724-2564865CB8C6}" type="datetimeFigureOut">
              <a:rPr lang="en-US" smtClean="0"/>
              <a:t>10/05/2023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38532328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F3092-099F-40A5-B724-2564865CB8C6}" type="datetimeFigureOut">
              <a:rPr lang="en-US" smtClean="0"/>
              <a:t>10/05/2023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20038563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F3092-099F-40A5-B724-2564865CB8C6}" type="datetimeFigureOut">
              <a:rPr lang="en-US" smtClean="0"/>
              <a:t>10/05/2023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389643242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40203494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F3092-099F-40A5-B724-2564865CB8C6}"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7021-B962-4D6C-8DFC-AF0D64A5D956}" type="slidenum">
              <a:rPr lang="en-US" smtClean="0"/>
              <a:t>‹#›</a:t>
            </a:fld>
            <a:endParaRPr lang="en-US"/>
          </a:p>
        </p:txBody>
      </p:sp>
    </p:spTree>
    <p:extLst>
      <p:ext uri="{BB962C8B-B14F-4D97-AF65-F5344CB8AC3E}">
        <p14:creationId xmlns:p14="http://schemas.microsoft.com/office/powerpoint/2010/main" val="19347617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3092-099F-40A5-B724-2564865CB8C6}" type="datetimeFigureOut">
              <a:rPr lang="en-US" smtClean="0"/>
              <a:t>10/05/2023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7021-B962-4D6C-8DFC-AF0D64A5D956}" type="slidenum">
              <a:rPr lang="en-US" smtClean="0"/>
              <a:t>‹#›</a:t>
            </a:fld>
            <a:endParaRPr lang="en-US"/>
          </a:p>
        </p:txBody>
      </p:sp>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438617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9923611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9923611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3092-099F-40A5-B724-2564865CB8C6}" type="datetimeFigureOut">
              <a:rPr lang="en-US" smtClean="0">
                <a:solidFill>
                  <a:prstClr val="black">
                    <a:tint val="75000"/>
                  </a:prstClr>
                </a:solidFill>
              </a:rPr>
              <a:pPr/>
              <a:t>10/05/2023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7021-B962-4D6C-8DFC-AF0D64A5D956}"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5770" y="221343"/>
            <a:ext cx="11640457" cy="6415314"/>
          </a:xfrm>
          <a:prstGeom prst="roundRect">
            <a:avLst>
              <a:gd name="adj" fmla="val 942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9923611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4" r:id="rId13"/>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6.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0CA0E8F-F0BE-4811-AD30-06F44B7D91C8}"/>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16DB3BCE-1F07-4274-9329-B8A454CAB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333"/>
          <a:stretch/>
        </p:blipFill>
        <p:spPr>
          <a:xfrm>
            <a:off x="1559059" y="921442"/>
            <a:ext cx="5881253" cy="1293997"/>
          </a:xfrm>
          <a:prstGeom prst="rect">
            <a:avLst/>
          </a:prstGeom>
        </p:spPr>
      </p:pic>
      <p:sp>
        <p:nvSpPr>
          <p:cNvPr id="13" name="带形: 上凸 12">
            <a:extLst>
              <a:ext uri="{FF2B5EF4-FFF2-40B4-BE49-F238E27FC236}">
                <a16:creationId xmlns:a16="http://schemas.microsoft.com/office/drawing/2014/main" id="{D1E85B51-3091-418B-A131-E93ABD014BFE}"/>
              </a:ext>
            </a:extLst>
          </p:cNvPr>
          <p:cNvSpPr/>
          <p:nvPr/>
        </p:nvSpPr>
        <p:spPr>
          <a:xfrm>
            <a:off x="822960" y="4888450"/>
            <a:ext cx="8001000" cy="1546411"/>
          </a:xfrm>
          <a:prstGeom prst="ribbon2">
            <a:avLst/>
          </a:prstGeom>
          <a:solidFill>
            <a:srgbClr val="B3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6DAC0E9-3A5B-4039-BFF5-220F83B3C855}"/>
              </a:ext>
            </a:extLst>
          </p:cNvPr>
          <p:cNvSpPr txBox="1"/>
          <p:nvPr/>
        </p:nvSpPr>
        <p:spPr>
          <a:xfrm>
            <a:off x="1684137" y="2215439"/>
            <a:ext cx="5631096" cy="2862322"/>
          </a:xfrm>
          <a:prstGeom prst="rect">
            <a:avLst/>
          </a:prstGeom>
          <a:noFill/>
        </p:spPr>
        <p:txBody>
          <a:bodyPr wrap="square" rtlCol="0">
            <a:spAutoFit/>
          </a:bodyPr>
          <a:lstStyle/>
          <a:p>
            <a:pPr algn="ctr"/>
            <a:r>
              <a:rPr lang="en-US" altLang="zh-CN" sz="6000" dirty="0" err="1" smtClean="0">
                <a:ln>
                  <a:solidFill>
                    <a:schemeClr val="tx1"/>
                  </a:solidFill>
                </a:ln>
                <a:latin typeface="HP001 4 hàng" pitchFamily="34" charset="0"/>
                <a:ea typeface="Arial-Rounded" pitchFamily="34" charset="0"/>
                <a:cs typeface="Arial-Rounded" pitchFamily="34" charset="0"/>
              </a:rPr>
              <a:t>Xin</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chào</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tất</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cả</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các</a:t>
            </a:r>
            <a:r>
              <a:rPr lang="en-US" altLang="zh-CN" sz="6000" dirty="0" smtClean="0">
                <a:ln>
                  <a:solidFill>
                    <a:schemeClr val="tx1"/>
                  </a:solidFill>
                </a:ln>
                <a:latin typeface="HP001 4 hàng" pitchFamily="34" charset="0"/>
                <a:ea typeface="Arial-Rounded" pitchFamily="34" charset="0"/>
                <a:cs typeface="Arial-Rounded" pitchFamily="34" charset="0"/>
              </a:rPr>
              <a:t> con </a:t>
            </a:r>
            <a:r>
              <a:rPr lang="en-US" altLang="zh-CN" sz="6000" dirty="0" err="1" smtClean="0">
                <a:ln>
                  <a:solidFill>
                    <a:schemeClr val="tx1"/>
                  </a:solidFill>
                </a:ln>
                <a:latin typeface="HP001 4 hàng" pitchFamily="34" charset="0"/>
                <a:ea typeface="Arial-Rounded" pitchFamily="34" charset="0"/>
                <a:cs typeface="Arial-Rounded" pitchFamily="34" charset="0"/>
              </a:rPr>
              <a:t>đến</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với</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tiết</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học</a:t>
            </a:r>
            <a:endParaRPr lang="zh-CN" altLang="en-US" sz="6000" dirty="0">
              <a:ln>
                <a:solidFill>
                  <a:schemeClr val="tx1"/>
                </a:solidFill>
              </a:ln>
              <a:latin typeface="HP001 4 hàng" pitchFamily="34" charset="0"/>
              <a:ea typeface="Arial-Rounded" pitchFamily="34" charset="0"/>
              <a:cs typeface="Arial-Rounded" pitchFamily="34" charset="0"/>
            </a:endParaRPr>
          </a:p>
        </p:txBody>
      </p:sp>
      <p:pic>
        <p:nvPicPr>
          <p:cNvPr id="15" name="图片 14">
            <a:extLst>
              <a:ext uri="{FF2B5EF4-FFF2-40B4-BE49-F238E27FC236}">
                <a16:creationId xmlns:a16="http://schemas.microsoft.com/office/drawing/2014/main" id="{9E3180B5-DF7A-4514-94BA-D2ADC69E98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253" b="27899"/>
          <a:stretch/>
        </p:blipFill>
        <p:spPr>
          <a:xfrm>
            <a:off x="285675" y="5061328"/>
            <a:ext cx="2727774" cy="1373533"/>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94" y="0"/>
            <a:ext cx="1008574" cy="127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a:extLst>
              <a:ext uri="{FF2B5EF4-FFF2-40B4-BE49-F238E27FC236}">
                <a16:creationId xmlns:a16="http://schemas.microsoft.com/office/drawing/2014/main" id="{06C86FA0-3CD2-49E2-8E61-816CE10BF0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658" t="5555" r="25103" b="15112"/>
          <a:stretch/>
        </p:blipFill>
        <p:spPr>
          <a:xfrm>
            <a:off x="7434169" y="931139"/>
            <a:ext cx="4757831" cy="4995722"/>
          </a:xfrm>
          <a:prstGeom prst="rect">
            <a:avLst/>
          </a:prstGeom>
        </p:spPr>
      </p:pic>
      <p:sp>
        <p:nvSpPr>
          <p:cNvPr id="16" name="TextBox 15"/>
          <p:cNvSpPr txBox="1"/>
          <p:nvPr/>
        </p:nvSpPr>
        <p:spPr>
          <a:xfrm>
            <a:off x="7086598" y="0"/>
            <a:ext cx="5105402" cy="338554"/>
          </a:xfrm>
          <a:prstGeom prst="rect">
            <a:avLst/>
          </a:prstGeom>
          <a:noFill/>
        </p:spPr>
        <p:txBody>
          <a:bodyPr wrap="square" rtlCol="0">
            <a:spAutoFit/>
          </a:bodyPr>
          <a:lstStyle/>
          <a:p>
            <a:r>
              <a:rPr lang="en-US" sz="1600" dirty="0" smtClean="0">
                <a:solidFill>
                  <a:srgbClr val="D3CDB1"/>
                </a:solidFill>
                <a:latin typeface="Arial-Rounded" pitchFamily="34" charset="0"/>
                <a:ea typeface="Arial-Rounded" pitchFamily="34" charset="0"/>
                <a:cs typeface="Arial-Rounded" pitchFamily="34" charset="0"/>
              </a:rPr>
              <a:t>TK:  </a:t>
            </a:r>
            <a:r>
              <a:rPr lang="en-US" sz="1600" dirty="0" err="1" smtClean="0">
                <a:solidFill>
                  <a:srgbClr val="D3CDB1"/>
                </a:solidFill>
                <a:latin typeface="Arial-Rounded" pitchFamily="34" charset="0"/>
                <a:ea typeface="Arial-Rounded" pitchFamily="34" charset="0"/>
                <a:cs typeface="Arial-Rounded" pitchFamily="34" charset="0"/>
              </a:rPr>
              <a:t>Vũ</a:t>
            </a:r>
            <a:r>
              <a:rPr lang="en-US" sz="1600" dirty="0" smtClean="0">
                <a:solidFill>
                  <a:srgbClr val="D3CDB1"/>
                </a:solidFill>
                <a:latin typeface="Arial-Rounded" pitchFamily="34" charset="0"/>
                <a:ea typeface="Arial-Rounded" pitchFamily="34" charset="0"/>
                <a:cs typeface="Arial-Rounded" pitchFamily="34" charset="0"/>
              </a:rPr>
              <a:t> </a:t>
            </a:r>
            <a:r>
              <a:rPr lang="en-US" sz="1600" dirty="0" err="1" smtClean="0">
                <a:solidFill>
                  <a:srgbClr val="D3CDB1"/>
                </a:solidFill>
                <a:latin typeface="Arial-Rounded" pitchFamily="34" charset="0"/>
                <a:ea typeface="Arial-Rounded" pitchFamily="34" charset="0"/>
                <a:cs typeface="Arial-Rounded" pitchFamily="34" charset="0"/>
              </a:rPr>
              <a:t>Hồng</a:t>
            </a:r>
            <a:r>
              <a:rPr lang="en-US" sz="1600" dirty="0" smtClean="0">
                <a:solidFill>
                  <a:srgbClr val="D3CDB1"/>
                </a:solidFill>
                <a:latin typeface="Arial-Rounded" pitchFamily="34" charset="0"/>
                <a:ea typeface="Arial-Rounded" pitchFamily="34" charset="0"/>
                <a:cs typeface="Arial-Rounded" pitchFamily="34" charset="0"/>
              </a:rPr>
              <a:t>: https</a:t>
            </a:r>
            <a:r>
              <a:rPr lang="en-US" sz="1600" dirty="0">
                <a:solidFill>
                  <a:srgbClr val="D3CDB1"/>
                </a:solidFill>
                <a:latin typeface="Arial-Rounded" pitchFamily="34" charset="0"/>
                <a:ea typeface="Arial-Rounded" pitchFamily="34" charset="0"/>
                <a:cs typeface="Arial-Rounded" pitchFamily="34" charset="0"/>
              </a:rPr>
              <a:t>://www.facebook.com/vuhong1972/</a:t>
            </a:r>
            <a:r>
              <a:rPr lang="en-US" sz="1600" dirty="0" smtClean="0">
                <a:solidFill>
                  <a:srgbClr val="D3CDB1"/>
                </a:solidFill>
                <a:latin typeface="Arial-Rounded" pitchFamily="34" charset="0"/>
                <a:ea typeface="Arial-Rounded" pitchFamily="34" charset="0"/>
                <a:cs typeface="Arial-Rounded" pitchFamily="34" charset="0"/>
              </a:rPr>
              <a:t> </a:t>
            </a:r>
            <a:endParaRPr lang="en-US" sz="1600" dirty="0">
              <a:solidFill>
                <a:srgbClr val="D3CDB1"/>
              </a:solidFill>
              <a:latin typeface="Arial-Rounded" pitchFamily="34" charset="0"/>
              <a:ea typeface="Arial-Rounded" pitchFamily="34" charset="0"/>
              <a:cs typeface="Arial-Rounded" pitchFamily="34" charset="0"/>
            </a:endParaRPr>
          </a:p>
        </p:txBody>
      </p:sp>
      <p:pic>
        <p:nvPicPr>
          <p:cNvPr id="1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15699" y="5996710"/>
            <a:ext cx="876301" cy="87630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图片 17">
            <a:extLst>
              <a:ext uri="{FF2B5EF4-FFF2-40B4-BE49-F238E27FC236}">
                <a16:creationId xmlns:a16="http://schemas.microsoft.com/office/drawing/2014/main" id="{FA35F3C1-03B6-4B1D-BBC1-5249881AEB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431" y="-1426749"/>
            <a:ext cx="14359426" cy="8974047"/>
          </a:xfrm>
          <a:prstGeom prst="rect">
            <a:avLst/>
          </a:prstGeom>
        </p:spPr>
      </p:pic>
    </p:spTree>
    <p:extLst>
      <p:ext uri="{BB962C8B-B14F-4D97-AF65-F5344CB8AC3E}">
        <p14:creationId xmlns:p14="http://schemas.microsoft.com/office/powerpoint/2010/main" val="26205848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12905D7-2F6D-4921-9109-24CC85D8EC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8284" y="2103109"/>
            <a:ext cx="927249" cy="927249"/>
          </a:xfrm>
          <a:prstGeom prst="rect">
            <a:avLst/>
          </a:prstGeom>
        </p:spPr>
      </p:pic>
      <p:pic>
        <p:nvPicPr>
          <p:cNvPr id="13" name="图片 12">
            <a:extLst>
              <a:ext uri="{FF2B5EF4-FFF2-40B4-BE49-F238E27FC236}">
                <a16:creationId xmlns:a16="http://schemas.microsoft.com/office/drawing/2014/main" id="{1BC385A9-8953-4AA8-9086-8E6EC3D69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539" y="5210167"/>
            <a:ext cx="927249" cy="927249"/>
          </a:xfrm>
          <a:prstGeom prst="rect">
            <a:avLst/>
          </a:prstGeom>
        </p:spPr>
      </p:pic>
      <p:sp>
        <p:nvSpPr>
          <p:cNvPr id="15" name="Rectangle 14">
            <a:extLst/>
          </p:cNvPr>
          <p:cNvSpPr/>
          <p:nvPr/>
        </p:nvSpPr>
        <p:spPr>
          <a:xfrm>
            <a:off x="1562075" y="578546"/>
            <a:ext cx="9334500" cy="1855335"/>
          </a:xfrm>
          <a:prstGeom prst="rect">
            <a:avLst/>
          </a:prstGeom>
          <a:noFill/>
          <a:ln w="12700" cap="flat" cmpd="sng" algn="ctr">
            <a:noFill/>
            <a:prstDash val="solid"/>
            <a:miter lim="800000"/>
          </a:ln>
          <a:effectLst/>
        </p:spPr>
        <p:txBody>
          <a:bodyPr anchor="ctr"/>
          <a:lstStyle/>
          <a:p>
            <a:pPr algn="ctr" defTabSz="1219170">
              <a:lnSpc>
                <a:spcPct val="130000"/>
              </a:lnSpc>
              <a:defRPr/>
            </a:pPr>
            <a:r>
              <a:rPr lang="en-US" sz="4800" b="1" u="sng"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Ôn</a:t>
            </a:r>
            <a:r>
              <a:rPr lang="en-US" sz="4800" b="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u="sng"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800" b="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u="sng"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cuối</a:t>
            </a:r>
            <a:r>
              <a:rPr lang="en-US" sz="4800" b="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u="sng"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4800" b="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u="sng"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a:t>
            </a:r>
            <a:r>
              <a:rPr lang="en-US" sz="4800" b="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II</a:t>
            </a:r>
          </a:p>
          <a:p>
            <a:pPr algn="ctr" defTabSz="1219170">
              <a:lnSpc>
                <a:spcPct val="130000"/>
              </a:lnSpc>
              <a:defRPr/>
            </a:pPr>
            <a:r>
              <a:rPr lang="en-US" sz="54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lang="en-US" sz="54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iết</a:t>
            </a:r>
            <a:r>
              <a:rPr lang="en-US" sz="54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1+ 2)</a:t>
            </a:r>
            <a:endPar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图片 2">
            <a:extLst>
              <a:ext uri="{FF2B5EF4-FFF2-40B4-BE49-F238E27FC236}">
                <a16:creationId xmlns:a16="http://schemas.microsoft.com/office/drawing/2014/main" id="{11001415-7FEA-4413-9312-FA5BB709E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713" b="-96"/>
          <a:stretch/>
        </p:blipFill>
        <p:spPr>
          <a:xfrm>
            <a:off x="3655841" y="3134070"/>
            <a:ext cx="5578851" cy="3509562"/>
          </a:xfrm>
          <a:prstGeom prst="rect">
            <a:avLst/>
          </a:prstGeom>
        </p:spPr>
      </p:pic>
    </p:spTree>
    <p:extLst>
      <p:ext uri="{BB962C8B-B14F-4D97-AF65-F5344CB8AC3E}">
        <p14:creationId xmlns:p14="http://schemas.microsoft.com/office/powerpoint/2010/main" val="13360191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E147E94-4722-45AA-9550-C2AD89CE0A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77" t="18444" r="5773" b="8001"/>
          <a:stretch/>
        </p:blipFill>
        <p:spPr>
          <a:xfrm>
            <a:off x="0" y="0"/>
            <a:ext cx="8527954" cy="5760720"/>
          </a:xfrm>
          <a:prstGeom prst="rect">
            <a:avLst/>
          </a:prstGeom>
        </p:spPr>
      </p:pic>
      <p:pic>
        <p:nvPicPr>
          <p:cNvPr id="4" name="图片 3">
            <a:extLst>
              <a:ext uri="{FF2B5EF4-FFF2-40B4-BE49-F238E27FC236}">
                <a16:creationId xmlns:a16="http://schemas.microsoft.com/office/drawing/2014/main" id="{6291E344-F2FC-4B62-9202-972F665B5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672" y="0"/>
            <a:ext cx="9724644" cy="6858000"/>
          </a:xfrm>
          <a:prstGeom prst="rect">
            <a:avLst/>
          </a:prstGeom>
        </p:spPr>
      </p:pic>
      <p:sp>
        <p:nvSpPr>
          <p:cNvPr id="5" name="文本框 4">
            <a:extLst>
              <a:ext uri="{FF2B5EF4-FFF2-40B4-BE49-F238E27FC236}">
                <a16:creationId xmlns:a16="http://schemas.microsoft.com/office/drawing/2014/main" id="{8BE186A4-3528-4B60-9A08-A6C2ABB30C4E}"/>
              </a:ext>
            </a:extLst>
          </p:cNvPr>
          <p:cNvSpPr txBox="1"/>
          <p:nvPr/>
        </p:nvSpPr>
        <p:spPr>
          <a:xfrm>
            <a:off x="2267537" y="2283824"/>
            <a:ext cx="3992880" cy="1569660"/>
          </a:xfrm>
          <a:prstGeom prst="rect">
            <a:avLst/>
          </a:prstGeom>
          <a:noFill/>
        </p:spPr>
        <p:txBody>
          <a:bodyPr wrap="square" rtlCol="0">
            <a:spAutoFit/>
          </a:bodyPr>
          <a:lstStyle/>
          <a:p>
            <a:pPr algn="ctr"/>
            <a:r>
              <a:rPr lang="en-US" altLang="zh-CN" sz="9600" dirty="0" smtClean="0">
                <a:ln>
                  <a:solidFill>
                    <a:schemeClr val="tx1"/>
                  </a:solidFill>
                </a:ln>
                <a:solidFill>
                  <a:schemeClr val="tx1">
                    <a:lumMod val="75000"/>
                    <a:lumOff val="25000"/>
                  </a:schemeClr>
                </a:solidFill>
                <a:latin typeface="Arial-Rounded" pitchFamily="34" charset="0"/>
                <a:ea typeface="Arial-Rounded" pitchFamily="34" charset="0"/>
                <a:cs typeface="Arial-Rounded" pitchFamily="34" charset="0"/>
              </a:rPr>
              <a:t>TIẾT 1, 2</a:t>
            </a:r>
            <a:endParaRPr lang="zh-CN" altLang="en-US" sz="9600" dirty="0">
              <a:ln>
                <a:solidFill>
                  <a:schemeClr val="tx1"/>
                </a:solidFill>
              </a:ln>
              <a:solidFill>
                <a:schemeClr val="tx1">
                  <a:lumMod val="75000"/>
                  <a:lumOff val="25000"/>
                </a:schemeClr>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95839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6524" y="142837"/>
            <a:ext cx="8943908" cy="1643527"/>
          </a:xfrm>
          <a:prstGeom prst="rect">
            <a:avLst/>
          </a:prstGeom>
        </p:spPr>
        <p:txBody>
          <a:bodyPr wrap="square">
            <a:spAutoFit/>
          </a:bodyPr>
          <a:lstStyle/>
          <a:p>
            <a:pPr algn="ctr">
              <a:lnSpc>
                <a:spcPct val="120000"/>
              </a:lnSpc>
            </a:pPr>
            <a:r>
              <a:rPr lang="en-GB" sz="2800" dirty="0" smtClean="0">
                <a:latin typeface="Times New Roman" panose="02020603050405020304" pitchFamily="18" charset="0"/>
                <a:cs typeface="Times New Roman" panose="02020603050405020304" pitchFamily="18" charset="0"/>
              </a:rPr>
              <a:t>1. </a:t>
            </a:r>
            <a:r>
              <a:rPr lang="vi-VN" sz="2800" dirty="0" smtClean="0">
                <a:latin typeface="Times New Roman" panose="02020603050405020304" pitchFamily="18" charset="0"/>
                <a:cs typeface="Times New Roman" panose="02020603050405020304" pitchFamily="18" charset="0"/>
              </a:rPr>
              <a:t>Đánh </a:t>
            </a:r>
            <a:r>
              <a:rPr lang="vi-VN" sz="2800" dirty="0">
                <a:latin typeface="Times New Roman" panose="02020603050405020304" pitchFamily="18" charset="0"/>
                <a:cs typeface="Times New Roman" panose="02020603050405020304" pitchFamily="18" charset="0"/>
              </a:rPr>
              <a:t>giá kĩ năng đọc thành tiếng, học thuộc lòng. Mỗi học sinh đọc một đoạn văn, đoạn thơ khoảng 60 tiếng hoặc đọc thuộc lòng một đoạn thơ (bài thơ) đã </a:t>
            </a:r>
            <a:r>
              <a:rPr lang="vi-VN" sz="2800" dirty="0" smtClean="0">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ea typeface="Arial-Rounded"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906524" y="1936376"/>
            <a:ext cx="7848600" cy="4348494"/>
          </a:xfrm>
          <a:prstGeom prst="rect">
            <a:avLst/>
          </a:prstGeom>
        </p:spPr>
      </p:pic>
    </p:spTree>
    <p:extLst>
      <p:ext uri="{BB962C8B-B14F-4D97-AF65-F5344CB8AC3E}">
        <p14:creationId xmlns:p14="http://schemas.microsoft.com/office/powerpoint/2010/main" val="28675313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846" y="497149"/>
            <a:ext cx="10244831" cy="1384995"/>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2. </a:t>
            </a:r>
            <a:r>
              <a:rPr lang="vi-VN" sz="2800" dirty="0" smtClean="0">
                <a:latin typeface="Times New Roman" panose="02020603050405020304" pitchFamily="18" charset="0"/>
                <a:cs typeface="Times New Roman" panose="02020603050405020304" pitchFamily="18" charset="0"/>
              </a:rPr>
              <a:t>Trao </a:t>
            </a:r>
            <a:r>
              <a:rPr lang="vi-VN" sz="2800" dirty="0">
                <a:latin typeface="Times New Roman" panose="02020603050405020304" pitchFamily="18" charset="0"/>
                <a:cs typeface="Times New Roman" panose="02020603050405020304" pitchFamily="18" charset="0"/>
              </a:rPr>
              <a:t>đổi về các bài đọc: Nêu tên bài đã đọc, chi tiết, nhân vật hoặc đoạn văn, đoạn thơ mình yêu thích nhất.</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36846" y="1535836"/>
            <a:ext cx="10431261" cy="1815882"/>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Bài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Chiếc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rễ</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604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C5C2736B-5F16-4B03-B7D8-C6F08EBD2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7" y="224684"/>
            <a:ext cx="12458132" cy="6229066"/>
          </a:xfrm>
          <a:prstGeom prst="rect">
            <a:avLst/>
          </a:prstGeom>
        </p:spPr>
      </p:pic>
      <p:pic>
        <p:nvPicPr>
          <p:cNvPr id="17" name="图片 16">
            <a:extLst>
              <a:ext uri="{FF2B5EF4-FFF2-40B4-BE49-F238E27FC236}">
                <a16:creationId xmlns:a16="http://schemas.microsoft.com/office/drawing/2014/main" id="{EB3CCDF6-EE94-48BB-B2CE-8A4D51651E9C}"/>
              </a:ext>
            </a:extLst>
          </p:cNvPr>
          <p:cNvPicPr>
            <a:picLocks noChangeAspect="1"/>
          </p:cNvPicPr>
          <p:nvPr/>
        </p:nvPicPr>
        <p:blipFill rotWithShape="1">
          <a:blip r:embed="rId3">
            <a:extLst>
              <a:ext uri="{28A0092B-C50C-407E-A947-70E740481C1C}">
                <a14:useLocalDpi xmlns:a14="http://schemas.microsoft.com/office/drawing/2010/main" val="0"/>
              </a:ext>
            </a:extLst>
          </a:blip>
          <a:srcRect l="47336"/>
          <a:stretch/>
        </p:blipFill>
        <p:spPr>
          <a:xfrm>
            <a:off x="8224998" y="1857830"/>
            <a:ext cx="3885271" cy="4537182"/>
          </a:xfrm>
          <a:prstGeom prst="rect">
            <a:avLst/>
          </a:prstGeom>
        </p:spPr>
      </p:pic>
      <p:sp>
        <p:nvSpPr>
          <p:cNvPr id="18" name="Shape 233">
            <a:extLst>
              <a:ext uri="{FF2B5EF4-FFF2-40B4-BE49-F238E27FC236}">
                <a16:creationId xmlns:a16="http://schemas.microsoft.com/office/drawing/2014/main" id="{794FBD37-A599-43D1-821C-12ED59D25D45}"/>
              </a:ext>
            </a:extLst>
          </p:cNvPr>
          <p:cNvSpPr/>
          <p:nvPr/>
        </p:nvSpPr>
        <p:spPr>
          <a:xfrm rot="21207439">
            <a:off x="642911" y="2354109"/>
            <a:ext cx="2013124" cy="1436291"/>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r>
              <a:rPr lang="vi-VN" sz="3000" dirty="0">
                <a:latin typeface="Times New Roman" panose="02020603050405020304" pitchFamily="18" charset="0"/>
                <a:cs typeface="Times New Roman" panose="02020603050405020304" pitchFamily="18" charset="0"/>
              </a:rPr>
              <a:t>- Đọc to, rõ ràng, diễn cảm</a:t>
            </a:r>
            <a:r>
              <a:rPr lang="en-US" sz="3000" dirty="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
        <p:nvSpPr>
          <p:cNvPr id="19" name="Shape 233">
            <a:extLst>
              <a:ext uri="{FF2B5EF4-FFF2-40B4-BE49-F238E27FC236}">
                <a16:creationId xmlns:a16="http://schemas.microsoft.com/office/drawing/2014/main" id="{2B62AF0F-E718-4E28-A7AE-3D9195AB61BF}"/>
              </a:ext>
            </a:extLst>
          </p:cNvPr>
          <p:cNvSpPr/>
          <p:nvPr/>
        </p:nvSpPr>
        <p:spPr>
          <a:xfrm rot="247884">
            <a:off x="3813317" y="1739849"/>
            <a:ext cx="2606533" cy="1713290"/>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r>
              <a:rPr lang="vi-VN" sz="3600" dirty="0">
                <a:latin typeface="Times New Roman" panose="02020603050405020304" pitchFamily="18" charset="0"/>
                <a:cs typeface="Times New Roman" panose="02020603050405020304" pitchFamily="18" charset="0"/>
              </a:rPr>
              <a:t>- Ngắt nghỉ rõ ràng, đúng chỗ</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20" name="Shape 233">
            <a:extLst>
              <a:ext uri="{FF2B5EF4-FFF2-40B4-BE49-F238E27FC236}">
                <a16:creationId xmlns:a16="http://schemas.microsoft.com/office/drawing/2014/main" id="{B7D84BAE-C44F-4116-88D4-B17154578156}"/>
              </a:ext>
            </a:extLst>
          </p:cNvPr>
          <p:cNvSpPr/>
          <p:nvPr/>
        </p:nvSpPr>
        <p:spPr>
          <a:xfrm rot="385237">
            <a:off x="6829118" y="3964068"/>
            <a:ext cx="1754079" cy="177484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lgn="ctr"/>
            <a:r>
              <a:rPr lang="vi-VN" sz="2800" dirty="0">
                <a:latin typeface="Times New Roman" panose="02020603050405020304" pitchFamily="18" charset="0"/>
                <a:cs typeface="Times New Roman" panose="02020603050405020304" pitchFamily="18" charset="0"/>
              </a:rPr>
              <a:t>Chú ý đọc đúng những từ khó</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C9DE1473-7266-4F89-8B5F-EF1EC7163CD8}"/>
              </a:ext>
            </a:extLst>
          </p:cNvPr>
          <p:cNvSpPr txBox="1"/>
          <p:nvPr/>
        </p:nvSpPr>
        <p:spPr>
          <a:xfrm>
            <a:off x="967905" y="5245343"/>
            <a:ext cx="4162128" cy="923330"/>
          </a:xfrm>
          <a:prstGeom prst="rect">
            <a:avLst/>
          </a:prstGeom>
          <a:noFill/>
        </p:spPr>
        <p:txBody>
          <a:bodyPr wrap="square" rtlCol="0">
            <a:spAutoFit/>
          </a:bodyPr>
          <a:lstStyle/>
          <a:p>
            <a:pPr algn="ctr"/>
            <a:r>
              <a:rPr lang="en-US" altLang="zh-CN" sz="5400" b="1" u="sng"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Đánh</a:t>
            </a:r>
            <a:r>
              <a:rPr lang="en-US" altLang="zh-CN" sz="5400" b="1" u="sng"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altLang="zh-CN" sz="5400" b="1" u="sng" dirty="0" err="1" smtClean="0">
                <a:solidFill>
                  <a:srgbClr val="FF0000"/>
                </a:solidFill>
                <a:latin typeface="Times New Roman" panose="02020603050405020304" pitchFamily="18" charset="0"/>
                <a:ea typeface="Arial-Rounded" pitchFamily="34" charset="0"/>
                <a:cs typeface="Times New Roman" panose="02020603050405020304" pitchFamily="18" charset="0"/>
              </a:rPr>
              <a:t>giá</a:t>
            </a:r>
            <a:r>
              <a:rPr lang="en-US" altLang="zh-CN" sz="5400" b="1" u="sng" dirty="0" smtClean="0">
                <a:solidFill>
                  <a:srgbClr val="FF0000"/>
                </a:solidFill>
                <a:latin typeface="Times New Roman" panose="02020603050405020304" pitchFamily="18" charset="0"/>
                <a:ea typeface="Arial-Rounded" pitchFamily="34" charset="0"/>
                <a:cs typeface="Times New Roman" panose="02020603050405020304" pitchFamily="18" charset="0"/>
              </a:rPr>
              <a:t>:</a:t>
            </a:r>
            <a:endParaRPr lang="zh-CN" altLang="en-US" sz="5400" b="1" u="sng"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239" y="3140176"/>
            <a:ext cx="986245" cy="9862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3892368" y="3277557"/>
            <a:ext cx="986245" cy="98624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4890984" y="3368576"/>
            <a:ext cx="986245" cy="98624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6275642" y="5260808"/>
            <a:ext cx="740950" cy="7409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6996568" y="5570335"/>
            <a:ext cx="859430" cy="85943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2161">
            <a:off x="7968532" y="5632839"/>
            <a:ext cx="840593" cy="840593"/>
          </a:xfrm>
          <a:prstGeom prst="rect">
            <a:avLst/>
          </a:prstGeom>
        </p:spPr>
      </p:pic>
    </p:spTree>
    <p:extLst>
      <p:ext uri="{BB962C8B-B14F-4D97-AF65-F5344CB8AC3E}">
        <p14:creationId xmlns:p14="http://schemas.microsoft.com/office/powerpoint/2010/main" val="7637844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FBBDAE4-D562-4377-BA3C-6B7344635933}"/>
              </a:ext>
            </a:extLst>
          </p:cNvPr>
          <p:cNvPicPr>
            <a:picLocks noChangeAspect="1"/>
          </p:cNvPicPr>
          <p:nvPr/>
        </p:nvPicPr>
        <p:blipFill rotWithShape="1">
          <a:blip r:embed="rId2">
            <a:extLst>
              <a:ext uri="{28A0092B-C50C-407E-A947-70E740481C1C}">
                <a14:useLocalDpi xmlns:a14="http://schemas.microsoft.com/office/drawing/2010/main" val="0"/>
              </a:ext>
            </a:extLst>
          </a:blip>
          <a:srcRect l="18242" t="11308" r="25903" b="14093"/>
          <a:stretch/>
        </p:blipFill>
        <p:spPr>
          <a:xfrm>
            <a:off x="5703057" y="538289"/>
            <a:ext cx="6134583" cy="5781420"/>
          </a:xfrm>
          <a:prstGeom prst="rect">
            <a:avLst/>
          </a:prstGeom>
        </p:spPr>
      </p:pic>
      <p:pic>
        <p:nvPicPr>
          <p:cNvPr id="4" name="图片 3">
            <a:extLst>
              <a:ext uri="{FF2B5EF4-FFF2-40B4-BE49-F238E27FC236}">
                <a16:creationId xmlns:a16="http://schemas.microsoft.com/office/drawing/2014/main" id="{A4AED818-5952-4D72-A1EA-D76C8BAD02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7" t="18227" r="-2667" b="20449"/>
          <a:stretch/>
        </p:blipFill>
        <p:spPr>
          <a:xfrm>
            <a:off x="340025" y="1159290"/>
            <a:ext cx="6162877" cy="3657409"/>
          </a:xfrm>
          <a:prstGeom prst="rect">
            <a:avLst/>
          </a:prstGeom>
        </p:spPr>
      </p:pic>
      <p:sp>
        <p:nvSpPr>
          <p:cNvPr id="10" name="TextBox 9"/>
          <p:cNvSpPr txBox="1"/>
          <p:nvPr/>
        </p:nvSpPr>
        <p:spPr>
          <a:xfrm rot="747316">
            <a:off x="814254" y="2895746"/>
            <a:ext cx="5368968" cy="830997"/>
          </a:xfrm>
          <a:prstGeom prst="rect">
            <a:avLst/>
          </a:prstGeom>
          <a:noFill/>
        </p:spPr>
        <p:txBody>
          <a:bodyPr wrap="square" rtlCol="0">
            <a:spAutoFit/>
          </a:bodyPr>
          <a:lstStyle/>
          <a:p>
            <a:r>
              <a:rPr lang="en-US" sz="4800" dirty="0" smtClean="0">
                <a:solidFill>
                  <a:srgbClr val="FF6011"/>
                </a:solidFill>
                <a:latin typeface="iCiel Cadena" pitchFamily="2" charset="0"/>
              </a:rPr>
              <a:t>CỦNG CỐ, DẶN DÒ</a:t>
            </a:r>
            <a:endParaRPr lang="en-US" sz="4800" dirty="0">
              <a:solidFill>
                <a:srgbClr val="FF6011"/>
              </a:solidFill>
              <a:latin typeface="iCiel Cadena" pitchFamily="2" charset="0"/>
            </a:endParaRPr>
          </a:p>
        </p:txBody>
      </p:sp>
    </p:spTree>
    <p:extLst>
      <p:ext uri="{BB962C8B-B14F-4D97-AF65-F5344CB8AC3E}">
        <p14:creationId xmlns:p14="http://schemas.microsoft.com/office/powerpoint/2010/main" val="1868070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0CA0E8F-F0BE-4811-AD30-06F44B7D91C8}"/>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16DB3BCE-1F07-4274-9329-B8A454CAB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333"/>
          <a:stretch/>
        </p:blipFill>
        <p:spPr>
          <a:xfrm>
            <a:off x="1559059" y="921442"/>
            <a:ext cx="5881253" cy="1293997"/>
          </a:xfrm>
          <a:prstGeom prst="rect">
            <a:avLst/>
          </a:prstGeom>
        </p:spPr>
      </p:pic>
      <p:sp>
        <p:nvSpPr>
          <p:cNvPr id="13" name="带形: 上凸 12">
            <a:extLst>
              <a:ext uri="{FF2B5EF4-FFF2-40B4-BE49-F238E27FC236}">
                <a16:creationId xmlns:a16="http://schemas.microsoft.com/office/drawing/2014/main" id="{D1E85B51-3091-418B-A131-E93ABD014BFE}"/>
              </a:ext>
            </a:extLst>
          </p:cNvPr>
          <p:cNvSpPr/>
          <p:nvPr/>
        </p:nvSpPr>
        <p:spPr>
          <a:xfrm>
            <a:off x="822960" y="4888450"/>
            <a:ext cx="8001000" cy="1546411"/>
          </a:xfrm>
          <a:prstGeom prst="ribbon2">
            <a:avLst/>
          </a:prstGeom>
          <a:solidFill>
            <a:srgbClr val="B3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6DAC0E9-3A5B-4039-BFF5-220F83B3C855}"/>
              </a:ext>
            </a:extLst>
          </p:cNvPr>
          <p:cNvSpPr txBox="1"/>
          <p:nvPr/>
        </p:nvSpPr>
        <p:spPr>
          <a:xfrm>
            <a:off x="1684137" y="2215439"/>
            <a:ext cx="5631096" cy="2862322"/>
          </a:xfrm>
          <a:prstGeom prst="rect">
            <a:avLst/>
          </a:prstGeom>
          <a:noFill/>
        </p:spPr>
        <p:txBody>
          <a:bodyPr wrap="square" rtlCol="0">
            <a:spAutoFit/>
          </a:bodyPr>
          <a:lstStyle/>
          <a:p>
            <a:pPr algn="ctr"/>
            <a:r>
              <a:rPr lang="en-US" altLang="zh-CN" sz="6000" dirty="0" err="1" smtClean="0">
                <a:ln>
                  <a:solidFill>
                    <a:schemeClr val="tx1"/>
                  </a:solidFill>
                </a:ln>
                <a:latin typeface="HP001 4 hàng" pitchFamily="34" charset="0"/>
                <a:ea typeface="Arial-Rounded" pitchFamily="34" charset="0"/>
                <a:cs typeface="Arial-Rounded" pitchFamily="34" charset="0"/>
              </a:rPr>
              <a:t>Chào</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tạm</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biệt</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và</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hẹn</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gặp</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lại</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các</a:t>
            </a:r>
            <a:r>
              <a:rPr lang="en-US" altLang="zh-CN" sz="6000" dirty="0" smtClean="0">
                <a:ln>
                  <a:solidFill>
                    <a:schemeClr val="tx1"/>
                  </a:solidFill>
                </a:ln>
                <a:latin typeface="HP001 4 hàng" pitchFamily="34" charset="0"/>
                <a:ea typeface="Arial-Rounded" pitchFamily="34" charset="0"/>
                <a:cs typeface="Arial-Rounded" pitchFamily="34" charset="0"/>
              </a:rPr>
              <a:t> </a:t>
            </a:r>
            <a:r>
              <a:rPr lang="en-US" altLang="zh-CN" sz="6000" dirty="0" err="1" smtClean="0">
                <a:ln>
                  <a:solidFill>
                    <a:schemeClr val="tx1"/>
                  </a:solidFill>
                </a:ln>
                <a:latin typeface="HP001 4 hàng" pitchFamily="34" charset="0"/>
                <a:ea typeface="Arial-Rounded" pitchFamily="34" charset="0"/>
                <a:cs typeface="Arial-Rounded" pitchFamily="34" charset="0"/>
              </a:rPr>
              <a:t>em</a:t>
            </a:r>
            <a:r>
              <a:rPr lang="en-US" altLang="zh-CN" sz="6000" dirty="0" smtClean="0">
                <a:ln>
                  <a:solidFill>
                    <a:schemeClr val="tx1"/>
                  </a:solidFill>
                </a:ln>
                <a:latin typeface="HP001 4 hàng" pitchFamily="34" charset="0"/>
                <a:ea typeface="Arial-Rounded" pitchFamily="34" charset="0"/>
                <a:cs typeface="Arial-Rounded" pitchFamily="34" charset="0"/>
              </a:rPr>
              <a:t>!</a:t>
            </a:r>
            <a:endParaRPr lang="zh-CN" altLang="en-US" sz="6000" dirty="0">
              <a:ln>
                <a:solidFill>
                  <a:schemeClr val="tx1"/>
                </a:solidFill>
              </a:ln>
              <a:latin typeface="HP001 4 hàng" pitchFamily="34" charset="0"/>
              <a:ea typeface="Arial-Rounded" pitchFamily="34" charset="0"/>
              <a:cs typeface="Arial-Rounded" pitchFamily="34" charset="0"/>
            </a:endParaRPr>
          </a:p>
        </p:txBody>
      </p:sp>
      <p:pic>
        <p:nvPicPr>
          <p:cNvPr id="15" name="图片 14">
            <a:extLst>
              <a:ext uri="{FF2B5EF4-FFF2-40B4-BE49-F238E27FC236}">
                <a16:creationId xmlns:a16="http://schemas.microsoft.com/office/drawing/2014/main" id="{9E3180B5-DF7A-4514-94BA-D2ADC69E98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253" b="27899"/>
          <a:stretch/>
        </p:blipFill>
        <p:spPr>
          <a:xfrm>
            <a:off x="285675" y="5061328"/>
            <a:ext cx="2727774" cy="1373533"/>
          </a:xfrm>
          <a:prstGeom prst="rect">
            <a:avLst/>
          </a:prstGeom>
        </p:spPr>
      </p:pic>
      <p:pic>
        <p:nvPicPr>
          <p:cNvPr id="5" name="图片 4">
            <a:extLst>
              <a:ext uri="{FF2B5EF4-FFF2-40B4-BE49-F238E27FC236}">
                <a16:creationId xmlns:a16="http://schemas.microsoft.com/office/drawing/2014/main" id="{06C86FA0-3CD2-49E2-8E61-816CE10BF0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658" t="5555" r="25103" b="15112"/>
          <a:stretch/>
        </p:blipFill>
        <p:spPr>
          <a:xfrm>
            <a:off x="7434169" y="931139"/>
            <a:ext cx="4757831" cy="4995722"/>
          </a:xfrm>
          <a:prstGeom prst="rect">
            <a:avLst/>
          </a:prstGeom>
        </p:spPr>
      </p:pic>
      <p:sp>
        <p:nvSpPr>
          <p:cNvPr id="16" name="TextBox 15"/>
          <p:cNvSpPr txBox="1"/>
          <p:nvPr/>
        </p:nvSpPr>
        <p:spPr>
          <a:xfrm>
            <a:off x="7086598" y="0"/>
            <a:ext cx="5105402" cy="338554"/>
          </a:xfrm>
          <a:prstGeom prst="rect">
            <a:avLst/>
          </a:prstGeom>
          <a:noFill/>
        </p:spPr>
        <p:txBody>
          <a:bodyPr wrap="square" rtlCol="0">
            <a:spAutoFit/>
          </a:bodyPr>
          <a:lstStyle/>
          <a:p>
            <a:r>
              <a:rPr lang="en-US" sz="1600" dirty="0" smtClean="0">
                <a:solidFill>
                  <a:srgbClr val="D3CDB1"/>
                </a:solidFill>
                <a:latin typeface="Arial-Rounded" pitchFamily="34" charset="0"/>
                <a:ea typeface="Arial-Rounded" pitchFamily="34" charset="0"/>
                <a:cs typeface="Arial-Rounded" pitchFamily="34" charset="0"/>
              </a:rPr>
              <a:t>TK:  </a:t>
            </a:r>
            <a:r>
              <a:rPr lang="en-US" sz="1600" dirty="0" err="1" smtClean="0">
                <a:solidFill>
                  <a:srgbClr val="D3CDB1"/>
                </a:solidFill>
                <a:latin typeface="Arial-Rounded" pitchFamily="34" charset="0"/>
                <a:ea typeface="Arial-Rounded" pitchFamily="34" charset="0"/>
                <a:cs typeface="Arial-Rounded" pitchFamily="34" charset="0"/>
              </a:rPr>
              <a:t>Vũ</a:t>
            </a:r>
            <a:r>
              <a:rPr lang="en-US" sz="1600" dirty="0" smtClean="0">
                <a:solidFill>
                  <a:srgbClr val="D3CDB1"/>
                </a:solidFill>
                <a:latin typeface="Arial-Rounded" pitchFamily="34" charset="0"/>
                <a:ea typeface="Arial-Rounded" pitchFamily="34" charset="0"/>
                <a:cs typeface="Arial-Rounded" pitchFamily="34" charset="0"/>
              </a:rPr>
              <a:t> </a:t>
            </a:r>
            <a:r>
              <a:rPr lang="en-US" sz="1600" dirty="0" err="1" smtClean="0">
                <a:solidFill>
                  <a:srgbClr val="D3CDB1"/>
                </a:solidFill>
                <a:latin typeface="Arial-Rounded" pitchFamily="34" charset="0"/>
                <a:ea typeface="Arial-Rounded" pitchFamily="34" charset="0"/>
                <a:cs typeface="Arial-Rounded" pitchFamily="34" charset="0"/>
              </a:rPr>
              <a:t>Hồng</a:t>
            </a:r>
            <a:r>
              <a:rPr lang="en-US" sz="1600" dirty="0" smtClean="0">
                <a:solidFill>
                  <a:srgbClr val="D3CDB1"/>
                </a:solidFill>
                <a:latin typeface="Arial-Rounded" pitchFamily="34" charset="0"/>
                <a:ea typeface="Arial-Rounded" pitchFamily="34" charset="0"/>
                <a:cs typeface="Arial-Rounded" pitchFamily="34" charset="0"/>
              </a:rPr>
              <a:t>: https</a:t>
            </a:r>
            <a:r>
              <a:rPr lang="en-US" sz="1600" dirty="0">
                <a:solidFill>
                  <a:srgbClr val="D3CDB1"/>
                </a:solidFill>
                <a:latin typeface="Arial-Rounded" pitchFamily="34" charset="0"/>
                <a:ea typeface="Arial-Rounded" pitchFamily="34" charset="0"/>
                <a:cs typeface="Arial-Rounded" pitchFamily="34" charset="0"/>
              </a:rPr>
              <a:t>://www.facebook.com/vuhong1972/</a:t>
            </a:r>
            <a:r>
              <a:rPr lang="en-US" sz="1600" dirty="0" smtClean="0">
                <a:solidFill>
                  <a:srgbClr val="D3CDB1"/>
                </a:solidFill>
                <a:latin typeface="Arial-Rounded" pitchFamily="34" charset="0"/>
                <a:ea typeface="Arial-Rounded" pitchFamily="34" charset="0"/>
                <a:cs typeface="Arial-Rounded" pitchFamily="34" charset="0"/>
              </a:rPr>
              <a:t> </a:t>
            </a:r>
            <a:endParaRPr lang="en-US" sz="1600" dirty="0">
              <a:solidFill>
                <a:srgbClr val="D3CDB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30765766"/>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170</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iCiel Cadena</vt:lpstr>
      <vt:lpstr>Arial-Rounded</vt:lpstr>
      <vt:lpstr>等线</vt:lpstr>
      <vt:lpstr>HP001 4 hàng</vt:lpstr>
      <vt:lpstr>Arial</vt:lpstr>
      <vt:lpstr>Times New Roman</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400</cp:revision>
  <dcterms:created xsi:type="dcterms:W3CDTF">2019-03-29T12:25:33Z</dcterms:created>
  <dcterms:modified xsi:type="dcterms:W3CDTF">2023-05-10T07:30:22Z</dcterms:modified>
</cp:coreProperties>
</file>