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7" r:id="rId3"/>
  </p:sldMasterIdLst>
  <p:notesMasterIdLst>
    <p:notesMasterId r:id="rId23"/>
  </p:notesMasterIdLst>
  <p:sldIdLst>
    <p:sldId id="283" r:id="rId4"/>
    <p:sldId id="269" r:id="rId5"/>
    <p:sldId id="285" r:id="rId6"/>
    <p:sldId id="286" r:id="rId7"/>
    <p:sldId id="288" r:id="rId8"/>
    <p:sldId id="289" r:id="rId9"/>
    <p:sldId id="258" r:id="rId10"/>
    <p:sldId id="268" r:id="rId11"/>
    <p:sldId id="290" r:id="rId12"/>
    <p:sldId id="291" r:id="rId13"/>
    <p:sldId id="262" r:id="rId14"/>
    <p:sldId id="264" r:id="rId15"/>
    <p:sldId id="293" r:id="rId16"/>
    <p:sldId id="294" r:id="rId17"/>
    <p:sldId id="265" r:id="rId18"/>
    <p:sldId id="295" r:id="rId19"/>
    <p:sldId id="302" r:id="rId20"/>
    <p:sldId id="271" r:id="rId21"/>
    <p:sldId id="261" r:id="rId22"/>
  </p:sldIdLst>
  <p:sldSz cx="9144000" cy="5143500" type="screen16x9"/>
  <p:notesSz cx="6858000" cy="9144000"/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CC00"/>
    <a:srgbClr val="FF0066"/>
    <a:srgbClr val="0000FF"/>
    <a:srgbClr val="CC3300"/>
    <a:srgbClr val="FFDF9F"/>
    <a:srgbClr val="FFE7B7"/>
    <a:srgbClr val="FFCCCC"/>
    <a:srgbClr val="FFCC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C6394-BF58-4B9D-8C9E-264FD6E01453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79B8-518B-47ED-A90E-E5DFED32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3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79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85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00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00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27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43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77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2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62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C6BE-8415-4B98-BB21-4BCD16E4340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28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C6BE-8415-4B98-BB21-4BCD16E4340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28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14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35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72BB0-49A3-46BF-BF87-D7E57E387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99811F8-D816-497E-A0AA-44793A987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6592FE-1301-48F9-A3C9-79B045892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EF9A7F-9416-4C84-B73E-5C532CFC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2DE652-6251-4854-A8DA-43483A38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2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589EF-95A3-4D97-99E4-2428BB0DC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3CDDF8-AF5E-4C7D-8401-B6AD15C1D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2D350D-A63E-4E6F-A7E3-7E8BC2507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C1A1C9-93FD-4932-A977-BE3350685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722F2E-F642-4EEE-95E3-04C870EA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A3EF7E-86EC-43BE-AB46-4F22E15115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EA7249-29D3-4A80-B161-B360BE022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1488B0-C42A-46BF-9C8C-E496EEEE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0CDF8F-EF05-4002-83FC-1425FFF8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1E75CF-0F70-4C49-9A65-711EF70D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7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43542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5794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4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AF805-0D3E-4D86-A89C-4E819856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939961-88A6-4E5B-AC56-F93D01114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DD5ED3-5DE4-40BB-882C-EB2D1CF4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C477F4-8928-4B02-95D8-59CEDD9B2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0B580D-F6DE-463E-B426-75A2F79AA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1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8583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9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6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9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BC741F-FA49-4CEE-BB82-A0A2BFE2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C1B339-2E02-453D-AEFD-8C0A21760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C82359-3496-43BF-AA43-DF1F9AE83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4C52E8-C9BC-48EB-B825-DC965C05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7F74B2-2DB8-41F3-B94C-A75C13EE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17CB2-8812-44D3-AD9D-065A4F157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5539CB-6D89-4673-A639-67ABE4F69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3EFB495-FCF1-4410-9F26-582AA751A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B34FE6-D156-4F3F-AB93-EDBABB29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CC8130-1948-4C5D-965C-59A5F2EC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0B5848-CED0-47D9-AC4C-BCED139F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A8555-5A91-4295-993D-07C1EEB7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870EDD-733D-4A9C-A0CC-BF5787508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59B8AD-DA34-4CF5-9E19-ECBF2A62D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BD5586-19BA-4DA6-B4EC-4E11D5DD25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E61467C-938F-4213-8F8E-3ED4C6949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F4A7C1-0405-4998-8BAF-29DBB55F9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4275CA7-7A27-49F3-98CF-8737C865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20F721-5DBF-49C0-85F0-D10CF732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0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D869AF-5BA4-4A8A-B64F-1980B523F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8C2E38C-BDF5-4FEB-8419-B9F35EC2E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C5B109-23E6-4213-964A-C2904FD1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7E732A-00DA-4D7E-9D57-92B69CE9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5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9D312AF-A3F1-4166-AEBF-9B8AA96C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81DE8D-5D79-483D-A1F0-B734550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0D0065-7E4B-48D4-9035-F57A3095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2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AED4C4-8240-40E2-BB5E-EEDE207E6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E338E4-4CC1-4F24-BE73-5319CBB9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12207F-2F7D-4BB6-BFDD-A78009183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097BC6-E7EE-46C5-B59D-8EF7A463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C1FA09-6F04-4382-AE94-4CEA99AC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8E0FB6-42D1-4928-B9F8-5BD1DF87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DC95B8-6EF8-4AD5-A608-D8F5AE0E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CA5DB50-FD44-4186-B499-B6C45D4AA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3012BE1-D217-418C-A9B0-CC0F61CFA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D9DE0B-F09C-46ED-B484-C59E04BA6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FAAF70-2EFA-4553-BBF6-5889C34F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98BCB7-A0F7-48DB-9814-EC0F58C1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BA5D4A9-B4D0-4DDE-B562-463BA9D1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F3F44F-CBE1-4700-95BA-E12C4C8FB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9CDF62-8846-4490-87CF-85E570BDB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8B7C8F-937C-4151-8FB2-0707D185D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E74D62-7C4B-44CF-8C12-B4FA49C9F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1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18514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8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33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9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62" y="1969219"/>
            <a:ext cx="544099" cy="404279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38" y="81247"/>
            <a:ext cx="931980" cy="676514"/>
          </a:xfrm>
          <a:prstGeom prst="rect">
            <a:avLst/>
          </a:prstGeom>
        </p:spPr>
      </p:pic>
      <p:pic>
        <p:nvPicPr>
          <p:cNvPr id="11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922" y="927632"/>
            <a:ext cx="998942" cy="765589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52" y="113898"/>
            <a:ext cx="1151656" cy="927406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206" y="3758601"/>
            <a:ext cx="889397" cy="752567"/>
          </a:xfrm>
          <a:prstGeom prst="rect">
            <a:avLst/>
          </a:prstGeom>
        </p:spPr>
      </p:pic>
      <p:pic>
        <p:nvPicPr>
          <p:cNvPr id="14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611" y="219451"/>
            <a:ext cx="617919" cy="1003627"/>
          </a:xfrm>
          <a:prstGeom prst="rect">
            <a:avLst/>
          </a:prstGeom>
        </p:spPr>
      </p:pic>
      <p:sp>
        <p:nvSpPr>
          <p:cNvPr id="15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7588917" y="1353656"/>
            <a:ext cx="201637" cy="174699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6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21" y="2495550"/>
            <a:ext cx="3398394" cy="2914883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60114C1F-DA3E-4CBA-A803-35EA4DA5C6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2" y="389934"/>
            <a:ext cx="5860740" cy="4883123"/>
          </a:xfrm>
          <a:prstGeom prst="rect">
            <a:avLst/>
          </a:prstGeom>
        </p:spPr>
      </p:pic>
      <p:pic>
        <p:nvPicPr>
          <p:cNvPr id="21" name="图片 52">
            <a:extLst>
              <a:ext uri="{FF2B5EF4-FFF2-40B4-BE49-F238E27FC236}">
                <a16:creationId xmlns:a16="http://schemas.microsoft.com/office/drawing/2014/main" id="{7BD1C385-9B5C-48D9-901C-BFC03549C3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65" y="825086"/>
            <a:ext cx="958420" cy="1057141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E478636C-F9EA-4D74-B5D2-9389F8743A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1680" y="968276"/>
            <a:ext cx="958420" cy="1057141"/>
          </a:xfrm>
          <a:prstGeom prst="rect">
            <a:avLst/>
          </a:prstGeom>
        </p:spPr>
      </p:pic>
      <p:pic>
        <p:nvPicPr>
          <p:cNvPr id="23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" y="1216203"/>
            <a:ext cx="589883" cy="438299"/>
          </a:xfrm>
          <a:prstGeom prst="rect">
            <a:avLst/>
          </a:prstGeom>
        </p:spPr>
      </p:pic>
      <p:pic>
        <p:nvPicPr>
          <p:cNvPr id="24" name="图片 58">
            <a:extLst>
              <a:ext uri="{FF2B5EF4-FFF2-40B4-BE49-F238E27FC236}">
                <a16:creationId xmlns:a16="http://schemas.microsoft.com/office/drawing/2014/main" id="{C0530711-DD8D-4C0D-B0F8-AE6839B83D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91" y="3720820"/>
            <a:ext cx="3956207" cy="15806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6858" y="1804913"/>
            <a:ext cx="3715145" cy="1915907"/>
          </a:xfrm>
          <a:prstGeom prst="rect">
            <a:avLst/>
          </a:prstGeom>
          <a:noFill/>
        </p:spPr>
        <p:txBody>
          <a:bodyPr wrap="square" lIns="68567" tIns="34289" rIns="68567" bIns="34289" rtlCol="0" anchor="ctr">
            <a:spAutoFit/>
          </a:bodyPr>
          <a:lstStyle/>
          <a:p>
            <a:pPr algn="ctr" defTabSz="685647"/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 đến với tiết học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352177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9574" y="50334"/>
            <a:ext cx="3640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/>
            <a:r>
              <a:rPr lang="vi-VN" sz="22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</a:t>
            </a:r>
            <a:r>
              <a:rPr lang="vi-VN" sz="2200" b="1" dirty="0" smtClean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</a:p>
          <a:p>
            <a:pPr algn="ctr" defTabSz="914378"/>
            <a:r>
              <a:rPr lang="vi-VN" sz="22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200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Trích)</a:t>
            </a:r>
            <a:endParaRPr lang="en-US" sz="2200" i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143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b="1" dirty="0">
                <a:solidFill>
                  <a:srgbClr val="17479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400" y="3532822"/>
            <a:ext cx="30982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 lại sợ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788" y="819775"/>
            <a:ext cx="373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gió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 không có gì che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sóng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lúc nào cũng nghe.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5788" y="2613480"/>
            <a:ext cx="388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 bảo: hàng rào biển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bố đấy, bố ơi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các chú bạn bố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Giữ đảo và giữ trời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endParaRPr lang="vi-VN" altLang="en-US" sz="12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 defTabSz="914378"/>
            <a:r>
              <a:rPr lang="vi-VN" altLang="en-US" sz="20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(Xuân Quỳnh)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445" y="738514"/>
            <a:ext cx="35051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Bây giờ sắp Tết rồi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445" y="1797872"/>
            <a:ext cx="38467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bánh chưng cho vui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781800" y="43015"/>
            <a:ext cx="2301237" cy="476678"/>
            <a:chOff x="6738264" y="-15763"/>
            <a:chExt cx="2148998" cy="388112"/>
          </a:xfrm>
        </p:grpSpPr>
        <p:sp>
          <p:nvSpPr>
            <p:cNvPr id="14" name="Rounded Rectangle 13"/>
            <p:cNvSpPr/>
            <p:nvPr/>
          </p:nvSpPr>
          <p:spPr>
            <a:xfrm>
              <a:off x="7236376" y="-1628"/>
              <a:ext cx="1650886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2000" dirty="0">
                <a:solidFill>
                  <a:srgbClr val="FF006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8264" y="-15763"/>
              <a:ext cx="668923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Oval 15"/>
          <p:cNvSpPr/>
          <p:nvPr/>
        </p:nvSpPr>
        <p:spPr>
          <a:xfrm>
            <a:off x="126379" y="794579"/>
            <a:ext cx="320961" cy="321742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6379" y="3521073"/>
            <a:ext cx="377668" cy="354362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80393" y="822809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2647950"/>
            <a:ext cx="377668" cy="354362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schemeClr val="bg1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8" grpId="0"/>
      <p:bldP spid="9" grpId="0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382" y="91372"/>
            <a:ext cx="2855879" cy="754150"/>
            <a:chOff x="649321" y="0"/>
            <a:chExt cx="2855879" cy="754150"/>
          </a:xfrm>
        </p:grpSpPr>
        <p:sp>
          <p:nvSpPr>
            <p:cNvPr id="12" name="TextBox 11"/>
            <p:cNvSpPr txBox="1"/>
            <p:nvPr/>
          </p:nvSpPr>
          <p:spPr>
            <a:xfrm>
              <a:off x="1279968" y="245530"/>
              <a:ext cx="2225232" cy="400101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20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Giải</a:t>
              </a:r>
              <a:r>
                <a:rPr lang="en-US" sz="20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nghĩa</a:t>
              </a:r>
              <a:r>
                <a:rPr lang="en-US" sz="20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từ</a:t>
              </a:r>
              <a:endPara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21" y="0"/>
              <a:ext cx="1047750" cy="75415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981075" y="3995976"/>
            <a:ext cx="75884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i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Hòm</a:t>
            </a:r>
            <a:r>
              <a:rPr lang="en-US" sz="2500" i="1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500" i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50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thùng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5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94" y="971550"/>
            <a:ext cx="4102006" cy="273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71550"/>
            <a:ext cx="3646228" cy="273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6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125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125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85A26CAA-7F12-4908-985E-6F34F8F4C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74554"/>
            <a:ext cx="5181600" cy="3191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3" b="93787" l="9763" r="100000">
                        <a14:foregroundMark x1="18343" y1="26331" x2="52071" y2="80769"/>
                        <a14:foregroundMark x1="60355" y1="29290" x2="61538" y2="69527"/>
                        <a14:foregroundMark x1="71302" y1="26627" x2="76331" y2="54438"/>
                        <a14:foregroundMark x1="78107" y1="28402" x2="86095" y2="45266"/>
                        <a14:foregroundMark x1="19527" y1="77515" x2="79586" y2="75444"/>
                        <a14:foregroundMark x1="80769" y1="55621" x2="25740" y2="79290"/>
                        <a14:foregroundMark x1="21598" y1="58580" x2="75740" y2="81065"/>
                        <a14:foregroundMark x1="38462" y1="29882" x2="32840" y2="49408"/>
                        <a14:foregroundMark x1="65385" y1="31953" x2="70710" y2="73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91"/>
            <a:ext cx="4250361" cy="4250361"/>
          </a:xfrm>
          <a:prstGeom prst="rect">
            <a:avLst/>
          </a:prstGeom>
        </p:spPr>
      </p:pic>
      <p:sp>
        <p:nvSpPr>
          <p:cNvPr id="10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571822" y="1147828"/>
            <a:ext cx="3962400" cy="1177243"/>
          </a:xfrm>
          <a:prstGeom prst="rect">
            <a:avLst/>
          </a:prstGeom>
        </p:spPr>
        <p:txBody>
          <a:bodyPr wrap="square" lIns="68564" tIns="34289" rIns="68564" bIns="34289">
            <a:spAutoFit/>
          </a:bodyPr>
          <a:lstStyle/>
          <a:p>
            <a:pPr algn="ctr" defTabSz="685613"/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 ĐỌC TRONG NHÓM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325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7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7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F3ED5327-86E5-41B9-9ADC-AEEAA8C91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072166"/>
            <a:ext cx="4787038" cy="3382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9669" y1="23387" x2="57231" y2="35346"/>
                        <a14:foregroundMark x1="55785" y1="24985" x2="54821" y2="35346"/>
                        <a14:foregroundMark x1="42562" y1="22735" x2="42562" y2="37004"/>
                        <a14:foregroundMark x1="37948" y1="24808" x2="42287" y2="36353"/>
                        <a14:foregroundMark x1="42769" y1="75429" x2="43251" y2="84962"/>
                        <a14:foregroundMark x1="53375" y1="77916" x2="55028" y2="84784"/>
                        <a14:foregroundMark x1="55028" y1="82712" x2="60124" y2="84133"/>
                        <a14:foregroundMark x1="43733" y1="81468" x2="39187" y2="84133"/>
                        <a14:foregroundMark x1="25482" y1="45056" x2="38223" y2="49378"/>
                        <a14:foregroundMark x1="36777" y1="25636" x2="54063" y2="78982"/>
                        <a14:foregroundMark x1="58196" y1="19834" x2="42080" y2="77324"/>
                        <a14:foregroundMark x1="29869" y1="23813" x2="37266" y2="24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4483"/>
            <a:ext cx="4440428" cy="51652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05200" y="1276350"/>
            <a:ext cx="4343400" cy="923330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ctr" defTabSz="1011716">
              <a:defRPr/>
            </a:pP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9574" y="50334"/>
            <a:ext cx="3640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/>
            <a:r>
              <a:rPr lang="vi-VN" sz="22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</a:t>
            </a:r>
            <a:r>
              <a:rPr lang="vi-VN" sz="2200" b="1" dirty="0" smtClean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</a:p>
          <a:p>
            <a:pPr algn="ctr" defTabSz="914378"/>
            <a:r>
              <a:rPr lang="vi-VN" sz="22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200" i="1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Trích)</a:t>
            </a:r>
            <a:endParaRPr lang="en-US" sz="2200" i="1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143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400" y="3532822"/>
            <a:ext cx="30982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 lại sợ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788" y="819775"/>
            <a:ext cx="373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gió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 không có gì che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sóng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lúc nào cũng nghe.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5788" y="2613480"/>
            <a:ext cx="388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 bảo: hàng rào biển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bố đấy, bố ơi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các chú bạn bố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Giữ đảo và giữ trời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endParaRPr lang="vi-VN" altLang="en-US" sz="12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 defTabSz="914378"/>
            <a:r>
              <a:rPr lang="vi-VN" altLang="en-US" sz="20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(Xuân Quỳnh)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445" y="738514"/>
            <a:ext cx="35051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Bây giờ sắp Tết rồi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445" y="1797872"/>
            <a:ext cx="38467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bánh chưng cho vui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781800" y="43015"/>
            <a:ext cx="2301237" cy="476678"/>
            <a:chOff x="6738264" y="-15763"/>
            <a:chExt cx="2148998" cy="388112"/>
          </a:xfrm>
        </p:grpSpPr>
        <p:sp>
          <p:nvSpPr>
            <p:cNvPr id="14" name="Rounded Rectangle 13"/>
            <p:cNvSpPr/>
            <p:nvPr/>
          </p:nvSpPr>
          <p:spPr>
            <a:xfrm>
              <a:off x="7236376" y="-1628"/>
              <a:ext cx="1650886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2000" dirty="0">
                <a:solidFill>
                  <a:srgbClr val="FF006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8264" y="-15763"/>
              <a:ext cx="668923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Oval 15"/>
          <p:cNvSpPr/>
          <p:nvPr/>
        </p:nvSpPr>
        <p:spPr>
          <a:xfrm>
            <a:off x="126379" y="794579"/>
            <a:ext cx="320961" cy="321742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6379" y="3521073"/>
            <a:ext cx="377668" cy="354362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80393" y="822809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2647950"/>
            <a:ext cx="377668" cy="354362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1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8" grpId="0"/>
      <p:bldP spid="9" grpId="0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B70084D4-6FDF-4454-821D-35BB9B3553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66" y="553592"/>
            <a:ext cx="4067175" cy="4067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48564E-8A95-4665-8411-626122B902A1}"/>
              </a:ext>
            </a:extLst>
          </p:cNvPr>
          <p:cNvSpPr txBox="1"/>
          <p:nvPr/>
        </p:nvSpPr>
        <p:spPr>
          <a:xfrm>
            <a:off x="762000" y="1581150"/>
            <a:ext cx="3105150" cy="1377296"/>
          </a:xfrm>
          <a:prstGeom prst="rect">
            <a:avLst/>
          </a:prstGeom>
          <a:noFill/>
        </p:spPr>
        <p:txBody>
          <a:bodyPr wrap="square" lIns="68553" tIns="34286" rIns="68553" bIns="34286" rtlCol="0">
            <a:spAutoFit/>
          </a:bodyPr>
          <a:lstStyle/>
          <a:p>
            <a:pPr algn="ctr" defTabSz="342569"/>
            <a:r>
              <a:rPr lang="en-US" sz="85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85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8348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9574" y="50334"/>
            <a:ext cx="3640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/>
            <a:r>
              <a:rPr lang="vi-VN" sz="22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</a:t>
            </a:r>
            <a:r>
              <a:rPr lang="vi-VN" sz="2200" b="1" dirty="0" smtClean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</a:p>
          <a:p>
            <a:pPr algn="ctr" defTabSz="914378"/>
            <a:r>
              <a:rPr lang="vi-VN" sz="22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200" i="1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Trích)</a:t>
            </a:r>
            <a:endParaRPr lang="en-US" sz="2200" i="1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143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b="1" dirty="0">
                <a:solidFill>
                  <a:srgbClr val="17479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400" y="3532822"/>
            <a:ext cx="30982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 lại sợ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788" y="819775"/>
            <a:ext cx="373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gió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 không có gì che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sóng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lúc nào cũng nghe.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5788" y="2613480"/>
            <a:ext cx="388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 bảo: hàng rào biển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bố đấy, bố ơi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các chú bạn bố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Giữ đảo và giữ trời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endParaRPr lang="vi-VN" altLang="en-US" sz="12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 defTabSz="914378"/>
            <a:r>
              <a:rPr lang="vi-VN" altLang="en-US" sz="20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(Xuân Quỳnh)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445" y="738514"/>
            <a:ext cx="35051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Bây giờ sắp Tết rồi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445" y="1797872"/>
            <a:ext cx="38467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bánh chưng cho vui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781800" y="43015"/>
            <a:ext cx="2301237" cy="476678"/>
            <a:chOff x="6738264" y="-15763"/>
            <a:chExt cx="2148998" cy="388112"/>
          </a:xfrm>
        </p:grpSpPr>
        <p:sp>
          <p:nvSpPr>
            <p:cNvPr id="14" name="Rounded Rectangle 13"/>
            <p:cNvSpPr/>
            <p:nvPr/>
          </p:nvSpPr>
          <p:spPr>
            <a:xfrm>
              <a:off x="7236376" y="-1628"/>
              <a:ext cx="1650886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2000" dirty="0">
                <a:solidFill>
                  <a:srgbClr val="FF006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8264" y="-15763"/>
              <a:ext cx="668923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Oval 15"/>
          <p:cNvSpPr/>
          <p:nvPr/>
        </p:nvSpPr>
        <p:spPr>
          <a:xfrm>
            <a:off x="126379" y="794579"/>
            <a:ext cx="320961" cy="321742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6379" y="3521073"/>
            <a:ext cx="377668" cy="354362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80393" y="822809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2647950"/>
            <a:ext cx="377668" cy="354362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8" grpId="0"/>
      <p:bldP spid="9" grpId="0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1001" y="40274"/>
            <a:ext cx="87629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25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 lời bạn nhỏ, nói một câu thể hiện tình cảm đối với bố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71" r="100000">
                        <a14:foregroundMark x1="16993" y1="17320" x2="14542" y2="17157"/>
                        <a14:foregroundMark x1="14706" y1="19281" x2="26961" y2="24837"/>
                        <a14:foregroundMark x1="29085" y1="18464" x2="15523" y2="25327"/>
                        <a14:foregroundMark x1="29248" y1="22386" x2="32190" y2="23203"/>
                        <a14:foregroundMark x1="57026" y1="11111" x2="68137" y2="12908"/>
                        <a14:foregroundMark x1="57190" y1="12908" x2="69608" y2="14052"/>
                        <a14:foregroundMark x1="77614" y1="23529" x2="91176" y2="25490"/>
                        <a14:foregroundMark x1="82026" y1="80392" x2="67157" y2="87418"/>
                        <a14:foregroundMark x1="50163" y1="58660" x2="50163" y2="70588"/>
                        <a14:foregroundMark x1="44281" y1="60948" x2="48856" y2="77288"/>
                        <a14:foregroundMark x1="69118" y1="57353" x2="69444" y2="64379"/>
                        <a14:foregroundMark x1="72222" y1="54575" x2="75163" y2="64706"/>
                        <a14:foregroundMark x1="67810" y1="51797" x2="71895" y2="58497"/>
                        <a14:foregroundMark x1="12908" y1="21895" x2="22876" y2="21569"/>
                        <a14:foregroundMark x1="56536" y1="12418" x2="58497" y2="14379"/>
                        <a14:foregroundMark x1="88725" y1="41667" x2="81863" y2="45915"/>
                        <a14:foregroundMark x1="70425" y1="22059" x2="72876" y2="26797"/>
                        <a14:foregroundMark x1="45588" y1="57516" x2="40359" y2="71405"/>
                        <a14:foregroundMark x1="82843" y1="81536" x2="70915" y2="87745"/>
                        <a14:foregroundMark x1="15523" y1="83170" x2="41013" y2="87582"/>
                        <a14:foregroundMark x1="14379" y1="86601" x2="43627" y2="91993"/>
                        <a14:foregroundMark x1="83824" y1="85458" x2="64216" y2="92974"/>
                        <a14:foregroundMark x1="43464" y1="92647" x2="67647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3" y="1145144"/>
            <a:ext cx="3909199" cy="390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411532" y="666750"/>
            <a:ext cx="4503332" cy="2590800"/>
          </a:xfrm>
          <a:prstGeom prst="wedgeRoundRectCallout">
            <a:avLst>
              <a:gd name="adj1" fmla="val -58800"/>
              <a:gd name="adj2" fmla="val 37295"/>
              <a:gd name="adj3" fmla="val 16667"/>
            </a:avLst>
          </a:prstGeom>
          <a:noFill/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sz="2500" i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2500" i="1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smtClean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ý:</a:t>
            </a:r>
            <a:endParaRPr lang="en-US" sz="2400" i="1" dirty="0">
              <a:solidFill>
                <a:srgbClr val="00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250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vi-VN" sz="25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 yêu bố và nhớ bố. Bố hãy cứ yên tâm hoàn thành nhiệm vụ được giao nhé! Mẹ và con luôn mong và chờ bố về</a:t>
            </a:r>
            <a:r>
              <a:rPr lang="vi-VN" sz="250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5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49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4ABB0045-E1EB-446F-995E-33B9AA1BE7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3162" y="-575889"/>
            <a:ext cx="3784377" cy="56771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21A26D2-B680-41E1-942C-B6FBED257C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41997"/>
            <a:ext cx="4238625" cy="423862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CF23E6C6-D311-4FC1-AD3E-93F22E0058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624389"/>
            <a:ext cx="3280651" cy="4631098"/>
          </a:xfrm>
          <a:prstGeom prst="rect">
            <a:avLst/>
          </a:prstGeom>
        </p:spPr>
      </p:pic>
      <p:sp>
        <p:nvSpPr>
          <p:cNvPr id="10" name="矩形 19">
            <a:extLst>
              <a:ext uri="{FF2B5EF4-FFF2-40B4-BE49-F238E27FC236}">
                <a16:creationId xmlns:a16="http://schemas.microsoft.com/office/drawing/2014/main" id="{314AFFA4-218F-4C26-8F4F-F7707DC6E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244" y="1169598"/>
            <a:ext cx="3736212" cy="186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>
            <a:spAutoFit/>
          </a:bodyPr>
          <a:lstStyle>
            <a:lvl1pPr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4800" b="1" dirty="0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4800" b="1" dirty="0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4800" b="1" dirty="0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4800" b="1" dirty="0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dò</a:t>
            </a:r>
            <a:endParaRPr lang="en-US" altLang="zh-CN" sz="4800" b="1" dirty="0">
              <a:solidFill>
                <a:srgbClr val="0000FF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868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43861434-2738-433D-B914-496698491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965" y="-202708"/>
            <a:ext cx="4286855" cy="5143500"/>
          </a:xfrm>
          <a:prstGeom prst="rect">
            <a:avLst/>
          </a:prstGeom>
        </p:spPr>
      </p:pic>
      <p:sp>
        <p:nvSpPr>
          <p:cNvPr id="12" name="文本框 34">
            <a:extLst>
              <a:ext uri="{FF2B5EF4-FFF2-40B4-BE49-F238E27FC236}">
                <a16:creationId xmlns:a16="http://schemas.microsoft.com/office/drawing/2014/main" id="{D053AFB6-669D-4FD0-A91F-62C12C8FB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01" y="1581150"/>
            <a:ext cx="4594999" cy="156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685545"/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các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con</a:t>
            </a:r>
            <a:endParaRPr lang="zh-CN" altLang="en-US" sz="4800" b="1" dirty="0">
              <a:solidFill>
                <a:srgbClr val="FF330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3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E04D62A-C37A-4CF6-8925-41A0DC3E6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20477" y="685464"/>
            <a:ext cx="904482" cy="435343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3" name="图形 2">
            <a:extLst>
              <a:ext uri="{FF2B5EF4-FFF2-40B4-BE49-F238E27FC236}">
                <a16:creationId xmlns:a16="http://schemas.microsoft.com/office/drawing/2014/main" id="{E2C460A5-6DC5-4674-84C0-2B0D037339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615548" y="3517116"/>
            <a:ext cx="1957170" cy="152429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74" l="0" r="100000">
                        <a14:foregroundMark x1="48205" y1="18974" x2="79615" y2="88205"/>
                        <a14:foregroundMark x1="78590" y1="18718" x2="47949" y2="90000"/>
                        <a14:foregroundMark x1="64103" y1="16410" x2="64872" y2="89487"/>
                        <a14:foregroundMark x1="20128" y1="48333" x2="27821" y2="44231"/>
                        <a14:foregroundMark x1="19872" y1="17692" x2="33333" y2="90513"/>
                        <a14:foregroundMark x1="31154" y1="87692" x2="38462" y2="90256"/>
                        <a14:foregroundMark x1="30385" y1="21538" x2="21410" y2="91795"/>
                        <a14:foregroundMark x1="16282" y1="53205" x2="35128" y2="45000"/>
                        <a14:foregroundMark x1="28590" y1="38077" x2="43333" y2="51154"/>
                        <a14:foregroundMark x1="79872" y1="20769" x2="41538" y2="51667"/>
                        <a14:foregroundMark x1="20897" y1="16923" x2="28846" y2="22564"/>
                        <a14:foregroundMark x1="73974" y1="28462" x2="72949" y2="60128"/>
                        <a14:foregroundMark x1="29615" y1="47564" x2="30385" y2="61667"/>
                        <a14:foregroundMark x1="18657" y1="88955" x2="23284" y2="92836"/>
                        <a14:foregroundMark x1="22836" y1="87761" x2="22836" y2="91642"/>
                        <a14:foregroundMark x1="18657" y1="93284" x2="22537" y2="91642"/>
                        <a14:foregroundMark x1="29403" y1="89701" x2="37164" y2="9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97851"/>
            <a:ext cx="1956539" cy="195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48564E-8A95-4665-8411-626122B902A1}"/>
              </a:ext>
            </a:extLst>
          </p:cNvPr>
          <p:cNvSpPr txBox="1"/>
          <p:nvPr/>
        </p:nvSpPr>
        <p:spPr>
          <a:xfrm>
            <a:off x="382192" y="-28512"/>
            <a:ext cx="7641656" cy="900238"/>
          </a:xfrm>
          <a:prstGeom prst="rect">
            <a:avLst/>
          </a:prstGeom>
          <a:noFill/>
        </p:spPr>
        <p:txBody>
          <a:bodyPr wrap="square" lIns="68553" tIns="34286" rIns="68553" bIns="34286" rtlCol="0">
            <a:spAutoFit/>
          </a:bodyPr>
          <a:lstStyle/>
          <a:p>
            <a:pPr algn="ctr" defTabSz="342569"/>
            <a:r>
              <a:rPr lang="en-US" sz="5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597780" y="866258"/>
            <a:ext cx="7408218" cy="923049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/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Đọc to, rõ ràng, đọc đúng các từ ngữ khó</a:t>
            </a:r>
            <a:r>
              <a:rPr lang="en-US" sz="23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99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615709" y="2108572"/>
            <a:ext cx="7325905" cy="1089279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/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2. Hiểu được một số từ ngữ khó và nắm được nội dung bài đọc.</a:t>
            </a:r>
            <a:endParaRPr lang="en-US" sz="2399" b="1" i="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9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decel="5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10" y="971550"/>
            <a:ext cx="73056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19051"/>
            <a:ext cx="8477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4" y="509588"/>
            <a:ext cx="833783" cy="4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6207" y="502046"/>
            <a:ext cx="7776793" cy="477005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defTabSz="913860"/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 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75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72396"/>
            <a:ext cx="6790484" cy="368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7" y="40125"/>
            <a:ext cx="833783" cy="4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2610" y="32583"/>
            <a:ext cx="7776793" cy="477005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defTabSz="913860"/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ọ 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58558" y="4431344"/>
            <a:ext cx="3261606" cy="5098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vi-VN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</a:t>
            </a:r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 đang cầm bút để viết </a:t>
            </a:r>
            <a:r>
              <a:rPr lang="vi-VN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endParaRPr lang="vi-VN" sz="2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0" y="4255370"/>
            <a:ext cx="41374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 </a:t>
            </a:r>
            <a:r>
              <a:rPr 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 quân đang canh gác biển đảo của đất nước ta</a:t>
            </a:r>
            <a:r>
              <a:rPr lang="vi-VN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50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5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9574" y="50334"/>
            <a:ext cx="3640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/>
            <a:r>
              <a:rPr lang="vi-VN" sz="22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</a:t>
            </a:r>
            <a:r>
              <a:rPr lang="vi-VN" sz="2200" b="1" dirty="0" smtClean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</a:p>
          <a:p>
            <a:pPr algn="ctr" defTabSz="914378"/>
            <a:r>
              <a:rPr lang="vi-VN" sz="22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200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Trích)</a:t>
            </a:r>
            <a:endParaRPr lang="en-US" sz="2200" i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418198" cy="5078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r>
              <a:rPr lang="en-GB" b="1" dirty="0">
                <a:solidFill>
                  <a:srgbClr val="17479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b="1" dirty="0">
              <a:solidFill>
                <a:srgbClr val="17479D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400" y="3532822"/>
            <a:ext cx="30982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 lại sợ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788" y="819775"/>
            <a:ext cx="373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gió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 không có gì che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sóng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lúc nào cũng nghe.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5788" y="2613480"/>
            <a:ext cx="388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 bảo: hàng rào biển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bố đấy, bố ơi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các chú bạn bố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Giữ đảo và giữ trời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endParaRPr lang="vi-VN" altLang="en-US" sz="12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 defTabSz="914378"/>
            <a:r>
              <a:rPr lang="vi-VN" altLang="en-US" sz="20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(Xuân Quỳnh)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445" y="738514"/>
            <a:ext cx="35051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Bây giờ sắp Tết rồi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445" y="1797872"/>
            <a:ext cx="38467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bánh chưng cho vui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thôi.</a:t>
            </a:r>
          </a:p>
        </p:txBody>
      </p:sp>
    </p:spTree>
    <p:extLst>
      <p:ext uri="{BB962C8B-B14F-4D97-AF65-F5344CB8AC3E}">
        <p14:creationId xmlns:p14="http://schemas.microsoft.com/office/powerpoint/2010/main" val="20531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9574" y="50334"/>
            <a:ext cx="3640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/>
            <a:r>
              <a:rPr lang="vi-VN" sz="22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</a:t>
            </a:r>
            <a:r>
              <a:rPr lang="vi-VN" sz="2200" b="1" dirty="0" smtClean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</a:p>
          <a:p>
            <a:pPr algn="ctr" defTabSz="914378"/>
            <a:r>
              <a:rPr lang="vi-VN" sz="22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200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Trích)</a:t>
            </a:r>
            <a:endParaRPr lang="en-US" sz="2200" i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143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b="1" dirty="0">
                <a:solidFill>
                  <a:srgbClr val="17479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400" y="3532822"/>
            <a:ext cx="30982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 lại sợ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788" y="819775"/>
            <a:ext cx="373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gió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 không có gì che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sóng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lúc nào cũng nghe.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5788" y="2613480"/>
            <a:ext cx="388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 bảo: hàng rào biển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bố đấy, bố ơi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các chú bạn bố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Giữ đảo và giữ trời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endParaRPr lang="vi-VN" altLang="en-US" sz="12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 defTabSz="914378"/>
            <a:r>
              <a:rPr lang="vi-VN" altLang="en-US" sz="20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(Xuân Quỳnh)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445" y="738514"/>
            <a:ext cx="35051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Bây giờ sắp Tết rồi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445" y="1797872"/>
            <a:ext cx="38467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bánh chưng cho vui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857999" y="14590"/>
            <a:ext cx="2085018" cy="423560"/>
            <a:chOff x="6809417" y="-44188"/>
            <a:chExt cx="1947082" cy="423560"/>
          </a:xfrm>
        </p:grpSpPr>
        <p:sp>
          <p:nvSpPr>
            <p:cNvPr id="14" name="Rounded Rectangle 13"/>
            <p:cNvSpPr/>
            <p:nvPr/>
          </p:nvSpPr>
          <p:spPr>
            <a:xfrm>
              <a:off x="7378690" y="74572"/>
              <a:ext cx="1377809" cy="304800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1600" dirty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6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1600" dirty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6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1600" dirty="0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1600" dirty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sz="1600" dirty="0">
                <a:solidFill>
                  <a:srgbClr val="FF006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417" y="-44188"/>
              <a:ext cx="704515" cy="423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Straight Connector 15">
            <a:extLst/>
          </p:cNvPr>
          <p:cNvCxnSpPr>
            <a:cxnSpLocks/>
          </p:cNvCxnSpPr>
          <p:nvPr/>
        </p:nvCxnSpPr>
        <p:spPr>
          <a:xfrm>
            <a:off x="990600" y="2571750"/>
            <a:ext cx="1447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/>
          </p:cNvPr>
          <p:cNvCxnSpPr>
            <a:cxnSpLocks/>
          </p:cNvCxnSpPr>
          <p:nvPr/>
        </p:nvCxnSpPr>
        <p:spPr>
          <a:xfrm>
            <a:off x="2209800" y="4271486"/>
            <a:ext cx="8394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/>
          </p:cNvPr>
          <p:cNvCxnSpPr>
            <a:cxnSpLocks/>
          </p:cNvCxnSpPr>
          <p:nvPr/>
        </p:nvCxnSpPr>
        <p:spPr>
          <a:xfrm>
            <a:off x="6477000" y="1962150"/>
            <a:ext cx="12966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/>
          </p:cNvPr>
          <p:cNvCxnSpPr>
            <a:cxnSpLocks/>
          </p:cNvCxnSpPr>
          <p:nvPr/>
        </p:nvCxnSpPr>
        <p:spPr>
          <a:xfrm>
            <a:off x="5791200" y="3028950"/>
            <a:ext cx="9374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1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id="{49394276-4295-4BFC-A45E-60E96B211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FA4F7A4-8791-4CEC-A971-1BA63DE49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833"/>
            <a:ext cx="9144000" cy="189841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72D8F01A-CC7A-4853-B2B7-EA629C114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27" y="367477"/>
            <a:ext cx="3850481" cy="17359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29EB72-466F-45F8-9048-086688EF3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87" y="261481"/>
            <a:ext cx="3079276" cy="462054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7212" y="186676"/>
            <a:ext cx="2830140" cy="894132"/>
            <a:chOff x="486317" y="536313"/>
            <a:chExt cx="2830140" cy="944907"/>
          </a:xfrm>
        </p:grpSpPr>
        <p:grpSp>
          <p:nvGrpSpPr>
            <p:cNvPr id="2" name="Group 1"/>
            <p:cNvGrpSpPr/>
            <p:nvPr/>
          </p:nvGrpSpPr>
          <p:grpSpPr>
            <a:xfrm>
              <a:off x="486317" y="536313"/>
              <a:ext cx="2830140" cy="944907"/>
              <a:chOff x="2896443" y="1819208"/>
              <a:chExt cx="2311225" cy="1023133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9B8FF55A-B0E2-44F5-9B60-3C653EED2AFF}"/>
                  </a:ext>
                </a:extLst>
              </p:cNvPr>
              <p:cNvGrpSpPr/>
              <p:nvPr/>
            </p:nvGrpSpPr>
            <p:grpSpPr>
              <a:xfrm>
                <a:off x="3247794" y="2014361"/>
                <a:ext cx="1959874" cy="827980"/>
                <a:chOff x="1082087" y="1044830"/>
                <a:chExt cx="2045286" cy="1259306"/>
              </a:xfrm>
            </p:grpSpPr>
            <p:sp>
              <p:nvSpPr>
                <p:cNvPr id="30" name="任意多边形: 形状 29">
                  <a:extLst>
                    <a:ext uri="{FF2B5EF4-FFF2-40B4-BE49-F238E27FC236}">
                      <a16:creationId xmlns:a16="http://schemas.microsoft.com/office/drawing/2014/main" id="{CE9CF060-A934-4939-B3E6-02882A73336E}"/>
                    </a:ext>
                  </a:extLst>
                </p:cNvPr>
                <p:cNvSpPr/>
                <p:nvPr/>
              </p:nvSpPr>
              <p:spPr>
                <a:xfrm>
                  <a:off x="1137517" y="1044830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  <p:sp>
              <p:nvSpPr>
                <p:cNvPr id="31" name="任意多边形: 形状 30">
                  <a:extLst>
                    <a:ext uri="{FF2B5EF4-FFF2-40B4-BE49-F238E27FC236}">
                      <a16:creationId xmlns:a16="http://schemas.microsoft.com/office/drawing/2014/main" id="{A65DE266-E9B8-4112-9CDA-D8778935EAA1}"/>
                    </a:ext>
                  </a:extLst>
                </p:cNvPr>
                <p:cNvSpPr/>
                <p:nvPr/>
              </p:nvSpPr>
              <p:spPr>
                <a:xfrm>
                  <a:off x="1082087" y="1134151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</p:grpSp>
          <p:pic>
            <p:nvPicPr>
              <p:cNvPr id="23" name="图片 25">
                <a:extLst>
                  <a:ext uri="{FF2B5EF4-FFF2-40B4-BE49-F238E27FC236}">
                    <a16:creationId xmlns:a16="http://schemas.microsoft.com/office/drawing/2014/main" id="{091A3F0B-F66E-4193-B1E6-004804725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6443" y="1819208"/>
                <a:ext cx="808933" cy="1023131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295400" y="912304"/>
              <a:ext cx="1872629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en-US" sz="2500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bánh chưng </a:t>
              </a:r>
              <a:endParaRPr lang="en-US" sz="2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84585" y="1410464"/>
            <a:ext cx="2676695" cy="781415"/>
            <a:chOff x="830169" y="1518822"/>
            <a:chExt cx="2676695" cy="781415"/>
          </a:xfrm>
        </p:grpSpPr>
        <p:grpSp>
          <p:nvGrpSpPr>
            <p:cNvPr id="3" name="Group 2"/>
            <p:cNvGrpSpPr/>
            <p:nvPr/>
          </p:nvGrpSpPr>
          <p:grpSpPr>
            <a:xfrm>
              <a:off x="830169" y="1518822"/>
              <a:ext cx="2676695" cy="781415"/>
              <a:chOff x="299289" y="1949663"/>
              <a:chExt cx="2250903" cy="967595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7E0DA159-24F5-4FA9-BD8C-2FDA41F08EAC}"/>
                  </a:ext>
                </a:extLst>
              </p:cNvPr>
              <p:cNvGrpSpPr/>
              <p:nvPr/>
            </p:nvGrpSpPr>
            <p:grpSpPr>
              <a:xfrm>
                <a:off x="614308" y="1962150"/>
                <a:ext cx="1935884" cy="880191"/>
                <a:chOff x="1107122" y="1044830"/>
                <a:chExt cx="2020251" cy="1259306"/>
              </a:xfrm>
            </p:grpSpPr>
            <p:sp>
              <p:nvSpPr>
                <p:cNvPr id="26" name="任意多边形: 形状 25">
                  <a:extLst>
                    <a:ext uri="{FF2B5EF4-FFF2-40B4-BE49-F238E27FC236}">
                      <a16:creationId xmlns:a16="http://schemas.microsoft.com/office/drawing/2014/main" id="{2244AA6C-A85C-4FDC-BFE0-A1602EB35A62}"/>
                    </a:ext>
                  </a:extLst>
                </p:cNvPr>
                <p:cNvSpPr/>
                <p:nvPr/>
              </p:nvSpPr>
              <p:spPr>
                <a:xfrm>
                  <a:off x="1137517" y="1044830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  <p:sp>
              <p:nvSpPr>
                <p:cNvPr id="27" name="任意多边形: 形状 26">
                  <a:extLst>
                    <a:ext uri="{FF2B5EF4-FFF2-40B4-BE49-F238E27FC236}">
                      <a16:creationId xmlns:a16="http://schemas.microsoft.com/office/drawing/2014/main" id="{2F61AAA7-5852-41A8-9D5E-0EA62CEAFDFE}"/>
                    </a:ext>
                  </a:extLst>
                </p:cNvPr>
                <p:cNvSpPr/>
                <p:nvPr/>
              </p:nvSpPr>
              <p:spPr>
                <a:xfrm>
                  <a:off x="1107122" y="1134151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</p:grpSp>
          <p:pic>
            <p:nvPicPr>
              <p:cNvPr id="22" name="图片 16">
                <a:extLst>
                  <a:ext uri="{FF2B5EF4-FFF2-40B4-BE49-F238E27FC236}">
                    <a16:creationId xmlns:a16="http://schemas.microsoft.com/office/drawing/2014/main" id="{947576FE-5956-499C-AA6E-BE48C6BA1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289" y="1949663"/>
                <a:ext cx="722406" cy="967595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1885664" y="1640659"/>
              <a:ext cx="974947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914378"/>
              <a:r>
                <a:rPr lang="vi-VN" altLang="en-US" sz="2500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 xôi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61606" y="2302725"/>
            <a:ext cx="2830140" cy="894132"/>
            <a:chOff x="486317" y="536313"/>
            <a:chExt cx="2830140" cy="944907"/>
          </a:xfrm>
        </p:grpSpPr>
        <p:grpSp>
          <p:nvGrpSpPr>
            <p:cNvPr id="39" name="Group 38"/>
            <p:cNvGrpSpPr/>
            <p:nvPr/>
          </p:nvGrpSpPr>
          <p:grpSpPr>
            <a:xfrm>
              <a:off x="486317" y="536313"/>
              <a:ext cx="2830140" cy="944907"/>
              <a:chOff x="2896443" y="1819208"/>
              <a:chExt cx="2311225" cy="1023133"/>
            </a:xfrm>
          </p:grpSpPr>
          <p:grpSp>
            <p:nvGrpSpPr>
              <p:cNvPr id="41" name="组合 28">
                <a:extLst>
                  <a:ext uri="{FF2B5EF4-FFF2-40B4-BE49-F238E27FC236}">
                    <a16:creationId xmlns:a16="http://schemas.microsoft.com/office/drawing/2014/main" id="{9B8FF55A-B0E2-44F5-9B60-3C653EED2AFF}"/>
                  </a:ext>
                </a:extLst>
              </p:cNvPr>
              <p:cNvGrpSpPr/>
              <p:nvPr/>
            </p:nvGrpSpPr>
            <p:grpSpPr>
              <a:xfrm>
                <a:off x="3247794" y="2014361"/>
                <a:ext cx="1959874" cy="827980"/>
                <a:chOff x="1082087" y="1044830"/>
                <a:chExt cx="2045286" cy="1259306"/>
              </a:xfrm>
            </p:grpSpPr>
            <p:sp>
              <p:nvSpPr>
                <p:cNvPr id="47" name="任意多边形: 形状 29">
                  <a:extLst>
                    <a:ext uri="{FF2B5EF4-FFF2-40B4-BE49-F238E27FC236}">
                      <a16:creationId xmlns:a16="http://schemas.microsoft.com/office/drawing/2014/main" id="{CE9CF060-A934-4939-B3E6-02882A73336E}"/>
                    </a:ext>
                  </a:extLst>
                </p:cNvPr>
                <p:cNvSpPr/>
                <p:nvPr/>
              </p:nvSpPr>
              <p:spPr>
                <a:xfrm>
                  <a:off x="1137517" y="1044830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  <p:sp>
              <p:nvSpPr>
                <p:cNvPr id="48" name="任意多边形: 形状 30">
                  <a:extLst>
                    <a:ext uri="{FF2B5EF4-FFF2-40B4-BE49-F238E27FC236}">
                      <a16:creationId xmlns:a16="http://schemas.microsoft.com/office/drawing/2014/main" id="{A65DE266-E9B8-4112-9CDA-D8778935EAA1}"/>
                    </a:ext>
                  </a:extLst>
                </p:cNvPr>
                <p:cNvSpPr/>
                <p:nvPr/>
              </p:nvSpPr>
              <p:spPr>
                <a:xfrm>
                  <a:off x="1082087" y="1134151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</p:grpSp>
          <p:pic>
            <p:nvPicPr>
              <p:cNvPr id="46" name="图片 25">
                <a:extLst>
                  <a:ext uri="{FF2B5EF4-FFF2-40B4-BE49-F238E27FC236}">
                    <a16:creationId xmlns:a16="http://schemas.microsoft.com/office/drawing/2014/main" id="{091A3F0B-F66E-4193-B1E6-004804725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6443" y="1819208"/>
                <a:ext cx="808933" cy="1023131"/>
              </a:xfrm>
              <a:prstGeom prst="rect">
                <a:avLst/>
              </a:prstGeom>
            </p:spPr>
          </p:pic>
        </p:grpSp>
        <p:sp>
          <p:nvSpPr>
            <p:cNvPr id="40" name="Rectangle 39"/>
            <p:cNvSpPr/>
            <p:nvPr/>
          </p:nvSpPr>
          <p:spPr>
            <a:xfrm>
              <a:off x="1295400" y="912304"/>
              <a:ext cx="1672253" cy="5041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500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-US" altLang="en-US" sz="2500" dirty="0" err="1" smtClean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hiều</a:t>
              </a:r>
              <a:r>
                <a:rPr lang="en-US" altLang="en-US" sz="2500" dirty="0" smtClean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500" dirty="0" err="1" smtClean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sóng</a:t>
              </a:r>
              <a:endParaRPr lang="en-US" sz="2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19220" y="3544464"/>
            <a:ext cx="2676695" cy="781415"/>
            <a:chOff x="830169" y="1518822"/>
            <a:chExt cx="2676695" cy="781415"/>
          </a:xfrm>
        </p:grpSpPr>
        <p:grpSp>
          <p:nvGrpSpPr>
            <p:cNvPr id="51" name="Group 50"/>
            <p:cNvGrpSpPr/>
            <p:nvPr/>
          </p:nvGrpSpPr>
          <p:grpSpPr>
            <a:xfrm>
              <a:off x="830169" y="1518822"/>
              <a:ext cx="2676695" cy="781415"/>
              <a:chOff x="299289" y="1949663"/>
              <a:chExt cx="2250903" cy="967595"/>
            </a:xfrm>
          </p:grpSpPr>
          <p:grpSp>
            <p:nvGrpSpPr>
              <p:cNvPr id="54" name="组合 27">
                <a:extLst>
                  <a:ext uri="{FF2B5EF4-FFF2-40B4-BE49-F238E27FC236}">
                    <a16:creationId xmlns:a16="http://schemas.microsoft.com/office/drawing/2014/main" id="{7E0DA159-24F5-4FA9-BD8C-2FDA41F08EAC}"/>
                  </a:ext>
                </a:extLst>
              </p:cNvPr>
              <p:cNvGrpSpPr/>
              <p:nvPr/>
            </p:nvGrpSpPr>
            <p:grpSpPr>
              <a:xfrm>
                <a:off x="614308" y="1962150"/>
                <a:ext cx="1935884" cy="880191"/>
                <a:chOff x="1107122" y="1044830"/>
                <a:chExt cx="2020251" cy="1259306"/>
              </a:xfrm>
            </p:grpSpPr>
            <p:sp>
              <p:nvSpPr>
                <p:cNvPr id="56" name="任意多边形: 形状 25">
                  <a:extLst>
                    <a:ext uri="{FF2B5EF4-FFF2-40B4-BE49-F238E27FC236}">
                      <a16:creationId xmlns:a16="http://schemas.microsoft.com/office/drawing/2014/main" id="{2244AA6C-A85C-4FDC-BFE0-A1602EB35A62}"/>
                    </a:ext>
                  </a:extLst>
                </p:cNvPr>
                <p:cNvSpPr/>
                <p:nvPr/>
              </p:nvSpPr>
              <p:spPr>
                <a:xfrm>
                  <a:off x="1137517" y="1044830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  <p:sp>
              <p:nvSpPr>
                <p:cNvPr id="57" name="任意多边形: 形状 26">
                  <a:extLst>
                    <a:ext uri="{FF2B5EF4-FFF2-40B4-BE49-F238E27FC236}">
                      <a16:creationId xmlns:a16="http://schemas.microsoft.com/office/drawing/2014/main" id="{2F61AAA7-5852-41A8-9D5E-0EA62CEAFDFE}"/>
                    </a:ext>
                  </a:extLst>
                </p:cNvPr>
                <p:cNvSpPr/>
                <p:nvPr/>
              </p:nvSpPr>
              <p:spPr>
                <a:xfrm>
                  <a:off x="1107122" y="1134151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</p:grpSp>
          <p:pic>
            <p:nvPicPr>
              <p:cNvPr id="55" name="图片 16">
                <a:extLst>
                  <a:ext uri="{FF2B5EF4-FFF2-40B4-BE49-F238E27FC236}">
                    <a16:creationId xmlns:a16="http://schemas.microsoft.com/office/drawing/2014/main" id="{947576FE-5956-499C-AA6E-BE48C6BA1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289" y="1949663"/>
                <a:ext cx="722406" cy="967595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>
            <a:xfrm>
              <a:off x="1667656" y="1640659"/>
              <a:ext cx="1410964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914378"/>
              <a:r>
                <a:rPr lang="en-US" altLang="en-US" sz="2500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</a:t>
              </a:r>
              <a:r>
                <a:rPr lang="en-US" altLang="en-US" sz="2500" dirty="0" err="1" smtClean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àng</a:t>
              </a:r>
              <a:r>
                <a:rPr lang="en-US" altLang="en-US" sz="2500" dirty="0" smtClean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500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rào</a:t>
              </a:r>
              <a:endParaRPr lang="vi-VN" altLang="en-US" sz="25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8" name="矩形 54">
            <a:extLst>
              <a:ext uri="{FF2B5EF4-FFF2-40B4-BE49-F238E27FC236}">
                <a16:creationId xmlns:a16="http://schemas.microsoft.com/office/drawing/2014/main" id="{CC9991EC-7565-4A8B-8AEA-548651031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897" y="7513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355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 ĐỌC TỪ KHÓ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52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2395500-8AA4-4A2B-AC78-83C8D97E7B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2" y="1037250"/>
            <a:ext cx="3240561" cy="391953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2F8FC089-4666-409E-BAA9-95FE2FCF79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1543050"/>
            <a:ext cx="6179216" cy="8001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19600" y="670833"/>
            <a:ext cx="3657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bố</a:t>
            </a:r>
            <a:endParaRPr lang="en-US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 bánh chưng cho vui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endParaRPr lang="en-US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 hoa lại sợ héo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xôi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vậy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2740" y="290915"/>
            <a:ext cx="3173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008"/>
            <a:r>
              <a:rPr lang="en-US" sz="2800" b="1" dirty="0" smtClean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NGẮT 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NHỊP CÂU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VĂN</a:t>
            </a:r>
            <a:endParaRPr lang="en-US" sz="2800" b="1" dirty="0">
              <a:solidFill>
                <a:srgbClr val="FF000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086600" y="742950"/>
            <a:ext cx="76200" cy="354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543800" y="1061609"/>
            <a:ext cx="76200" cy="354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391400" y="1428750"/>
            <a:ext cx="76200" cy="354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7252855" y="1809750"/>
            <a:ext cx="131618" cy="362539"/>
            <a:chOff x="6896100" y="3994162"/>
            <a:chExt cx="131618" cy="362539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6896100" y="3994162"/>
              <a:ext cx="76200" cy="3544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951518" y="4002252"/>
              <a:ext cx="76200" cy="3544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 flipH="1">
            <a:off x="6819632" y="2571750"/>
            <a:ext cx="76200" cy="354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086600" y="2876550"/>
            <a:ext cx="76200" cy="354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010400" y="3288737"/>
            <a:ext cx="76200" cy="354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7315200" y="3643186"/>
            <a:ext cx="131618" cy="362539"/>
            <a:chOff x="6896100" y="3994162"/>
            <a:chExt cx="131618" cy="362539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6896100" y="3994162"/>
              <a:ext cx="76200" cy="3544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951518" y="4002252"/>
              <a:ext cx="76200" cy="3544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30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83305" y="50334"/>
            <a:ext cx="30732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/>
            <a:r>
              <a:rPr lang="vi-VN" sz="2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</a:t>
            </a:r>
            <a:r>
              <a:rPr lang="vi-VN" sz="2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</a:p>
          <a:p>
            <a:pPr algn="ctr" defTabSz="914378"/>
            <a:r>
              <a:rPr lang="vi-VN" sz="2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2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Trích)</a:t>
            </a:r>
            <a:endParaRPr lang="en-US" sz="2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143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400" y="3532822"/>
            <a:ext cx="30982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 lại sợ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788" y="819775"/>
            <a:ext cx="373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gió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 không có gì che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sóng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lúc nào cũng nghe.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5788" y="2613480"/>
            <a:ext cx="388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 bảo: hàng rào biển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bố đấy, bố ơi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các chú bạn bố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Giữ đảo và giữ trời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endParaRPr lang="vi-VN" altLang="en-US" sz="12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 defTabSz="914378"/>
            <a:r>
              <a:rPr lang="vi-VN" altLang="en-US" sz="20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(Xuân Quỳnh)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445" y="738514"/>
            <a:ext cx="35051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Bây giờ sắp Tết rồi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445" y="1797872"/>
            <a:ext cx="38467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bánh chưng cho vui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58170" y="57150"/>
            <a:ext cx="2624868" cy="600136"/>
            <a:chOff x="6436043" y="-1628"/>
            <a:chExt cx="2451219" cy="373977"/>
          </a:xfrm>
        </p:grpSpPr>
        <p:sp>
          <p:nvSpPr>
            <p:cNvPr id="14" name="Rounded Rectangle 13"/>
            <p:cNvSpPr/>
            <p:nvPr/>
          </p:nvSpPr>
          <p:spPr>
            <a:xfrm>
              <a:off x="6894811" y="-1628"/>
              <a:ext cx="1992451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 </a:t>
              </a:r>
              <a:r>
                <a:rPr lang="vi-VN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theo</a:t>
              </a:r>
              <a:r>
                <a:rPr lang="en-US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endParaRPr lang="en-US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043" y="-1628"/>
              <a:ext cx="597765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ounded Rectangle 15"/>
          <p:cNvSpPr/>
          <p:nvPr/>
        </p:nvSpPr>
        <p:spPr>
          <a:xfrm>
            <a:off x="381000" y="778096"/>
            <a:ext cx="3199503" cy="2555653"/>
          </a:xfrm>
          <a:prstGeom prst="roundRect">
            <a:avLst/>
          </a:prstGeom>
          <a:noFill/>
          <a:ln w="19050">
            <a:solidFill>
              <a:srgbClr val="0066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6303" y="1962150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1897" y="3532822"/>
            <a:ext cx="3199503" cy="1471805"/>
          </a:xfrm>
          <a:prstGeom prst="roundRect">
            <a:avLst/>
          </a:prstGeom>
          <a:noFill/>
          <a:ln w="19050">
            <a:solidFill>
              <a:srgbClr val="0066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6200" y="4116118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84551" y="863699"/>
            <a:ext cx="3492649" cy="1471805"/>
          </a:xfrm>
          <a:prstGeom prst="roundRect">
            <a:avLst/>
          </a:prstGeom>
          <a:noFill/>
          <a:ln w="19050">
            <a:solidFill>
              <a:srgbClr val="0066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78854" y="1446995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572897" y="2657404"/>
            <a:ext cx="3492649" cy="1471805"/>
          </a:xfrm>
          <a:prstGeom prst="roundRect">
            <a:avLst/>
          </a:prstGeom>
          <a:noFill/>
          <a:ln w="19050">
            <a:solidFill>
              <a:srgbClr val="0066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267200" y="3240700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386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8" grpId="0"/>
      <p:bldP spid="9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971</Words>
  <Application>Microsoft Office PowerPoint</Application>
  <PresentationFormat>On-screen Show (16:9)</PresentationFormat>
  <Paragraphs>213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SimSun</vt:lpstr>
      <vt:lpstr>SimSun</vt:lpstr>
      <vt:lpstr>Arial</vt:lpstr>
      <vt:lpstr>Arial-Rounded</vt:lpstr>
      <vt:lpstr>Calibri</vt:lpstr>
      <vt:lpstr>Century Gothic</vt:lpstr>
      <vt:lpstr>等线</vt:lpstr>
      <vt:lpstr>等线 Light</vt:lpstr>
      <vt:lpstr>HP001 4 hàng</vt:lpstr>
      <vt:lpstr>Times New Roman</vt:lpstr>
      <vt:lpstr>字魂52号-阿开漫画体</vt:lpstr>
      <vt:lpstr>Office 主题​​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60</cp:revision>
  <dcterms:created xsi:type="dcterms:W3CDTF">2022-01-06T16:40:53Z</dcterms:created>
  <dcterms:modified xsi:type="dcterms:W3CDTF">2024-05-02T05:13:29Z</dcterms:modified>
</cp:coreProperties>
</file>