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24" r:id="rId2"/>
    <p:sldMasterId id="2147483768" r:id="rId3"/>
    <p:sldMasterId id="2147483781" r:id="rId4"/>
    <p:sldMasterId id="2147483806" r:id="rId5"/>
    <p:sldMasterId id="2147483817" r:id="rId6"/>
    <p:sldMasterId id="2147483830" r:id="rId7"/>
    <p:sldMasterId id="2147483843" r:id="rId8"/>
    <p:sldMasterId id="2147483855" r:id="rId9"/>
    <p:sldMasterId id="2147483866" r:id="rId10"/>
  </p:sldMasterIdLst>
  <p:notesMasterIdLst>
    <p:notesMasterId r:id="rId22"/>
  </p:notesMasterIdLst>
  <p:sldIdLst>
    <p:sldId id="569" r:id="rId11"/>
    <p:sldId id="559" r:id="rId12"/>
    <p:sldId id="570" r:id="rId13"/>
    <p:sldId id="561" r:id="rId14"/>
    <p:sldId id="571" r:id="rId15"/>
    <p:sldId id="482" r:id="rId16"/>
    <p:sldId id="572" r:id="rId17"/>
    <p:sldId id="562" r:id="rId18"/>
    <p:sldId id="563" r:id="rId19"/>
    <p:sldId id="573" r:id="rId20"/>
    <p:sldId id="5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9F2-9BAD-41EA-B122-B2906DF9B05F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562E-C67A-4741-BCC4-CC8664742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0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27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A0F9D-3357-4A94-85C8-3B842B870DC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860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78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93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296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7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86694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5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301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6293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2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43382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330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221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78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098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246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7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153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34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300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13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058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7205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8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48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5132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21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33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59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47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7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10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36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83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4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88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1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22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54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50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3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46140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5605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48019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2655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89156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60138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38524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55440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14979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103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6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44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45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6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46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29/03/2023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24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493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071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564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902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265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223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7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67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774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59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826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019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5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2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85011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7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2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72701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2" y="341097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8766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5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93793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7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53737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5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434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0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2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8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93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9450007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7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93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15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7972357" y="6502402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87099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83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29" y="1291352"/>
            <a:ext cx="2660951" cy="891268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589" y="2438658"/>
            <a:ext cx="12188822" cy="400460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4577030"/>
            <a:ext cx="12814739" cy="201018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8" y="943494"/>
            <a:ext cx="12328217" cy="1069039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869119" y="1801329"/>
            <a:ext cx="8336065" cy="4591049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2399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rial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7307" y="-32051"/>
            <a:ext cx="3393107" cy="32842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588" y="4840455"/>
            <a:ext cx="2750720" cy="1620398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41129" y="3456991"/>
            <a:ext cx="1404913" cy="26867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6749" y="4800367"/>
            <a:ext cx="2783664" cy="16203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69309" y="3330334"/>
            <a:ext cx="2175990" cy="337635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88" y="6167979"/>
            <a:ext cx="12188825" cy="686038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2399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88" y="6290985"/>
            <a:ext cx="12188825" cy="56888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2399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88" y="6706686"/>
            <a:ext cx="12188825" cy="36554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2399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11619" y="-1022008"/>
            <a:ext cx="812588" cy="81258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041EC8-55B2-4FCF-BB45-E1C5B0EA5B49}"/>
              </a:ext>
            </a:extLst>
          </p:cNvPr>
          <p:cNvSpPr txBox="1"/>
          <p:nvPr/>
        </p:nvSpPr>
        <p:spPr>
          <a:xfrm>
            <a:off x="1376947" y="3117692"/>
            <a:ext cx="9237728" cy="156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lnSpc>
                <a:spcPct val="150000"/>
              </a:lnSpc>
            </a:pPr>
            <a:r>
              <a:rPr lang="en-US" sz="3199" b="1" dirty="0">
                <a:solidFill>
                  <a:srgbClr val="17479D"/>
                </a:solidFill>
                <a:latin typeface="UTM Avo" panose="02040603050506020204" pitchFamily="18" charset="0"/>
              </a:rPr>
              <a:t>CHÀO MỪNG CÁC EM </a:t>
            </a:r>
          </a:p>
          <a:p>
            <a:pPr algn="ctr" defTabSz="914126">
              <a:lnSpc>
                <a:spcPct val="150000"/>
              </a:lnSpc>
            </a:pPr>
            <a:r>
              <a:rPr lang="en-US" sz="3199" b="1" dirty="0">
                <a:solidFill>
                  <a:srgbClr val="17479D"/>
                </a:solidFill>
                <a:latin typeface="UTM Avo" panose="02040603050506020204" pitchFamily="18" charset="0"/>
              </a:rPr>
              <a:t>ĐẾN VỚI TIẾT HỌC MÔN TIẾNG VIỆT </a:t>
            </a:r>
          </a:p>
        </p:txBody>
      </p:sp>
    </p:spTree>
    <p:extLst>
      <p:ext uri="{BB962C8B-B14F-4D97-AF65-F5344CB8AC3E}">
        <p14:creationId xmlns:p14="http://schemas.microsoft.com/office/powerpoint/2010/main" val="2296178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bldLvl="0" animBg="1"/>
      <p:bldP spid="92" grpId="0" bldLvl="0" animBg="1"/>
      <p:bldP spid="111" grpId="0" bldLvl="0" animBg="1"/>
      <p:bldP spid="11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4895" y="357307"/>
            <a:ext cx="11818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2.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b. Tìm từ ngữ có tiếng chứa 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ên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hoặc 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ênh.</a:t>
            </a:r>
            <a:endParaRPr kumimoji="0" lang="en-US" sz="40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</a:t>
            </a: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4000" i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kumimoji="0" lang="vi-VN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bến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tàu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</a:t>
            </a:r>
            <a:r>
              <a:rPr lang="en-US" sz="4000" i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ênh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mông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6747" y="2446083"/>
            <a:ext cx="97132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chứa </a:t>
            </a:r>
            <a:r>
              <a:rPr lang="en-US" sz="3600" i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chim kền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kền, ốc sên, tên lửa, mến thương, con nhện, 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6747" y="4121013"/>
            <a:ext cx="95798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chứa </a:t>
            </a:r>
            <a:r>
              <a:rPr lang="en-US" sz="3600" i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vênh, lênh đênh, lênh láng, khám bệnh, bập bênh, 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67" y="-286798"/>
            <a:ext cx="10763295" cy="6702669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588" y="6108004"/>
            <a:ext cx="12188825" cy="74452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588" y="895"/>
            <a:ext cx="12188825" cy="368205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40717" y="871659"/>
            <a:ext cx="2863646" cy="24230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7711" y="2728084"/>
            <a:ext cx="7631158" cy="1569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lnSpc>
                <a:spcPct val="150000"/>
              </a:lnSpc>
              <a:defRPr/>
            </a:pP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914126">
              <a:lnSpc>
                <a:spcPct val="150000"/>
              </a:lnSpc>
              <a:defRPr/>
            </a:pP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4543" y="4722413"/>
            <a:ext cx="2715681" cy="2127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5804" y="189383"/>
            <a:ext cx="2088285" cy="3101412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836" y="425278"/>
            <a:ext cx="2823095" cy="141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42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90473" y="2923248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F041EC8-55B2-4FCF-BB45-E1C5B0EA5B49}"/>
              </a:ext>
            </a:extLst>
          </p:cNvPr>
          <p:cNvSpPr txBox="1"/>
          <p:nvPr/>
        </p:nvSpPr>
        <p:spPr>
          <a:xfrm>
            <a:off x="1277244" y="194747"/>
            <a:ext cx="9237728" cy="243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lnSpc>
                <a:spcPct val="150000"/>
              </a:lnSpc>
            </a:pPr>
            <a:r>
              <a:rPr lang="en-US" sz="5400" b="1" dirty="0" smtClean="0">
                <a:solidFill>
                  <a:srgbClr val="17479D"/>
                </a:solidFill>
                <a:latin typeface="UTM Avo" panose="02040603050506020204" pitchFamily="18" charset="0"/>
              </a:rPr>
              <a:t>Nghe – viết:</a:t>
            </a:r>
          </a:p>
          <a:p>
            <a:pPr algn="ctr" defTabSz="914126">
              <a:lnSpc>
                <a:spcPct val="150000"/>
              </a:lnSpc>
            </a:pPr>
            <a:r>
              <a:rPr lang="en-US" sz="5400" b="1" dirty="0" smtClean="0">
                <a:solidFill>
                  <a:srgbClr val="17479D"/>
                </a:solidFill>
                <a:latin typeface="UTM Avo" panose="02040603050506020204" pitchFamily="18" charset="0"/>
              </a:rPr>
              <a:t>Từ chú bồ câu đến in-tơ-nét</a:t>
            </a:r>
            <a:endParaRPr lang="en-US" sz="5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37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id="{C6C51C26-5FFC-4D05-BCFF-A026D9D14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7" y="894"/>
            <a:ext cx="12188826" cy="6856214"/>
          </a:xfrm>
          <a:prstGeom prst="rect">
            <a:avLst/>
          </a:prstGeom>
        </p:spPr>
      </p:pic>
      <p:sp>
        <p:nvSpPr>
          <p:cNvPr id="3" name="Rectangle 41">
            <a:extLst>
              <a:ext uri="{FF2B5EF4-FFF2-40B4-BE49-F238E27FC236}">
                <a16:creationId xmlns:a16="http://schemas.microsoft.com/office/drawing/2014/main" id="{8AC1515A-87AE-405E-8901-CA4B8F62AA47}"/>
              </a:ext>
            </a:extLst>
          </p:cNvPr>
          <p:cNvSpPr/>
          <p:nvPr/>
        </p:nvSpPr>
        <p:spPr>
          <a:xfrm>
            <a:off x="4666182" y="966477"/>
            <a:ext cx="8512205" cy="64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en-US" sz="3599" b="1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YÊU CẦU CẦN ĐẠT</a:t>
            </a:r>
            <a:endParaRPr lang="vi-VN" sz="3599" b="1" dirty="0">
              <a:solidFill>
                <a:srgbClr val="0000FF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4" name="Hình chữ nhật: Góc Tròn 2">
            <a:extLst>
              <a:ext uri="{FF2B5EF4-FFF2-40B4-BE49-F238E27FC236}">
                <a16:creationId xmlns:a16="http://schemas.microsoft.com/office/drawing/2014/main" id="{C80951C1-5E30-47CC-806F-235746522BFF}"/>
              </a:ext>
            </a:extLst>
          </p:cNvPr>
          <p:cNvSpPr/>
          <p:nvPr/>
        </p:nvSpPr>
        <p:spPr>
          <a:xfrm>
            <a:off x="3058106" y="1893811"/>
            <a:ext cx="8264942" cy="121644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126"/>
            <a:r>
              <a:rPr lang="en-US" sz="2399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399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– viết đúng chính tả một đoạn văn ngắn “Từ chú bồ câu đến in-tơ-nét”.</a:t>
            </a:r>
            <a:endParaRPr lang="en-US" sz="2399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B4A57ACB-AC00-44D8-A227-E199238C3085}"/>
              </a:ext>
            </a:extLst>
          </p:cNvPr>
          <p:cNvSpPr/>
          <p:nvPr/>
        </p:nvSpPr>
        <p:spPr>
          <a:xfrm>
            <a:off x="3149938" y="3672604"/>
            <a:ext cx="8173110" cy="1330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126"/>
            <a:r>
              <a:rPr lang="en-US" sz="2399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2. </a:t>
            </a:r>
            <a:r>
              <a:rPr lang="en-US" sz="2399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Làm đúng các bài tập chính tả phân biệt eo/oe, l/n, ên/ênh.</a:t>
            </a:r>
            <a:endParaRPr lang="en-US" sz="2399" b="1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881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304800" y="-326194"/>
            <a:ext cx="11331388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       </a:t>
            </a:r>
          </a:p>
          <a:p>
            <a:pPr algn="ctr">
              <a:lnSpc>
                <a:spcPct val="120000"/>
              </a:lnSpc>
            </a:pP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Từ chú</a:t>
            </a:r>
            <a:r>
              <a:rPr lang="en-US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bồ</a:t>
            </a: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HP001 4H" panose="020B0603050302020204" pitchFamily="34" charset="0"/>
              </a:rPr>
              <a:t>câu đến </a:t>
            </a: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i</a:t>
            </a:r>
            <a:r>
              <a:rPr lang="en-US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–</a:t>
            </a:r>
            <a:r>
              <a:rPr lang="en-US" sz="24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tơ</a:t>
            </a:r>
            <a:r>
              <a:rPr lang="en-US" sz="24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n</a:t>
            </a:r>
            <a:r>
              <a:rPr lang="en-US" sz="40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ét</a:t>
            </a:r>
            <a:endParaRPr lang="en-US" sz="4000" b="1" dirty="0">
              <a:solidFill>
                <a:srgbClr val="FF0000"/>
              </a:solidFill>
              <a:latin typeface="HP001 4H" panose="020B06030503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 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C</a:t>
            </a:r>
            <a:r>
              <a:rPr lang="el-GR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Ϊ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ngưƟ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có nhiều cách để trao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đĔ v</a:t>
            </a:r>
            <a:r>
              <a:rPr lang="vi-VN" sz="40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ƞ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nhau. Từ xa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x</a:t>
            </a:r>
            <a:r>
              <a:rPr lang="en-US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ư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a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,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ngư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Ɵ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ta đã biết huấn luyện bồ câu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đ</a:t>
            </a:r>
            <a:r>
              <a:rPr lang="en-US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ư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a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thư. Những bức thư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đư</a:t>
            </a:r>
            <a:r>
              <a:rPr lang="el-GR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ϑ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b</a:t>
            </a:r>
            <a:r>
              <a:rPr lang="en-US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uộc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vào chân bồ câu. Bồ câu nhớ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đư</a:t>
            </a:r>
            <a:r>
              <a:rPr lang="vi-VN" sz="40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Ŋ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g </a:t>
            </a:r>
            <a:r>
              <a:rPr lang="el-GR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ς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ất t</a:t>
            </a:r>
            <a:r>
              <a:rPr lang="en-US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ō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.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Nó có thể bay qua một chặng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đư</a:t>
            </a:r>
            <a:r>
              <a:rPr lang="vi-VN" sz="4000" b="1" dirty="0">
                <a:solidFill>
                  <a:srgbClr val="0070C0"/>
                </a:solidFill>
                <a:latin typeface="HP001 4 hàng" panose="020B0603050302020204" pitchFamily="34" charset="0"/>
              </a:rPr>
              <a:t>Ŋ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g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dài hàng nghìn cây </a:t>
            </a:r>
            <a:r>
              <a:rPr lang="en-US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số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để mang thư đến đúng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n</a:t>
            </a:r>
            <a:r>
              <a:rPr lang="el-GR" sz="4000" b="1" dirty="0">
                <a:solidFill>
                  <a:srgbClr val="0070C0"/>
                </a:solidFill>
                <a:latin typeface="HP001 4 hàng" panose="020B0603050302020204" pitchFamily="34" charset="0"/>
              </a:rPr>
              <a:t>Π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nhận.</a:t>
            </a:r>
            <a:endParaRPr lang="en-US" sz="4000" b="1" dirty="0">
              <a:solidFill>
                <a:srgbClr val="0070C0"/>
              </a:solidFill>
              <a:latin typeface="HP001 4H" panose="020B0603050302020204" pitchFamily="34" charset="0"/>
            </a:endParaRPr>
          </a:p>
          <a:p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1819499" y="5656917"/>
            <a:ext cx="8301990" cy="1052725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</a:rPr>
              <a:t>ĐĲn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h</a:t>
            </a:r>
            <a:r>
              <a:rPr lang="el-GR" sz="32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Ξ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36468" y="1567543"/>
            <a:ext cx="3526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92034" y="2360023"/>
            <a:ext cx="3526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16926" y="3074126"/>
            <a:ext cx="3526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27612" y="3762108"/>
            <a:ext cx="479565" cy="130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58298" y="3749050"/>
            <a:ext cx="479565" cy="130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20169" y="805543"/>
            <a:ext cx="3526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7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304800" y="-326194"/>
            <a:ext cx="11331388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       </a:t>
            </a:r>
          </a:p>
          <a:p>
            <a:pPr algn="ctr">
              <a:lnSpc>
                <a:spcPct val="120000"/>
              </a:lnSpc>
            </a:pP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Từ chú</a:t>
            </a:r>
            <a:r>
              <a:rPr lang="en-US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bồ</a:t>
            </a: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HP001 4H" panose="020B0603050302020204" pitchFamily="34" charset="0"/>
              </a:rPr>
              <a:t>câu đến </a:t>
            </a: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i</a:t>
            </a:r>
            <a:r>
              <a:rPr lang="en-US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–</a:t>
            </a:r>
            <a:r>
              <a:rPr lang="en-US" sz="24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tơ</a:t>
            </a:r>
            <a:r>
              <a:rPr lang="en-US" sz="24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n</a:t>
            </a:r>
            <a:r>
              <a:rPr lang="en-US" sz="40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ét</a:t>
            </a:r>
            <a:endParaRPr lang="en-US" sz="4000" b="1" dirty="0">
              <a:solidFill>
                <a:srgbClr val="FF0000"/>
              </a:solidFill>
              <a:latin typeface="HP001 4H" panose="020B06030503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 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C</a:t>
            </a:r>
            <a:r>
              <a:rPr lang="el-GR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Ϊ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ngưƟ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có nhiều cách để trao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đĔ v</a:t>
            </a:r>
            <a:r>
              <a:rPr lang="vi-VN" sz="40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ƞ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nhau. Từ xa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x</a:t>
            </a:r>
            <a:r>
              <a:rPr lang="en-US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ư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a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,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ngư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Ɵ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ta đã biết huấn luyện bồ câu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đ</a:t>
            </a:r>
            <a:r>
              <a:rPr lang="en-US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ư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a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thư. Những bức thư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đư</a:t>
            </a:r>
            <a:r>
              <a:rPr lang="el-GR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ϑ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b</a:t>
            </a:r>
            <a:r>
              <a:rPr lang="en-US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uộc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vào chân bồ câu. Bồ câu nhớ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đư</a:t>
            </a:r>
            <a:r>
              <a:rPr lang="vi-VN" sz="40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Ŋ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g </a:t>
            </a:r>
            <a:r>
              <a:rPr lang="el-GR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ς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ất t</a:t>
            </a:r>
            <a:r>
              <a:rPr lang="en-US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ō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.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Nó có thể bay qua một chặng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đư</a:t>
            </a:r>
            <a:r>
              <a:rPr lang="vi-VN" sz="4000" b="1" dirty="0">
                <a:solidFill>
                  <a:srgbClr val="0070C0"/>
                </a:solidFill>
                <a:latin typeface="HP001 4 hàng" panose="020B0603050302020204" pitchFamily="34" charset="0"/>
              </a:rPr>
              <a:t>Ŋ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g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dài hàng nghìn cây </a:t>
            </a:r>
            <a:r>
              <a:rPr lang="en-US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số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để mang thư đến đúng 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n</a:t>
            </a:r>
            <a:r>
              <a:rPr lang="el-GR" sz="4000" b="1" dirty="0">
                <a:solidFill>
                  <a:srgbClr val="0070C0"/>
                </a:solidFill>
                <a:latin typeface="HP001 4 hàng" panose="020B0603050302020204" pitchFamily="34" charset="0"/>
              </a:rPr>
              <a:t>Π</a:t>
            </a:r>
            <a:r>
              <a:rPr lang="vi-VN" sz="4000" b="1" dirty="0" smtClean="0">
                <a:solidFill>
                  <a:srgbClr val="0070C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HP001 4H" panose="020B0603050302020204" pitchFamily="34" charset="0"/>
              </a:rPr>
              <a:t>nhận.</a:t>
            </a:r>
            <a:endParaRPr lang="en-US" sz="4000" b="1" dirty="0">
              <a:solidFill>
                <a:srgbClr val="0070C0"/>
              </a:solidFill>
              <a:latin typeface="HP001 4H" panose="020B0603050302020204" pitchFamily="34" charset="0"/>
            </a:endParaRPr>
          </a:p>
          <a:p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1402639" y="5535893"/>
            <a:ext cx="9816689" cy="1052725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ĐĲn 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văn có những chữ 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nào dễ viết sai chính tả?</a:t>
            </a:r>
            <a:endParaRPr lang="en-US" sz="32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19365" y="806824"/>
            <a:ext cx="2272553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252447" y="2393576"/>
            <a:ext cx="2644588" cy="44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465358" y="1580993"/>
            <a:ext cx="1651748" cy="192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92805" y="4522695"/>
            <a:ext cx="2714066" cy="224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85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7" b="100000" l="0" r="998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8496"/>
            <a:ext cx="12527930" cy="72243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6424713" y="478984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 smtClean="0">
                <a:solidFill>
                  <a:schemeClr val="bg1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8000" dirty="0" smtClean="0">
                <a:solidFill>
                  <a:schemeClr val="bg1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 – </a:t>
            </a:r>
            <a:r>
              <a:rPr lang="en-US" sz="8000" dirty="0" err="1" smtClean="0">
                <a:solidFill>
                  <a:schemeClr val="bg1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85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7" b="100000" l="0" r="998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8496"/>
            <a:ext cx="12527930" cy="72243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6424713" y="478984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smtClean="0">
                <a:solidFill>
                  <a:schemeClr val="bg1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Bài 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86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4895" y="357307"/>
            <a:ext cx="11818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eo: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chèo thuyền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vi-VN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chích choè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8354" y="2661236"/>
            <a:ext cx="11159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Tx/>
              <a:buChar char="-"/>
            </a:pP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chứa </a:t>
            </a:r>
            <a:r>
              <a:rPr lang="en-US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</a:p>
          <a:p>
            <a:pPr lvl="0"/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mèo, nhăn nheo, méo mó, keo dán, cái kéo, ...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4895" y="4349612"/>
            <a:ext cx="11159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Tx/>
              <a:buChar char="-"/>
            </a:pP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chứa </a:t>
            </a:r>
            <a:r>
              <a:rPr lang="en-US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</a:p>
          <a:p>
            <a:pPr lvl="0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hỏe mạnh, lập lòe, xòe cánh, hoa hòe ...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8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5411" y="1331107"/>
            <a:ext cx="9336664" cy="3470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62368" y="1331107"/>
            <a:ext cx="10996800" cy="3477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400" b="1" i="0" u="none" strike="noStrike" cap="none" normalizeH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a. 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HP001 4H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 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HP001 4H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4400" b="0" i="1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HP001 4H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HP001 4H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thay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ô vuông.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 sông m</a:t>
            </a:r>
            <a:r>
              <a:rPr lang="en-US" altLang="en-US" sz="4400" dirty="0" err="1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ới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điệu làm sao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áng lên mặc áo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solidFill>
                  <a:srgbClr val="242929"/>
                </a:solidFill>
                <a:latin typeface="HP001 4H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 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ụa đào thướt tha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Trưa về tr</a:t>
            </a:r>
            <a:r>
              <a:rPr lang="en-US" altLang="en-US" sz="4400" dirty="0" err="1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ời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rộng bao </a:t>
            </a:r>
            <a:r>
              <a:rPr kumimoji="0" lang="en-US" altLang="en-US" sz="4400" b="0" i="0" u="none" strike="noStrike" cap="none" normalizeH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Á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 xanh sông mặc như 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44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4400" b="1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 may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12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n-US" altLang="en-US" sz="1200" dirty="0">
                <a:solidFill>
                  <a:srgbClr val="24292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kumimoji="0" lang="vi-V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60768" y="2642573"/>
            <a:ext cx="653142" cy="6461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4H" panose="020B06030503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06725" y="4071956"/>
            <a:ext cx="653142" cy="6344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4H" panose="020B06030503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62033" y="3450920"/>
            <a:ext cx="653142" cy="6344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4H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5355" y="4188774"/>
            <a:ext cx="615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HP001 4H" panose="020B0603050302020204" pitchFamily="34" charset="0"/>
              </a:rPr>
              <a:t>l</a:t>
            </a:r>
            <a:endParaRPr lang="en-US" sz="4400" dirty="0">
              <a:solidFill>
                <a:schemeClr val="bg1"/>
              </a:solidFill>
              <a:latin typeface="HP001 4H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7603" y="2751465"/>
            <a:ext cx="615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HP001 4H" panose="020B0603050302020204" pitchFamily="34" charset="0"/>
              </a:rPr>
              <a:t>l</a:t>
            </a:r>
            <a:endParaRPr lang="en-US" sz="4400" dirty="0">
              <a:solidFill>
                <a:schemeClr val="bg1"/>
              </a:solidFill>
              <a:latin typeface="HP001 4H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78107" y="3539837"/>
            <a:ext cx="615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HP001 4H" panose="020B0603050302020204" pitchFamily="34" charset="0"/>
              </a:rPr>
              <a:t>l</a:t>
            </a:r>
            <a:endParaRPr lang="en-US" sz="4400" dirty="0">
              <a:solidFill>
                <a:schemeClr val="bg1"/>
              </a:solidFill>
              <a:latin typeface="HP001 4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3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489</Words>
  <Application>Microsoft Office PowerPoint</Application>
  <PresentationFormat>Widescreen</PresentationFormat>
  <Paragraphs>45</Paragraphs>
  <Slides>11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37" baseType="lpstr">
      <vt:lpstr>Microsoft YaHei</vt:lpstr>
      <vt:lpstr>宋体</vt:lpstr>
      <vt:lpstr>宋体</vt:lpstr>
      <vt:lpstr>.VnArial</vt:lpstr>
      <vt:lpstr>Arial</vt:lpstr>
      <vt:lpstr>Arial-Rounded</vt:lpstr>
      <vt:lpstr>Calibri</vt:lpstr>
      <vt:lpstr>Calibri Light</vt:lpstr>
      <vt:lpstr>等线</vt:lpstr>
      <vt:lpstr>HP001 4 hàng</vt:lpstr>
      <vt:lpstr>HP001 4H</vt:lpstr>
      <vt:lpstr>iCiel Crocante</vt:lpstr>
      <vt:lpstr>Kalam</vt:lpstr>
      <vt:lpstr>Montserrat</vt:lpstr>
      <vt:lpstr>Times New Roman</vt:lpstr>
      <vt:lpstr>UTM Avo</vt:lpstr>
      <vt:lpstr>5_Office Theme</vt:lpstr>
      <vt:lpstr>6_Office Theme</vt:lpstr>
      <vt:lpstr>NỀN 5</vt:lpstr>
      <vt:lpstr>1_NỀN 5</vt:lpstr>
      <vt:lpstr>1_Office Theme</vt:lpstr>
      <vt:lpstr>2_NỀN 5</vt:lpstr>
      <vt:lpstr>3_NỀN 5</vt:lpstr>
      <vt:lpstr>2_Office Theme</vt:lpstr>
      <vt:lpstr>1_Doodle Sketchbook by Slidesgo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Admin</cp:lastModifiedBy>
  <cp:revision>72</cp:revision>
  <dcterms:created xsi:type="dcterms:W3CDTF">2021-05-22T03:42:17Z</dcterms:created>
  <dcterms:modified xsi:type="dcterms:W3CDTF">2023-03-29T11:21:39Z</dcterms:modified>
</cp:coreProperties>
</file>