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  <p:sldMasterId id="2147483713" r:id="rId5"/>
    <p:sldMasterId id="2147483727" r:id="rId6"/>
    <p:sldMasterId id="2147483741" r:id="rId7"/>
    <p:sldMasterId id="2147483755" r:id="rId8"/>
    <p:sldMasterId id="2147483795" r:id="rId9"/>
    <p:sldMasterId id="2147483834" r:id="rId10"/>
    <p:sldMasterId id="2147483847" r:id="rId11"/>
    <p:sldMasterId id="2147483860" r:id="rId12"/>
  </p:sldMasterIdLst>
  <p:notesMasterIdLst>
    <p:notesMasterId r:id="rId26"/>
  </p:notesMasterIdLst>
  <p:sldIdLst>
    <p:sldId id="337" r:id="rId13"/>
    <p:sldId id="344" r:id="rId14"/>
    <p:sldId id="360" r:id="rId15"/>
    <p:sldId id="361" r:id="rId16"/>
    <p:sldId id="362" r:id="rId17"/>
    <p:sldId id="363" r:id="rId18"/>
    <p:sldId id="345" r:id="rId19"/>
    <p:sldId id="364" r:id="rId20"/>
    <p:sldId id="347" r:id="rId21"/>
    <p:sldId id="365" r:id="rId22"/>
    <p:sldId id="367" r:id="rId23"/>
    <p:sldId id="368" r:id="rId24"/>
    <p:sldId id="349" r:id="rId25"/>
  </p:sldIdLst>
  <p:sldSz cx="12188825" cy="6858000"/>
  <p:notesSz cx="6858000" cy="9144000"/>
  <p:defaultTextStyle>
    <a:defPPr>
      <a:defRPr lang="en-US"/>
    </a:defPPr>
    <a:lvl1pPr marL="0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0547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01096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51643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02192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52739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03286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53835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04382" algn="l" defTabSz="1101096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85E7"/>
    <a:srgbClr val="D24CDC"/>
    <a:srgbClr val="BD8E79"/>
    <a:srgbClr val="B37D65"/>
    <a:srgbClr val="8F5D47"/>
    <a:srgbClr val="B43C00"/>
    <a:srgbClr val="BF27CB"/>
    <a:srgbClr val="F3CEF6"/>
    <a:srgbClr val="A521AF"/>
    <a:srgbClr val="AD2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43" autoAdjust="0"/>
  </p:normalViewPr>
  <p:slideViewPr>
    <p:cSldViewPr>
      <p:cViewPr varScale="1">
        <p:scale>
          <a:sx n="63" d="100"/>
          <a:sy n="63" d="100"/>
        </p:scale>
        <p:origin x="996" y="72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50622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101244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51867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202489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53113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303735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54357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404979" algn="l" defTabSz="1101244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678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504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378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763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15010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30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3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7320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17" name="Google Shape;17;p26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18" name="Google Shape;18;p26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445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599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399">
                <a:solidFill>
                  <a:srgbClr val="888888"/>
                </a:solidFill>
              </a:defRPr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999">
                <a:solidFill>
                  <a:srgbClr val="888888"/>
                </a:solidFill>
              </a:defRPr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799">
                <a:solidFill>
                  <a:srgbClr val="888888"/>
                </a:solidFill>
              </a:defRPr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35" name="Google Shape;35;p29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36" name="Google Shape;36;p29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207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0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42" name="Google Shape;42;p30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43" name="Google Shape;43;p30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175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99" b="1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99" b="1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body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body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399" b="1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999" b="1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799" b="1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body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51" name="Google Shape;51;p3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52" name="Google Shape;52;p3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4991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56" name="Google Shape;56;p32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261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43167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199"/>
            </a:lvl1pPr>
            <a:lvl2pPr marL="914126" lvl="1" indent="-40627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799"/>
            </a:lvl2pPr>
            <a:lvl3pPr marL="1371189" lvl="2" indent="-38088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399"/>
            </a:lvl3pPr>
            <a:lvl4pPr marL="1828251" lvl="3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4pPr>
            <a:lvl5pPr marL="2285314" lvl="4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5pPr>
            <a:lvl6pPr marL="2742377" lvl="5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6pPr>
            <a:lvl7pPr marL="3199440" lvl="6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7pPr>
            <a:lvl8pPr marL="3656503" lvl="7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8pPr>
            <a:lvl9pPr marL="4113566" lvl="8" indent="-35549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999"/>
            </a:lvl9pPr>
          </a:lstStyle>
          <a:p>
            <a:endParaRPr/>
          </a:p>
        </p:txBody>
      </p:sp>
      <p:sp>
        <p:nvSpPr>
          <p:cNvPr id="61" name="Google Shape;61;p33"/>
          <p:cNvSpPr txBox="1">
            <a:spLocks noGrp="1"/>
          </p:cNvSpPr>
          <p:nvPr>
            <p:ph type="body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3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63" name="Google Shape;63;p33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64" name="Google Shape;64;p33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413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1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2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1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22853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126" lvl="1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189" lvl="2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251" lvl="3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314" lvl="4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2377" lvl="5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199440" lvl="6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6503" lvl="7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3566" lvl="8" indent="-2285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4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70" name="Google Shape;70;p34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71" name="Google Shape;71;p34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455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5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5"/>
          <p:cNvSpPr txBox="1">
            <a:spLocks noGrp="1"/>
          </p:cNvSpPr>
          <p:nvPr>
            <p:ph type="body" idx="1"/>
          </p:nvPr>
        </p:nvSpPr>
        <p:spPr>
          <a:xfrm rot="5400000">
            <a:off x="3918744" y="-1255137"/>
            <a:ext cx="4351338" cy="10512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76" name="Google Shape;76;p35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77" name="Google Shape;77;p35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284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6"/>
          <p:cNvSpPr txBox="1">
            <a:spLocks noGrp="1"/>
          </p:cNvSpPr>
          <p:nvPr>
            <p:ph type="title"/>
          </p:nvPr>
        </p:nvSpPr>
        <p:spPr>
          <a:xfrm rot="5400000">
            <a:off x="7130817" y="1956937"/>
            <a:ext cx="5811838" cy="262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6"/>
          <p:cNvSpPr txBox="1">
            <a:spLocks noGrp="1"/>
          </p:cNvSpPr>
          <p:nvPr>
            <p:ph type="body" idx="1"/>
          </p:nvPr>
        </p:nvSpPr>
        <p:spPr>
          <a:xfrm rot="5400000">
            <a:off x="1798206" y="-595099"/>
            <a:ext cx="5811838" cy="7732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3" lvl="0" indent="-34279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126" lvl="1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189" lvl="2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251" lvl="3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14" lvl="4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377" lvl="5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440" lvl="6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503" lvl="7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66" lvl="8" indent="-34279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6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82" name="Google Shape;82;p36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126"/>
            <a:endParaRPr lang="en-US"/>
          </a:p>
        </p:txBody>
      </p:sp>
      <p:sp>
        <p:nvSpPr>
          <p:cNvPr id="83" name="Google Shape;83;p36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126"/>
            <a:fld id="{00000000-1234-1234-1234-123412341234}" type="slidenum">
              <a:rPr lang="en-US" smtClean="0"/>
              <a:pPr defTabSz="914126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9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647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675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118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271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388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258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19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994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878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13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6235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982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9874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89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6419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906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0001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1276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991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141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040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724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552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30374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2294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282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3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5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686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56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65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0937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54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672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5671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7055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5225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8498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974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5600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968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9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7190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1367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3647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5209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3392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0895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7824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3317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981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1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9139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9035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88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6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1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980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334" y="4252913"/>
            <a:ext cx="914162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798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480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7185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7409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35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7101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052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2905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131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117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464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88826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188840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2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6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1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8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505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7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88825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7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2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6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18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67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334" y="4252913"/>
            <a:ext cx="914162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577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608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01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88825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79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0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6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A5235046-AAC3-49B7-A409-948708B0BEFA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pPr defTabSz="914126"/>
            <a:fld id="{B5825FE9-8817-4C93-818D-35501C02AC9C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26"/>
            <a:fld id="{A3C39D9B-1707-4BC2-A8DF-A9A95A2D1DDF}" type="datetimeFigureOut">
              <a:rPr lang="en-US" sz="1799" smtClean="0">
                <a:solidFill>
                  <a:prstClr val="black"/>
                </a:solidFill>
              </a:rPr>
              <a:pPr defTabSz="914126"/>
              <a:t>02/05/2024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26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26"/>
            <a:fld id="{7E4F7387-1A44-43D0-A42C-0F5D255AB470}" type="slidenum">
              <a:rPr lang="en-US" sz="1799" smtClean="0">
                <a:solidFill>
                  <a:prstClr val="black"/>
                </a:solidFill>
              </a:rPr>
              <a:pPr defTabSz="914126"/>
              <a:t>‹#›</a:t>
            </a:fld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334" y="4252913"/>
            <a:ext cx="914162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86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57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16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180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68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91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A3C39D9B-1707-4BC2-A8DF-A9A95A2D1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6"/>
            <a:fld id="{7E4F7387-1A44-43D0-A42C-0F5D255AB47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2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758" y="-14085"/>
            <a:ext cx="1223386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5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989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7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126">
              <a:buClr>
                <a:srgbClr val="000000"/>
              </a:buClr>
            </a:pPr>
            <a:endParaRPr lang="en-US" kern="0"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126">
              <a:buClr>
                <a:srgbClr val="000000"/>
              </a:buClr>
            </a:pPr>
            <a:endParaRPr lang="en-US" kern="0"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914126">
              <a:buClr>
                <a:srgbClr val="000000"/>
              </a:buClr>
            </a:pPr>
            <a:fld id="{00000000-1234-1234-1234-123412341234}" type="slidenum">
              <a:rPr lang="en-US" kern="0" smtClean="0"/>
              <a:pPr defTabSz="914126">
                <a:buClr>
                  <a:srgbClr val="000000"/>
                </a:buClr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53943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9.png"/><Relationship Id="rId7" Type="http://schemas.openxmlformats.org/officeDocument/2006/relationships/image" Target="../media/image2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4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40" y="1291352"/>
            <a:ext cx="2660951" cy="891268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2438658"/>
            <a:ext cx="12188822" cy="400460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030"/>
            <a:ext cx="12814739" cy="20101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9" y="943494"/>
            <a:ext cx="12328217" cy="1069039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867530" y="1801328"/>
            <a:ext cx="8336065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 dirty="0">
              <a:ln w="0"/>
              <a:solidFill>
                <a:srgbClr val="5B9BD5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.VnArial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5718" y="-32051"/>
            <a:ext cx="3393107" cy="3284201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455"/>
            <a:ext cx="2750720" cy="1620398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540" y="3456990"/>
            <a:ext cx="1404913" cy="26867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5161" y="4800367"/>
            <a:ext cx="2783664" cy="162039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7721" y="3330334"/>
            <a:ext cx="2175990" cy="3376352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6" y="6167979"/>
            <a:ext cx="12188825" cy="686038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6" y="6290984"/>
            <a:ext cx="12188825" cy="5688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6" y="6706686"/>
            <a:ext cx="12188825" cy="36554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zh-CN" altLang="en-US" sz="2399">
              <a:solidFill>
                <a:prstClr val="white"/>
              </a:solidFill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8444" y="-1022008"/>
            <a:ext cx="812588" cy="81258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041EC8-55B2-4FCF-BB45-E1C5B0EA5B49}"/>
              </a:ext>
            </a:extLst>
          </p:cNvPr>
          <p:cNvSpPr txBox="1"/>
          <p:nvPr/>
        </p:nvSpPr>
        <p:spPr>
          <a:xfrm>
            <a:off x="1375359" y="3117691"/>
            <a:ext cx="9237728" cy="156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lnSpc>
                <a:spcPct val="150000"/>
              </a:lnSpc>
            </a:pPr>
            <a:r>
              <a:rPr lang="en-US" sz="3199" b="1" dirty="0">
                <a:solidFill>
                  <a:srgbClr val="17479D"/>
                </a:solidFill>
                <a:latin typeface="UTM Avo" panose="02040603050506020204" pitchFamily="18" charset="0"/>
              </a:rPr>
              <a:t>CHÀO MỪNG CÁC EM </a:t>
            </a:r>
          </a:p>
          <a:p>
            <a:pPr algn="ctr" defTabSz="914126">
              <a:lnSpc>
                <a:spcPct val="150000"/>
              </a:lnSpc>
            </a:pPr>
            <a:r>
              <a:rPr lang="en-US" sz="3199" b="1" dirty="0">
                <a:solidFill>
                  <a:srgbClr val="17479D"/>
                </a:solidFill>
                <a:latin typeface="UTM Avo" panose="02040603050506020204" pitchFamily="18" charset="0"/>
              </a:rPr>
              <a:t>ĐẾN VỚI TIẾT HỌC MÔN TIẾNG VIỆT </a:t>
            </a:r>
          </a:p>
        </p:txBody>
      </p:sp>
    </p:spTree>
    <p:extLst>
      <p:ext uri="{BB962C8B-B14F-4D97-AF65-F5344CB8AC3E}">
        <p14:creationId xmlns:p14="http://schemas.microsoft.com/office/powerpoint/2010/main" val="1345141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bldLvl="0" animBg="1"/>
      <p:bldP spid="92" grpId="0" bldLvl="0" animBg="1"/>
      <p:bldP spid="111" grpId="0" bldLvl="0" animBg="1"/>
      <p:bldP spid="11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316;p20"/>
          <p:cNvSpPr/>
          <p:nvPr/>
        </p:nvSpPr>
        <p:spPr>
          <a:xfrm>
            <a:off x="642196" y="1742388"/>
            <a:ext cx="2284292" cy="723364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0"/>
          <p:cNvSpPr/>
          <p:nvPr/>
        </p:nvSpPr>
        <p:spPr>
          <a:xfrm>
            <a:off x="-32068" y="-75971"/>
            <a:ext cx="12045427" cy="1770282"/>
          </a:xfrm>
          <a:prstGeom prst="horizontalScroll">
            <a:avLst>
              <a:gd name="adj" fmla="val 1250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600" b="1" kern="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Xếp các từ ngữ dưới đây vào nhóm thích hợp:</a:t>
            </a:r>
            <a:endParaRPr sz="3600" b="1" kern="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" name="Google Shape;295;p20"/>
          <p:cNvSpPr txBox="1"/>
          <p:nvPr/>
        </p:nvSpPr>
        <p:spPr>
          <a:xfrm>
            <a:off x="590535" y="1819630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316;p20"/>
          <p:cNvSpPr/>
          <p:nvPr/>
        </p:nvSpPr>
        <p:spPr>
          <a:xfrm>
            <a:off x="3307958" y="1786017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95;p20"/>
          <p:cNvSpPr txBox="1"/>
          <p:nvPr/>
        </p:nvSpPr>
        <p:spPr>
          <a:xfrm>
            <a:off x="3171745" y="1861816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Google Shape;316;p20"/>
          <p:cNvSpPr/>
          <p:nvPr/>
        </p:nvSpPr>
        <p:spPr>
          <a:xfrm>
            <a:off x="7435128" y="2833362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316;p20"/>
          <p:cNvSpPr/>
          <p:nvPr/>
        </p:nvSpPr>
        <p:spPr>
          <a:xfrm>
            <a:off x="4671307" y="2894370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16;p20"/>
          <p:cNvSpPr/>
          <p:nvPr/>
        </p:nvSpPr>
        <p:spPr>
          <a:xfrm>
            <a:off x="9346028" y="1811848"/>
            <a:ext cx="1716501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6;p20"/>
          <p:cNvSpPr/>
          <p:nvPr/>
        </p:nvSpPr>
        <p:spPr>
          <a:xfrm>
            <a:off x="1793784" y="2894370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16;p20"/>
          <p:cNvSpPr/>
          <p:nvPr/>
        </p:nvSpPr>
        <p:spPr>
          <a:xfrm>
            <a:off x="6174032" y="1754728"/>
            <a:ext cx="2815980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</a:pPr>
            <a:endParaRPr sz="1799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20"/>
          <p:cNvSpPr txBox="1"/>
          <p:nvPr/>
        </p:nvSpPr>
        <p:spPr>
          <a:xfrm>
            <a:off x="6256448" y="1796245"/>
            <a:ext cx="2502748" cy="5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1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lang="en-US" sz="31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lang="en-US" sz="31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1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sz="31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" name="Google Shape;295;p20"/>
          <p:cNvSpPr txBox="1"/>
          <p:nvPr/>
        </p:nvSpPr>
        <p:spPr>
          <a:xfrm>
            <a:off x="8866774" y="1799985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" name="Google Shape;295;p20"/>
          <p:cNvSpPr txBox="1"/>
          <p:nvPr/>
        </p:nvSpPr>
        <p:spPr>
          <a:xfrm>
            <a:off x="1675114" y="2895600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trao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" name="Google Shape;295;p20"/>
          <p:cNvSpPr txBox="1"/>
          <p:nvPr/>
        </p:nvSpPr>
        <p:spPr>
          <a:xfrm>
            <a:off x="4566549" y="2889992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bức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" name="Google Shape;295;p20"/>
          <p:cNvSpPr txBox="1"/>
          <p:nvPr/>
        </p:nvSpPr>
        <p:spPr>
          <a:xfrm>
            <a:off x="7298915" y="2861677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</a:pP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599" kern="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lang="en-US" sz="3599" kern="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599" kern="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278" y="4197016"/>
            <a:ext cx="952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sự vật.</a:t>
            </a:r>
          </a:p>
          <a:p>
            <a:pPr marL="457200" indent="-457200">
              <a:buAutoNum type="alphaLcPeriod"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hoạt động.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90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316;p20"/>
          <p:cNvSpPr/>
          <p:nvPr/>
        </p:nvSpPr>
        <p:spPr>
          <a:xfrm>
            <a:off x="642196" y="1742388"/>
            <a:ext cx="2284292" cy="723364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0"/>
          <p:cNvSpPr/>
          <p:nvPr/>
        </p:nvSpPr>
        <p:spPr>
          <a:xfrm>
            <a:off x="-32068" y="-75971"/>
            <a:ext cx="12045427" cy="1770282"/>
          </a:xfrm>
          <a:prstGeom prst="horizontalScroll">
            <a:avLst>
              <a:gd name="adj" fmla="val 1250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1.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Xếp các từ ngữ dưới đây vào nhóm thích hợp: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" name="Google Shape;295;p20"/>
          <p:cNvSpPr txBox="1"/>
          <p:nvPr/>
        </p:nvSpPr>
        <p:spPr>
          <a:xfrm>
            <a:off x="590535" y="1819630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trò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chuyện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Google Shape;316;p20"/>
          <p:cNvSpPr/>
          <p:nvPr/>
        </p:nvSpPr>
        <p:spPr>
          <a:xfrm>
            <a:off x="3307958" y="1786017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95;p20"/>
          <p:cNvSpPr txBox="1"/>
          <p:nvPr/>
        </p:nvSpPr>
        <p:spPr>
          <a:xfrm>
            <a:off x="3171745" y="1861816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bồ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câu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" name="Google Shape;316;p20"/>
          <p:cNvSpPr/>
          <p:nvPr/>
        </p:nvSpPr>
        <p:spPr>
          <a:xfrm>
            <a:off x="7435128" y="2833362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316;p20"/>
          <p:cNvSpPr/>
          <p:nvPr/>
        </p:nvSpPr>
        <p:spPr>
          <a:xfrm>
            <a:off x="4671307" y="2894370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16;p20"/>
          <p:cNvSpPr/>
          <p:nvPr/>
        </p:nvSpPr>
        <p:spPr>
          <a:xfrm>
            <a:off x="9346028" y="1811848"/>
            <a:ext cx="1716501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6;p20"/>
          <p:cNvSpPr/>
          <p:nvPr/>
        </p:nvSpPr>
        <p:spPr>
          <a:xfrm>
            <a:off x="1793784" y="2894370"/>
            <a:ext cx="2230323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16;p20"/>
          <p:cNvSpPr/>
          <p:nvPr/>
        </p:nvSpPr>
        <p:spPr>
          <a:xfrm>
            <a:off x="6174032" y="1754728"/>
            <a:ext cx="2815980" cy="702752"/>
          </a:xfrm>
          <a:prstGeom prst="flowChartAlternateProcess">
            <a:avLst/>
          </a:prstGeom>
          <a:solidFill>
            <a:srgbClr val="F4B081"/>
          </a:solidFill>
          <a:ln w="9525" cap="flat" cmpd="sng">
            <a:solidFill>
              <a:srgbClr val="F4B08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79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95;p20"/>
          <p:cNvSpPr txBox="1"/>
          <p:nvPr/>
        </p:nvSpPr>
        <p:spPr>
          <a:xfrm>
            <a:off x="6256448" y="1796245"/>
            <a:ext cx="2502748" cy="5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chai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thủy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tinh</a:t>
            </a:r>
            <a:endParaRPr kumimoji="0" sz="31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" name="Google Shape;295;p20"/>
          <p:cNvSpPr txBox="1"/>
          <p:nvPr/>
        </p:nvSpPr>
        <p:spPr>
          <a:xfrm>
            <a:off x="8866774" y="1799985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gửi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" name="Google Shape;295;p20"/>
          <p:cNvSpPr txBox="1"/>
          <p:nvPr/>
        </p:nvSpPr>
        <p:spPr>
          <a:xfrm>
            <a:off x="1675114" y="2895600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trao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đổi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" name="Google Shape;295;p20"/>
          <p:cNvSpPr txBox="1"/>
          <p:nvPr/>
        </p:nvSpPr>
        <p:spPr>
          <a:xfrm>
            <a:off x="4566549" y="2889992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bức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thư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" name="Google Shape;295;p20"/>
          <p:cNvSpPr txBox="1"/>
          <p:nvPr/>
        </p:nvSpPr>
        <p:spPr>
          <a:xfrm>
            <a:off x="7298915" y="2861677"/>
            <a:ext cx="2502748" cy="646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điện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59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thoại</a:t>
            </a:r>
            <a:r>
              <a:rPr kumimoji="0" lang="en-US" sz="359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kumimoji="0" sz="359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5781" y="4495800"/>
            <a:ext cx="4480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ngữ chỉ sự vật là: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1777" y="5176234"/>
            <a:ext cx="4908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ồ câu,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chai thủy tinh, bức thư, điện thoại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74032" y="4114800"/>
            <a:ext cx="0" cy="2743200"/>
          </a:xfrm>
          <a:prstGeom prst="line">
            <a:avLst/>
          </a:prstGeom>
          <a:ln w="762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518348" y="4495800"/>
            <a:ext cx="5495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chỉ hoạt động là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11419" y="5176234"/>
            <a:ext cx="490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chuyện, gửi, trao đổi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81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2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0"/>
          <p:cNvSpPr/>
          <p:nvPr/>
        </p:nvSpPr>
        <p:spPr>
          <a:xfrm>
            <a:off x="-32068" y="-75971"/>
            <a:ext cx="12045427" cy="1770282"/>
          </a:xfrm>
          <a:prstGeom prst="horizontalScroll">
            <a:avLst>
              <a:gd name="adj" fmla="val 1250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2. Nói</a:t>
            </a:r>
            <a:r>
              <a:rPr kumimoji="0" lang="en-US" sz="4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tiếp để hoàn thành câu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6612" y="2135433"/>
            <a:ext cx="807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11010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có in-tơ-nét, bạn có thể ....</a:t>
            </a:r>
            <a:endParaRPr kumimoji="0" lang="en-US" sz="44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012" y="4340101"/>
            <a:ext cx="3309133" cy="25178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012" y="4340101"/>
            <a:ext cx="1951122" cy="255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4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78" y="-286798"/>
            <a:ext cx="10763295" cy="6702669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" y="6108003"/>
            <a:ext cx="12188825" cy="74452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-1" y="894"/>
            <a:ext cx="12188825" cy="368205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129" y="871659"/>
            <a:ext cx="2863646" cy="24230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123" y="2728083"/>
            <a:ext cx="7631158" cy="1569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Tạm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biệt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hẹn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gặp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lại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con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vào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những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tiết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sau</a:t>
            </a:r>
            <a:r>
              <a:rPr kumimoji="0" lang="en-US" sz="3199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rocante" panose="02000000000000000000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2954" y="4722413"/>
            <a:ext cx="2715681" cy="2127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215" y="189383"/>
            <a:ext cx="2088285" cy="3101412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47" y="425277"/>
            <a:ext cx="2823095" cy="141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34" y="114187"/>
            <a:ext cx="10540385" cy="5968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26301" y="2494755"/>
            <a:ext cx="6416936" cy="9230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98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5398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398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altLang="zh-CN" sz="5398" b="1" i="0" u="none" strike="noStrike" kern="1200" cap="none" spc="8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5398" b="1" i="0" u="none" strike="noStrike" kern="1200" cap="none" spc="8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zh-CN" altLang="en-US" sz="5398" b="1" i="0" u="none" strike="noStrike" kern="1200" cap="none" spc="8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4425" y="40330"/>
            <a:ext cx="1285345" cy="1908928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461887" y="5794399"/>
            <a:ext cx="8393862" cy="94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6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018A257-072D-4267-A2BD-5A17B774D2B6}"/>
              </a:ext>
            </a:extLst>
          </p:cNvPr>
          <p:cNvGrpSpPr/>
          <p:nvPr/>
        </p:nvGrpSpPr>
        <p:grpSpPr>
          <a:xfrm>
            <a:off x="989012" y="395383"/>
            <a:ext cx="10516996" cy="1099771"/>
            <a:chOff x="136243" y="-2131981"/>
            <a:chExt cx="2109019" cy="2986082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060C3AA2-4F0E-4255-839D-EEE431D05DAF}"/>
                </a:ext>
              </a:extLst>
            </p:cNvPr>
            <p:cNvSpPr/>
            <p:nvPr/>
          </p:nvSpPr>
          <p:spPr>
            <a:xfrm>
              <a:off x="136243" y="-2131981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4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48B638A-2940-4598-B4C0-CC054E381E1E}"/>
                </a:ext>
              </a:extLst>
            </p:cNvPr>
            <p:cNvSpPr txBox="1"/>
            <p:nvPr/>
          </p:nvSpPr>
          <p:spPr>
            <a:xfrm>
              <a:off x="264898" y="-1572234"/>
              <a:ext cx="1913403" cy="158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/>
              <a:r>
                <a:rPr lang="en-US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 x</a:t>
              </a:r>
              <a:r>
                <a:rPr lang="en-US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lang="vi-VN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a, người ta đã gửi thư b</a:t>
              </a:r>
              <a:r>
                <a:rPr lang="en-US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ằ</a:t>
              </a:r>
              <a:r>
                <a:rPr lang="vi-VN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nh</a:t>
              </a:r>
              <a:r>
                <a:rPr lang="en-US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ữ</a:t>
              </a:r>
              <a:r>
                <a:rPr lang="vi-VN" sz="3199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 cách nào?</a:t>
              </a:r>
              <a:endParaRPr lang="en-US" sz="3199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F553256-BEA3-4316-8FC3-F6472B9604FB}"/>
              </a:ext>
            </a:extLst>
          </p:cNvPr>
          <p:cNvSpPr txBox="1"/>
          <p:nvPr/>
        </p:nvSpPr>
        <p:spPr>
          <a:xfrm>
            <a:off x="0" y="5000911"/>
            <a:ext cx="4206370" cy="107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199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199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Huấn </a:t>
            </a:r>
            <a:r>
              <a:rPr lang="en-US" altLang="zh-CN" sz="3199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luyện con chim bồ câu để đưa </a:t>
            </a:r>
            <a:r>
              <a:rPr lang="en-US" altLang="zh-CN" sz="3199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thư. </a:t>
            </a:r>
            <a:endParaRPr lang="zh-CN" altLang="en-US" sz="3199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06945-6CD5-49A3-86EF-844356C7820A}"/>
              </a:ext>
            </a:extLst>
          </p:cNvPr>
          <p:cNvSpPr txBox="1"/>
          <p:nvPr/>
        </p:nvSpPr>
        <p:spPr>
          <a:xfrm>
            <a:off x="5456885" y="5000911"/>
            <a:ext cx="6428727" cy="1569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298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</a:t>
            </a:r>
            <a:r>
              <a:rPr lang="vi-VN" sz="3199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ỏ 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thư vào trong nh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tinh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n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hờ sóng biển,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lang="en-US" sz="3199" dirty="0" err="1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199" dirty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</a:t>
            </a:r>
            <a:r>
              <a:rPr lang="vi-VN" sz="3199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liền</a:t>
            </a:r>
            <a:r>
              <a:rPr lang="en-US" sz="3199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zh-CN" altLang="en-US" sz="3199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2" y="2266691"/>
            <a:ext cx="3298153" cy="2408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7212" y="2236211"/>
            <a:ext cx="2325430" cy="25963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612" y="1994057"/>
            <a:ext cx="2840242" cy="283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35914" y="178099"/>
            <a:ext cx="10516996" cy="151475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2132012" y="643162"/>
            <a:ext cx="9351334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3199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3199" dirty="0">
                <a:solidFill>
                  <a:srgbClr val="FF0000"/>
                </a:solidFill>
                <a:latin typeface="Arial" panose="020B0604020202020204" pitchFamily="34" charset="0"/>
              </a:rPr>
              <a:t>Vì sao có thể dùng bồ câu để đưa thư?</a:t>
            </a:r>
            <a:endParaRPr lang="en-US" sz="3199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4418012" y="2428800"/>
            <a:ext cx="7461477" cy="304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</a:pPr>
            <a:r>
              <a:rPr lang="en-US" sz="3199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Vì b</a:t>
            </a:r>
            <a:r>
              <a:rPr lang="vi-VN" sz="3199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ồ </a:t>
            </a:r>
            <a:r>
              <a:rPr lang="vi-VN" sz="3199" b="1" dirty="0">
                <a:solidFill>
                  <a:srgbClr val="0070C0"/>
                </a:solidFill>
                <a:latin typeface="Arial" panose="020B0604020202020204" pitchFamily="34" charset="0"/>
              </a:rPr>
              <a:t>câu nhớ đường rất tốt, nó có thể bay qua một chặng đường </a:t>
            </a:r>
            <a:r>
              <a:rPr lang="vi-VN" sz="3199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dài</a:t>
            </a:r>
            <a:r>
              <a:rPr lang="en-US" sz="3199" b="1" dirty="0" smtClean="0">
                <a:solidFill>
                  <a:srgbClr val="0070C0"/>
                </a:solidFill>
                <a:latin typeface="Arial" panose="020B0604020202020204" pitchFamily="34" charset="0"/>
              </a:rPr>
              <a:t> hàng nghìn cây số để mang thư đến đúng nơi nhận.</a:t>
            </a:r>
            <a:endParaRPr lang="vi-VN" sz="3199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09" y="2590800"/>
            <a:ext cx="3915763" cy="285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863586" y="316998"/>
            <a:ext cx="10516996" cy="151475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488988" y="543183"/>
            <a:ext cx="9351334" cy="107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nay, chúng ta có thể trò chuyện với người ở xa bằng những cách nào? </a:t>
            </a:r>
            <a:endParaRPr lang="en-US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969566" y="5914652"/>
            <a:ext cx="1885144" cy="830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</a:pPr>
            <a:r>
              <a:rPr lang="vi-VN" sz="3199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199" dirty="0">
                <a:solidFill>
                  <a:srgbClr val="0070C0"/>
                </a:solidFill>
                <a:latin typeface="Arial" panose="020B0604020202020204" pitchFamily="34" charset="0"/>
              </a:rPr>
              <a:t>viết thư</a:t>
            </a:r>
            <a:endParaRPr lang="vi-VN" sz="3199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628" y="2946201"/>
            <a:ext cx="3309133" cy="25178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4761" y="2946201"/>
            <a:ext cx="1951122" cy="25530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5702" y="2888767"/>
            <a:ext cx="3793090" cy="30131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3229512" y="5914653"/>
            <a:ext cx="2892572" cy="830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</a:pPr>
            <a:r>
              <a:rPr lang="vi-VN" sz="3199" dirty="0">
                <a:solidFill>
                  <a:srgbClr val="27A95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3199" dirty="0">
                <a:solidFill>
                  <a:srgbClr val="27A959"/>
                </a:solidFill>
                <a:latin typeface="Arial" panose="020B0604020202020204" pitchFamily="34" charset="0"/>
              </a:rPr>
              <a:t> gọi điện thoại</a:t>
            </a:r>
            <a:endParaRPr lang="vi-VN" sz="3199" b="1" dirty="0">
              <a:solidFill>
                <a:srgbClr val="27A959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376BF2-C889-40D9-91C5-63A439400EAE}"/>
              </a:ext>
            </a:extLst>
          </p:cNvPr>
          <p:cNvSpPr txBox="1"/>
          <p:nvPr/>
        </p:nvSpPr>
        <p:spPr>
          <a:xfrm>
            <a:off x="6496884" y="5914652"/>
            <a:ext cx="5976163" cy="830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>
              <a:lnSpc>
                <a:spcPct val="150000"/>
              </a:lnSpc>
            </a:pPr>
            <a:r>
              <a:rPr lang="vi-VN" sz="3199" dirty="0">
                <a:solidFill>
                  <a:srgbClr val="7030A0"/>
                </a:solidFill>
                <a:latin typeface="Arial" panose="020B0604020202020204" pitchFamily="34" charset="0"/>
              </a:rPr>
              <a:t> trò chuyện qua in-tơ-nét...</a:t>
            </a:r>
            <a:endParaRPr lang="vi-VN" sz="3199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418" t="-8961" r="-418" b="8961"/>
          <a:stretch/>
        </p:blipFill>
        <p:spPr>
          <a:xfrm>
            <a:off x="3292996" y="2682600"/>
            <a:ext cx="3265129" cy="304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11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xagon 7">
            <a:extLst>
              <a:ext uri="{FF2B5EF4-FFF2-40B4-BE49-F238E27FC236}">
                <a16:creationId xmlns:a16="http://schemas.microsoft.com/office/drawing/2014/main" id="{656B7EDA-4DEE-44AD-9FC2-7177221356BC}"/>
              </a:ext>
            </a:extLst>
          </p:cNvPr>
          <p:cNvSpPr/>
          <p:nvPr/>
        </p:nvSpPr>
        <p:spPr>
          <a:xfrm>
            <a:off x="760412" y="2508389"/>
            <a:ext cx="10516996" cy="151475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40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63B6F-FE68-42C6-84A9-CF98FA406047}"/>
              </a:ext>
            </a:extLst>
          </p:cNvPr>
          <p:cNvSpPr txBox="1"/>
          <p:nvPr/>
        </p:nvSpPr>
        <p:spPr>
          <a:xfrm>
            <a:off x="1446212" y="2727295"/>
            <a:ext cx="9351334" cy="1076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199" b="1" dirty="0">
                <a:solidFill>
                  <a:srgbClr val="FF0000"/>
                </a:solidFill>
                <a:latin typeface="Arial" panose="020B0604020202020204" pitchFamily="34" charset="0"/>
              </a:rPr>
              <a:t>Nếu cần trò chuyện với người ở xa, em chọn phương tiện nào? Vì sao?</a:t>
            </a:r>
            <a:endParaRPr lang="en-US" sz="3199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9171" y="-291120"/>
            <a:ext cx="2088285" cy="3101412"/>
          </a:xfrm>
          <a:prstGeom prst="rect">
            <a:avLst/>
          </a:prstGeom>
        </p:spPr>
      </p:pic>
      <p:pic>
        <p:nvPicPr>
          <p:cNvPr id="7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2" y="281721"/>
            <a:ext cx="2823095" cy="141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99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33"/>
            <a:ext cx="2631873" cy="3520074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18" y="5123897"/>
            <a:ext cx="1858307" cy="1858307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4" y="-967933"/>
            <a:ext cx="10499930" cy="6538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4458" y="1357703"/>
            <a:ext cx="2107656" cy="5319863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1758" y="2438557"/>
            <a:ext cx="7182705" cy="7692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39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Luyện</a:t>
            </a:r>
            <a:r>
              <a:rPr kumimoji="0" lang="en-US" altLang="zh-CN" sz="4399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39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đọc</a:t>
            </a:r>
            <a:r>
              <a:rPr kumimoji="0" lang="en-US" altLang="zh-CN" sz="4399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4399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微软雅黑" panose="020B0503020204020204" pitchFamily="34" charset="-122"/>
                <a:cs typeface="+mn-cs"/>
              </a:rPr>
              <a:t>lại</a:t>
            </a:r>
            <a:endParaRPr kumimoji="0" lang="zh-CN" altLang="en-US" sz="4399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781" y="271888"/>
            <a:ext cx="1101477" cy="110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8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33" y="51946"/>
            <a:ext cx="893399" cy="781484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399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399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2979492" y="112875"/>
            <a:ext cx="6166677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BỒ C</a:t>
            </a:r>
            <a:r>
              <a:rPr kumimoji="0" lang="en-US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</a:t>
            </a:r>
            <a:r>
              <a:rPr kumimoji="0" lang="vi-VN" sz="2799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ĐẾN IN-TƠ-NÉT</a:t>
            </a:r>
            <a:endParaRPr kumimoji="0" lang="en-US" sz="2799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Shape 762"/>
          <p:cNvPicPr/>
          <p:nvPr/>
        </p:nvPicPr>
        <p:blipFill>
          <a:blip r:embed="rId3"/>
          <a:stretch/>
        </p:blipFill>
        <p:spPr>
          <a:xfrm>
            <a:off x="11145528" y="-59927"/>
            <a:ext cx="1051305" cy="68017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-31583" y="615908"/>
            <a:ext cx="12188825" cy="6241199"/>
          </a:xfrm>
          <a:prstGeom prst="roundRect">
            <a:avLst>
              <a:gd name="adj" fmla="val 1925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vi-VN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Ngoài trò chuyện trực tiếp, con người còn nghĩ ra rất nhiều cách để trao đổi vói nhau khi ở xa.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29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 xa x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ư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a, người ta đã biết huấn luyện bồ câu để đưa thư. Bồ câu nhớ đư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ờ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rất tốt. Nó có thể bay qua một ch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ặ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đường dài hàng nghìn cây số để mang thư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 đúng nơi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ậ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 người đi biển còn nghĩ ra cách bỏ thư vào trong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thuỷ tinh. Nhờ sóng biển,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chiếc chai này được </a:t>
            </a:r>
            <a:r>
              <a:rPr kumimoji="0" lang="en-US" sz="2799" b="0" i="0" u="none" strike="noStrike" kern="1200" cap="none" spc="0" normalizeH="0" baseline="0" noProof="0" dirty="0" err="1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 đất liền. Có nh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ữ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bức thư vài chục năm sau m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ớ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 được tìm thấy.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304709" algn="just" defTabSz="914126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 nay, việc trao đổi thông tin dễ d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à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 h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ơ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 r</a:t>
            </a:r>
            <a:r>
              <a:rPr kumimoji="0" lang="en-US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ấ</a:t>
            </a:r>
            <a:r>
              <a:rPr kumimoji="0" lang="vi-VN" sz="2799" b="0" i="0" u="none" strike="noStrike" kern="1200" cap="none" spc="0" normalizeH="0" baseline="0" noProof="0" dirty="0">
                <a:ln>
                  <a:noFill/>
                </a:ln>
                <a:solidFill>
                  <a:srgbClr val="242929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 nhiều. Bạn có thể viết thư, gọi điện cho người khác. Nhờ có in-tơ-nét, bạn cũng có thể nhìn thấy người nói chuyện với mình, dù hai người đang ở cách nhau rất xa.</a:t>
            </a:r>
            <a:endParaRPr kumimoji="0" lang="en-US" sz="2799" b="0" i="0" u="none" strike="noStrike" kern="1200" cap="none" spc="0" normalizeH="0" baseline="0" noProof="0" dirty="0">
              <a:ln>
                <a:noFill/>
              </a:ln>
              <a:solidFill>
                <a:srgbClr val="242929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99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nghĩ </a:t>
            </a:r>
            <a:r>
              <a:rPr kumimoji="0" lang="vi-VN" sz="2399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ra</a:t>
            </a: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948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363" y="1382766"/>
            <a:ext cx="10665814" cy="3656369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5744" y="1599803"/>
            <a:ext cx="6063863" cy="7077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Luyện</a:t>
            </a: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 </a:t>
            </a: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tập</a:t>
            </a: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 </a:t>
            </a: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theo</a:t>
            </a: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 </a:t>
            </a: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văn</a:t>
            </a: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 </a:t>
            </a: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bản</a:t>
            </a:r>
            <a:r>
              <a:rPr kumimoji="0" lang="en-US" altLang="zh-CN" sz="39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 </a:t>
            </a:r>
            <a:r>
              <a:rPr kumimoji="0" lang="en-US" altLang="zh-CN" sz="3999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cs typeface="+mn-ea"/>
                <a:sym typeface="+mn-lt"/>
              </a:rPr>
              <a:t>đọc</a:t>
            </a:r>
            <a:endParaRPr kumimoji="0" lang="en-US" sz="3999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175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B8C149E28F3D4DBE962F16673739C2" ma:contentTypeVersion="2" ma:contentTypeDescription="Create a new document." ma:contentTypeScope="" ma:versionID="ca5b18eed23c1afd6f4fe60fe12dbbd4">
  <xsd:schema xmlns:xsd="http://www.w3.org/2001/XMLSchema" xmlns:xs="http://www.w3.org/2001/XMLSchema" xmlns:p="http://schemas.microsoft.com/office/2006/metadata/properties" xmlns:ns2="8c6cfe4c-d892-4354-bad1-555815a658c4" targetNamespace="http://schemas.microsoft.com/office/2006/metadata/properties" ma:root="true" ma:fieldsID="9aade71de4eb6a827de82e63fca38322" ns2:_="">
    <xsd:import namespace="8c6cfe4c-d892-4354-bad1-555815a658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cfe4c-d892-4354-bad1-555815a658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770086-B76D-44DB-B19E-EE35CC95D7F7}">
  <ds:schemaRefs>
    <ds:schemaRef ds:uri="8c6cfe4c-d892-4354-bad1-555815a658c4"/>
    <ds:schemaRef ds:uri="http://purl.org/dc/terms/"/>
    <ds:schemaRef ds:uri="http://www.w3.org/XML/1998/namespace"/>
    <ds:schemaRef ds:uri="http://purl.org/dc/elements/1.1/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53656CB-A1E5-43F1-9C21-02DF26F34B6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EC27C5-01D6-463F-919A-07C00BEA75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cfe4c-d892-4354-bad1-555815a658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2124</TotalTime>
  <Words>334</Words>
  <Application>Microsoft Office PowerPoint</Application>
  <PresentationFormat>Custom</PresentationFormat>
  <Paragraphs>53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36" baseType="lpstr">
      <vt:lpstr>微软雅黑</vt:lpstr>
      <vt:lpstr>宋体</vt:lpstr>
      <vt:lpstr>.VnArial</vt:lpstr>
      <vt:lpstr>Arial</vt:lpstr>
      <vt:lpstr>Arial-Rounded</vt:lpstr>
      <vt:lpstr>Calibri</vt:lpstr>
      <vt:lpstr>Calibri Light</vt:lpstr>
      <vt:lpstr>等线</vt:lpstr>
      <vt:lpstr>iCiel Crocante</vt:lpstr>
      <vt:lpstr>iCiel Nabila</vt:lpstr>
      <vt:lpstr>SVN-Gretoon</vt:lpstr>
      <vt:lpstr>Times New Roman</vt:lpstr>
      <vt:lpstr>UTM Avo</vt:lpstr>
      <vt:lpstr>Wingdings</vt:lpstr>
      <vt:lpstr>1_Office Theme</vt:lpstr>
      <vt:lpstr>4_Office Theme</vt:lpstr>
      <vt:lpstr>5_Office Theme</vt:lpstr>
      <vt:lpstr>6_Office Theme</vt:lpstr>
      <vt:lpstr>7_Office Theme</vt:lpstr>
      <vt:lpstr>10_Office Theme</vt:lpstr>
      <vt:lpstr>NỀN 5</vt:lpstr>
      <vt:lpstr>1_NỀN 5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267</cp:revision>
  <dcterms:created xsi:type="dcterms:W3CDTF">2020-12-08T15:48:47Z</dcterms:created>
  <dcterms:modified xsi:type="dcterms:W3CDTF">2024-05-02T04:31:40Z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0x01010047B8C149E28F3D4DBE962F16673739C2</vt:lpwstr>
  </property>
</Properties>
</file>