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4" r:id="rId6"/>
    <p:sldMasterId id="2147483685" r:id="rId7"/>
    <p:sldMasterId id="2147483699" r:id="rId8"/>
    <p:sldMasterId id="2147483713" r:id="rId9"/>
    <p:sldMasterId id="2147483727" r:id="rId10"/>
    <p:sldMasterId id="2147483741" r:id="rId11"/>
    <p:sldMasterId id="2147483755" r:id="rId12"/>
  </p:sldMasterIdLst>
  <p:notesMasterIdLst>
    <p:notesMasterId r:id="rId38"/>
  </p:notesMasterIdLst>
  <p:sldIdLst>
    <p:sldId id="337" r:id="rId13"/>
    <p:sldId id="276" r:id="rId14"/>
    <p:sldId id="287" r:id="rId15"/>
    <p:sldId id="277" r:id="rId16"/>
    <p:sldId id="339" r:id="rId17"/>
    <p:sldId id="288" r:id="rId18"/>
    <p:sldId id="340" r:id="rId19"/>
    <p:sldId id="327" r:id="rId20"/>
    <p:sldId id="292" r:id="rId21"/>
    <p:sldId id="341" r:id="rId22"/>
    <p:sldId id="316" r:id="rId23"/>
    <p:sldId id="342" r:id="rId24"/>
    <p:sldId id="343" r:id="rId25"/>
    <p:sldId id="344" r:id="rId26"/>
    <p:sldId id="307" r:id="rId27"/>
    <p:sldId id="308" r:id="rId28"/>
    <p:sldId id="309" r:id="rId29"/>
    <p:sldId id="332" r:id="rId30"/>
    <p:sldId id="345" r:id="rId31"/>
    <p:sldId id="346" r:id="rId32"/>
    <p:sldId id="347" r:id="rId33"/>
    <p:sldId id="334" r:id="rId34"/>
    <p:sldId id="348" r:id="rId35"/>
    <p:sldId id="335" r:id="rId36"/>
    <p:sldId id="349" r:id="rId37"/>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943" autoAdjust="0"/>
  </p:normalViewPr>
  <p:slideViewPr>
    <p:cSldViewPr>
      <p:cViewPr varScale="1">
        <p:scale>
          <a:sx n="63" d="100"/>
          <a:sy n="63" d="100"/>
        </p:scale>
        <p:origin x="996" y="9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29/03/2023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9567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78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295CC-E057-4A62-B462-0FC7E02321B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20137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206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0ADC4B-121D-46CC-9D52-F4252E0865F3}" type="slidenum">
              <a:rPr lang="zh-CN" altLang="en-US" smtClean="0"/>
              <a:t>2</a:t>
            </a:fld>
            <a:endParaRPr lang="zh-CN" altLang="en-US"/>
          </a:p>
        </p:txBody>
      </p:sp>
    </p:spTree>
    <p:extLst>
      <p:ext uri="{BB962C8B-B14F-4D97-AF65-F5344CB8AC3E}">
        <p14:creationId xmlns:p14="http://schemas.microsoft.com/office/powerpoint/2010/main" val="192545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171005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524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GV đọc</a:t>
            </a:r>
            <a:r>
              <a:rPr lang="en-US" baseline="0" dirty="0"/>
              <a:t> mẫu</a:t>
            </a:r>
            <a:endParaRPr lang="en-US" dirty="0"/>
          </a:p>
        </p:txBody>
      </p:sp>
      <p:sp>
        <p:nvSpPr>
          <p:cNvPr id="4" name="Slide Number Placeholder 3"/>
          <p:cNvSpPr>
            <a:spLocks noGrp="1"/>
          </p:cNvSpPr>
          <p:nvPr>
            <p:ph type="sldNum" sz="quarter" idx="10"/>
          </p:nvPr>
        </p:nvSpPr>
        <p:spPr/>
        <p:txBody>
          <a:bodyPr/>
          <a:lstStyle/>
          <a:p>
            <a:pPr marL="0" marR="0" lvl="0" indent="0" algn="r" defTabSz="110109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0109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986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giảng</a:t>
            </a:r>
            <a:r>
              <a:rPr lang="en-US" baseline="0"/>
              <a:t> giải thêm về ruộng bậc thang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98167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136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3647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5209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3392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0895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7824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3317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9815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9139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1745668109"/>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2166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204837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98651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83414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7820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412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0529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12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441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412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542710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482350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412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66286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3360973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12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2747647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TextBox 2"/>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14767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
        <p:nvSpPr>
          <p:cNvPr id="12" name="TextBox 11"/>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92718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109" y="1762125"/>
            <a:ext cx="1144023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601" y="341096"/>
            <a:ext cx="2574074"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533404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633993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01091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86310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415771" y="233254"/>
            <a:ext cx="11382788"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109" y="1762125"/>
            <a:ext cx="1144023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601" y="341096"/>
            <a:ext cx="2574074"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1356932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0940" y="319894"/>
            <a:ext cx="11223876"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888" tIns="60944" rIns="121888" bIns="60944" numCol="1" anchor="t" anchorCtr="0" compatLnSpc="1">
            <a:prstTxWarp prst="textNoShape">
              <a:avLst/>
            </a:prstTxWarp>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endParaRPr kumimoji="0" lang="en-US" sz="1866"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0444049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268206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TextBox 1"/>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5425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44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17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1782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303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10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9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3960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3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45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5208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77293527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3722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249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213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175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29/03/2023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597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281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038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2630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261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8855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8084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561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324344380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0879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29/03/2023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6753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118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2717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3883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258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19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9945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8785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23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98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29/03/2023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9874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1417896567"/>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641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90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90001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127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91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40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72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552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0374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229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282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152639003"/>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520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686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5616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smtClean="0"/>
              <a:t>Click to edit Master title style</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093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67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5671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7055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52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smtClean="0"/>
              <a:t>Click to edit Master title style</a:t>
            </a:r>
            <a:endParaRPr lang="en-US"/>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8498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9745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56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88825" cy="6858001"/>
          </a:xfrm>
          <a:prstGeom prst="rect">
            <a:avLst/>
          </a:prstGeom>
        </p:spPr>
      </p:pic>
    </p:spTree>
    <p:extLst>
      <p:ext uri="{BB962C8B-B14F-4D97-AF65-F5344CB8AC3E}">
        <p14:creationId xmlns:p14="http://schemas.microsoft.com/office/powerpoint/2010/main" val="2321762651"/>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93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71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29/03/2023</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26"/>
            <a:fld id="{63A1C593-65D0-4073-BCC9-577B9352EA97}" type="datetimeFigureOut">
              <a:rPr lang="en-US" smtClean="0">
                <a:solidFill>
                  <a:prstClr val="black">
                    <a:tint val="75000"/>
                  </a:prstClr>
                </a:solidFill>
              </a:rPr>
              <a:pPr defTabSz="914126"/>
              <a:t>29/03/2023</a:t>
            </a:fld>
            <a:endParaRPr lang="en-US">
              <a:solidFill>
                <a:prstClr val="black">
                  <a:tint val="75000"/>
                </a:prstClr>
              </a:solidFill>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26"/>
            <a:endParaRPr lang="en-US">
              <a:solidFill>
                <a:prstClr val="black">
                  <a:tint val="75000"/>
                </a:prstClr>
              </a:solidFill>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26"/>
            <a:fld id="{9B618960-8005-486C-9A75-10CB2AAC16F9}" type="slidenum">
              <a:rPr lang="en-US" smtClean="0">
                <a:solidFill>
                  <a:prstClr val="black">
                    <a:tint val="75000"/>
                  </a:prstClr>
                </a:solidFill>
              </a:rPr>
              <a:pPr defTabSz="914126"/>
              <a:t>‹#›</a:t>
            </a:fld>
            <a:endParaRPr lang="en-US">
              <a:solidFill>
                <a:prstClr val="black">
                  <a:tint val="75000"/>
                </a:prstClr>
              </a:solidFill>
            </a:endParaRPr>
          </a:p>
        </p:txBody>
      </p:sp>
    </p:spTree>
    <p:extLst>
      <p:ext uri="{BB962C8B-B14F-4D97-AF65-F5344CB8AC3E}">
        <p14:creationId xmlns:p14="http://schemas.microsoft.com/office/powerpoint/2010/main" val="19675755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721" y="719333"/>
            <a:ext cx="1028732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786" y="1583467"/>
            <a:ext cx="1028732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7970281" y="6502401"/>
            <a:ext cx="2852704" cy="256545"/>
          </a:xfrm>
          <a:prstGeom prst="rect">
            <a:avLst/>
          </a:prstGeom>
          <a:noFill/>
        </p:spPr>
        <p:txBody>
          <a:bodyPr wrap="square" rtlCol="0">
            <a:spAutoFit/>
          </a:bodyPr>
          <a:lstStyle/>
          <a:p>
            <a:pPr marL="0" marR="0" lvl="0" indent="0" algn="l" defTabSz="1218804" rtl="0" eaLnBrk="1" fontAlgn="auto" latinLnBrk="0" hangingPunct="1">
              <a:lnSpc>
                <a:spcPct val="100000"/>
              </a:lnSpc>
              <a:spcBef>
                <a:spcPts val="0"/>
              </a:spcBef>
              <a:spcAft>
                <a:spcPts val="0"/>
              </a:spcAft>
              <a:buClr>
                <a:srgbClr val="000000"/>
              </a:buClr>
              <a:buSzTx/>
              <a:buFont typeface="Arial"/>
              <a:buNone/>
              <a:tabLst/>
              <a:defRPr/>
            </a:pPr>
            <a:r>
              <a:rPr kumimoji="0" lang="en-US" sz="1067" b="0" i="0" u="none" strike="noStrike" kern="0" cap="none" spc="0" normalizeH="0" baseline="0" noProof="0" dirty="0" smtClean="0">
                <a:ln>
                  <a:noFill/>
                </a:ln>
                <a:solidFill>
                  <a:srgbClr val="000000"/>
                </a:solidFill>
                <a:effectLst/>
                <a:uLnTx/>
                <a:uFillTx/>
                <a:latin typeface="Arial"/>
                <a:ea typeface="+mn-ea"/>
                <a:cs typeface="Arial"/>
                <a:sym typeface="Arial"/>
              </a:rPr>
              <a:t>FeistyForwarders_0968120672</a:t>
            </a:r>
            <a:endParaRPr kumimoji="0" lang="en-US" sz="1067"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91182497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2028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651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1621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18007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68266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fld id="{559C6F32-809B-4A83-821D-D07C0E8E5FD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126" rtl="0" eaLnBrk="1" fontAlgn="auto" latinLnBrk="0" hangingPunct="1">
                <a:lnSpc>
                  <a:spcPct val="100000"/>
                </a:lnSpc>
                <a:spcBef>
                  <a:spcPts val="0"/>
                </a:spcBef>
                <a:spcAft>
                  <a:spcPts val="0"/>
                </a:spcAft>
                <a:buClrTx/>
                <a:buSzTx/>
                <a:buFontTx/>
                <a:buNone/>
                <a:tabLst/>
                <a:defRPr/>
              </a:pPr>
              <a:t>29/03/2023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8D247BC8-A6CA-494E-BB60-552F2E0104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9142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8.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9.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3.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2.png"/><Relationship Id="rId7"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99.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control" Target="../activeX/activeX1.xml"/><Relationship Id="rId7" Type="http://schemas.openxmlformats.org/officeDocument/2006/relationships/image" Target="../media/image2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540" y="1291352"/>
            <a:ext cx="2660951" cy="891268"/>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2438658"/>
            <a:ext cx="12188822" cy="400460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4577030"/>
            <a:ext cx="12814739" cy="2010184"/>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259" y="943494"/>
            <a:ext cx="12328217" cy="10690398"/>
          </a:xfrm>
          <a:prstGeom prst="rect">
            <a:avLst/>
          </a:prstGeom>
        </p:spPr>
      </p:pic>
      <p:sp>
        <p:nvSpPr>
          <p:cNvPr id="26" name="任意多边形 25"/>
          <p:cNvSpPr/>
          <p:nvPr/>
        </p:nvSpPr>
        <p:spPr>
          <a:xfrm>
            <a:off x="1867530" y="1801328"/>
            <a:ext cx="8336065" cy="4591049"/>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dirty="0">
              <a:ln w="0"/>
              <a:solidFill>
                <a:srgbClr val="5B9BD5"/>
              </a:solidFill>
              <a:effectLst>
                <a:outerShdw blurRad="38100" dist="25400" dir="5400000" algn="ctr" rotWithShape="0">
                  <a:srgbClr val="6E747A">
                    <a:alpha val="43000"/>
                  </a:srgbClr>
                </a:outerShdw>
              </a:effectLst>
              <a:latin typeface=".VnArial" pitchFamily="34" charset="0"/>
              <a:ea typeface="宋体" panose="02010600030101010101" pitchFamily="2" charset="-122"/>
              <a:cs typeface="+mn-ea"/>
              <a:sym typeface="+mn-lt"/>
            </a:endParaRPr>
          </a:p>
        </p:txBody>
      </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8795718" y="-32051"/>
            <a:ext cx="3393107" cy="3284201"/>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4840455"/>
            <a:ext cx="2750720" cy="1620398"/>
          </a:xfrm>
          <a:prstGeom prst="rect">
            <a:avLst/>
          </a:prstGeom>
        </p:spPr>
      </p:pic>
      <p:grpSp>
        <p:nvGrpSpPr>
          <p:cNvPr id="108" name="组合 107"/>
          <p:cNvGrpSpPr/>
          <p:nvPr/>
        </p:nvGrpSpPr>
        <p:grpSpPr>
          <a:xfrm>
            <a:off x="639540" y="3456990"/>
            <a:ext cx="1404913" cy="2686753"/>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9405161" y="4800367"/>
            <a:ext cx="2783664" cy="1620398"/>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9667721" y="3330334"/>
            <a:ext cx="2175990" cy="3376352"/>
          </a:xfrm>
          <a:prstGeom prst="rect">
            <a:avLst/>
          </a:prstGeom>
        </p:spPr>
      </p:pic>
      <p:sp>
        <p:nvSpPr>
          <p:cNvPr id="92" name="任意多边形 91"/>
          <p:cNvSpPr/>
          <p:nvPr/>
        </p:nvSpPr>
        <p:spPr>
          <a:xfrm>
            <a:off x="-6576" y="6167979"/>
            <a:ext cx="12188825" cy="686038"/>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sp>
        <p:nvSpPr>
          <p:cNvPr id="111" name="任意多边形 110"/>
          <p:cNvSpPr/>
          <p:nvPr/>
        </p:nvSpPr>
        <p:spPr>
          <a:xfrm>
            <a:off x="-6576" y="6290984"/>
            <a:ext cx="12188825" cy="56888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sp>
        <p:nvSpPr>
          <p:cNvPr id="112" name="任意多边形 111"/>
          <p:cNvSpPr/>
          <p:nvPr/>
        </p:nvSpPr>
        <p:spPr>
          <a:xfrm>
            <a:off x="-6576" y="6706686"/>
            <a:ext cx="12188825" cy="365544"/>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zh-CN" altLang="en-US" sz="2399">
              <a:solidFill>
                <a:prstClr val="white"/>
              </a:solidFill>
              <a:latin typeface="Calibri"/>
              <a:ea typeface="宋体" panose="02010600030101010101" pitchFamily="2" charset="-122"/>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12408444" y="-1022008"/>
            <a:ext cx="812588" cy="812588"/>
          </a:xfrm>
          <a:prstGeom prst="rect">
            <a:avLst/>
          </a:prstGeom>
        </p:spPr>
      </p:pic>
      <p:sp>
        <p:nvSpPr>
          <p:cNvPr id="22" name="TextBox 21">
            <a:extLst>
              <a:ext uri="{FF2B5EF4-FFF2-40B4-BE49-F238E27FC236}">
                <a16:creationId xmlns:a16="http://schemas.microsoft.com/office/drawing/2014/main" id="{FF041EC8-55B2-4FCF-BB45-E1C5B0EA5B49}"/>
              </a:ext>
            </a:extLst>
          </p:cNvPr>
          <p:cNvSpPr txBox="1"/>
          <p:nvPr/>
        </p:nvSpPr>
        <p:spPr>
          <a:xfrm>
            <a:off x="1375359" y="3117691"/>
            <a:ext cx="9237728" cy="1568867"/>
          </a:xfrm>
          <a:prstGeom prst="rect">
            <a:avLst/>
          </a:prstGeom>
          <a:noFill/>
        </p:spPr>
        <p:txBody>
          <a:bodyPr wrap="square" rtlCol="0">
            <a:spAutoFit/>
          </a:bodyPr>
          <a:lstStyle/>
          <a:p>
            <a:pPr algn="ctr" defTabSz="914126">
              <a:lnSpc>
                <a:spcPct val="150000"/>
              </a:lnSpc>
            </a:pPr>
            <a:r>
              <a:rPr lang="en-US" sz="3199" b="1" dirty="0">
                <a:solidFill>
                  <a:srgbClr val="17479D"/>
                </a:solidFill>
                <a:latin typeface="UTM Avo" panose="02040603050506020204" pitchFamily="18" charset="0"/>
              </a:rPr>
              <a:t>CHÀO MỪNG CÁC EM </a:t>
            </a:r>
          </a:p>
          <a:p>
            <a:pPr algn="ctr" defTabSz="914126">
              <a:lnSpc>
                <a:spcPct val="150000"/>
              </a:lnSpc>
            </a:pPr>
            <a:r>
              <a:rPr lang="en-US" sz="3199" b="1" dirty="0">
                <a:solidFill>
                  <a:srgbClr val="17479D"/>
                </a:solidFill>
                <a:latin typeface="UTM Avo" panose="02040603050506020204" pitchFamily="18" charset="0"/>
              </a:rPr>
              <a:t>ĐẾN VỚI TIẾT HỌC MÔN TIẾNG VIỆT </a:t>
            </a:r>
          </a:p>
        </p:txBody>
      </p:sp>
    </p:spTree>
    <p:extLst>
      <p:ext uri="{BB962C8B-B14F-4D97-AF65-F5344CB8AC3E}">
        <p14:creationId xmlns:p14="http://schemas.microsoft.com/office/powerpoint/2010/main" val="1345141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3"/>
                                        </p:tgtEl>
                                      </p:cBhvr>
                                    </p:cmd>
                                  </p:childTnLst>
                                </p:cTn>
                              </p:par>
                              <p:par>
                                <p:cTn id="7" presetID="2" presetClass="entr" presetSubtype="3" decel="5060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anim calcmode="lin" valueType="num">
                                      <p:cBhvr additive="base">
                                        <p:cTn id="9" dur="1000" fill="hold"/>
                                        <p:tgtEl>
                                          <p:spTgt spid="89"/>
                                        </p:tgtEl>
                                        <p:attrNameLst>
                                          <p:attrName>ppt_x</p:attrName>
                                        </p:attrNameLst>
                                      </p:cBhvr>
                                      <p:tavLst>
                                        <p:tav tm="0">
                                          <p:val>
                                            <p:strVal val="1+#ppt_w/2"/>
                                          </p:val>
                                        </p:tav>
                                        <p:tav tm="100000">
                                          <p:val>
                                            <p:strVal val="#ppt_x"/>
                                          </p:val>
                                        </p:tav>
                                      </p:tavLst>
                                    </p:anim>
                                    <p:anim calcmode="lin" valueType="num">
                                      <p:cBhvr additive="base">
                                        <p:cTn id="10" dur="1000" fill="hold"/>
                                        <p:tgtEl>
                                          <p:spTgt spid="89"/>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22" presetClass="entr" presetSubtype="4" fill="hold" grpId="0" nodeType="after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wipe(down)">
                                      <p:cBhvr>
                                        <p:cTn id="14" dur="500"/>
                                        <p:tgtEl>
                                          <p:spTgt spid="92"/>
                                        </p:tgtEl>
                                      </p:cBhvr>
                                    </p:animEffect>
                                  </p:childTnLst>
                                </p:cTn>
                              </p:par>
                              <p:par>
                                <p:cTn id="15" presetID="22" presetClass="entr" presetSubtype="4" fill="hold" grpId="0" nodeType="withEffect">
                                  <p:stCondLst>
                                    <p:cond delay="250"/>
                                  </p:stCondLst>
                                  <p:childTnLst>
                                    <p:set>
                                      <p:cBhvr>
                                        <p:cTn id="16" dur="1" fill="hold">
                                          <p:stCondLst>
                                            <p:cond delay="0"/>
                                          </p:stCondLst>
                                        </p:cTn>
                                        <p:tgtEl>
                                          <p:spTgt spid="111"/>
                                        </p:tgtEl>
                                        <p:attrNameLst>
                                          <p:attrName>style.visibility</p:attrName>
                                        </p:attrNameLst>
                                      </p:cBhvr>
                                      <p:to>
                                        <p:strVal val="visible"/>
                                      </p:to>
                                    </p:set>
                                    <p:animEffect transition="in" filter="wipe(down)">
                                      <p:cBhvr>
                                        <p:cTn id="17" dur="500"/>
                                        <p:tgtEl>
                                          <p:spTgt spid="111"/>
                                        </p:tgtEl>
                                      </p:cBhvr>
                                    </p:animEffect>
                                  </p:childTnLst>
                                </p:cTn>
                              </p:par>
                              <p:par>
                                <p:cTn id="18" presetID="22" presetClass="entr" presetSubtype="4" fill="hold" grpId="0" nodeType="withEffect">
                                  <p:stCondLst>
                                    <p:cond delay="500"/>
                                  </p:stCondLst>
                                  <p:childTnLst>
                                    <p:set>
                                      <p:cBhvr>
                                        <p:cTn id="19" dur="1" fill="hold">
                                          <p:stCondLst>
                                            <p:cond delay="0"/>
                                          </p:stCondLst>
                                        </p:cTn>
                                        <p:tgtEl>
                                          <p:spTgt spid="112"/>
                                        </p:tgtEl>
                                        <p:attrNameLst>
                                          <p:attrName>style.visibility</p:attrName>
                                        </p:attrNameLst>
                                      </p:cBhvr>
                                      <p:to>
                                        <p:strVal val="visible"/>
                                      </p:to>
                                    </p:set>
                                    <p:animEffect transition="in" filter="wipe(down)">
                                      <p:cBhvr>
                                        <p:cTn id="20" dur="500"/>
                                        <p:tgtEl>
                                          <p:spTgt spid="112"/>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1000"/>
                                        <p:tgtEl>
                                          <p:spTgt spid="82"/>
                                        </p:tgtEl>
                                      </p:cBhvr>
                                    </p:animEffect>
                                    <p:anim calcmode="lin" valueType="num">
                                      <p:cBhvr>
                                        <p:cTn id="25" dur="1000" fill="hold"/>
                                        <p:tgtEl>
                                          <p:spTgt spid="82"/>
                                        </p:tgtEl>
                                        <p:attrNameLst>
                                          <p:attrName>ppt_x</p:attrName>
                                        </p:attrNameLst>
                                      </p:cBhvr>
                                      <p:tavLst>
                                        <p:tav tm="0">
                                          <p:val>
                                            <p:strVal val="#ppt_x"/>
                                          </p:val>
                                        </p:tav>
                                        <p:tav tm="100000">
                                          <p:val>
                                            <p:strVal val="#ppt_x"/>
                                          </p:val>
                                        </p:tav>
                                      </p:tavLst>
                                    </p:anim>
                                    <p:anim calcmode="lin" valueType="num">
                                      <p:cBhvr>
                                        <p:cTn id="26" dur="1000" fill="hold"/>
                                        <p:tgtEl>
                                          <p:spTgt spid="82"/>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2000"/>
                            </p:stCondLst>
                            <p:childTnLst>
                              <p:par>
                                <p:cTn id="35" presetID="8" presetClass="emph" presetSubtype="0" fill="hold" nodeType="afterEffect">
                                  <p:stCondLst>
                                    <p:cond delay="0"/>
                                  </p:stCondLst>
                                  <p:childTnLst>
                                    <p:animRot by="21600000">
                                      <p:cBhvr>
                                        <p:cTn id="36" dur="10000" fill="hold"/>
                                        <p:tgtEl>
                                          <p:spTgt spid="23"/>
                                        </p:tgtEl>
                                        <p:attrNameLst>
                                          <p:attrName>r</p:attrName>
                                        </p:attrNameLst>
                                      </p:cBhvr>
                                    </p:animRot>
                                  </p:childTnLst>
                                </p:cTn>
                              </p:par>
                              <p:par>
                                <p:cTn id="37" presetID="22" presetClass="entr" presetSubtype="8" fill="hold" nodeType="withEffect">
                                  <p:stCondLst>
                                    <p:cond delay="50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par>
                                <p:cTn id="40" presetID="22" presetClass="entr" presetSubtype="2" fill="hold" nodeType="withEffect">
                                  <p:stCondLst>
                                    <p:cond delay="500"/>
                                  </p:stCondLst>
                                  <p:childTnLst>
                                    <p:set>
                                      <p:cBhvr>
                                        <p:cTn id="41" dur="1" fill="hold">
                                          <p:stCondLst>
                                            <p:cond delay="0"/>
                                          </p:stCondLst>
                                        </p:cTn>
                                        <p:tgtEl>
                                          <p:spTgt spid="86"/>
                                        </p:tgtEl>
                                        <p:attrNameLst>
                                          <p:attrName>style.visibility</p:attrName>
                                        </p:attrNameLst>
                                      </p:cBhvr>
                                      <p:to>
                                        <p:strVal val="visible"/>
                                      </p:to>
                                    </p:set>
                                    <p:animEffect transition="in" filter="wipe(right)">
                                      <p:cBhvr>
                                        <p:cTn id="42" dur="500"/>
                                        <p:tgtEl>
                                          <p:spTgt spid="86"/>
                                        </p:tgtEl>
                                      </p:cBhvr>
                                    </p:animEffect>
                                  </p:childTnLst>
                                </p:cTn>
                              </p:par>
                              <p:par>
                                <p:cTn id="43" presetID="42" presetClass="entr" presetSubtype="0" fill="hold" nodeType="withEffect">
                                  <p:stCondLst>
                                    <p:cond delay="10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anim calcmode="lin" valueType="num">
                                      <p:cBhvr>
                                        <p:cTn id="46" dur="1000" fill="hold"/>
                                        <p:tgtEl>
                                          <p:spTgt spid="108"/>
                                        </p:tgtEl>
                                        <p:attrNameLst>
                                          <p:attrName>ppt_x</p:attrName>
                                        </p:attrNameLst>
                                      </p:cBhvr>
                                      <p:tavLst>
                                        <p:tav tm="0">
                                          <p:val>
                                            <p:strVal val="#ppt_x"/>
                                          </p:val>
                                        </p:tav>
                                        <p:tav tm="100000">
                                          <p:val>
                                            <p:strVal val="#ppt_x"/>
                                          </p:val>
                                        </p:tav>
                                      </p:tavLst>
                                    </p:anim>
                                    <p:anim calcmode="lin" valueType="num">
                                      <p:cBhvr>
                                        <p:cTn id="47" dur="1000" fill="hold"/>
                                        <p:tgtEl>
                                          <p:spTgt spid="10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53" presetClass="entr" presetSubtype="528" fill="hold" nodeType="withEffect">
                                  <p:stCondLst>
                                    <p:cond delay="2000"/>
                                  </p:stCondLst>
                                  <p:childTnLst>
                                    <p:set>
                                      <p:cBhvr>
                                        <p:cTn id="54" dur="1" fill="hold">
                                          <p:stCondLst>
                                            <p:cond delay="0"/>
                                          </p:stCondLst>
                                        </p:cTn>
                                        <p:tgtEl>
                                          <p:spTgt spid="2"/>
                                        </p:tgtEl>
                                        <p:attrNameLst>
                                          <p:attrName>style.visibility</p:attrName>
                                        </p:attrNameLst>
                                      </p:cBhvr>
                                      <p:to>
                                        <p:strVal val="visible"/>
                                      </p:to>
                                    </p:set>
                                    <p:anim calcmode="lin" valueType="num">
                                      <p:cBhvr>
                                        <p:cTn id="55" dur="1250" fill="hold"/>
                                        <p:tgtEl>
                                          <p:spTgt spid="2"/>
                                        </p:tgtEl>
                                        <p:attrNameLst>
                                          <p:attrName>ppt_w</p:attrName>
                                        </p:attrNameLst>
                                      </p:cBhvr>
                                      <p:tavLst>
                                        <p:tav tm="0">
                                          <p:val>
                                            <p:fltVal val="0"/>
                                          </p:val>
                                        </p:tav>
                                        <p:tav tm="100000">
                                          <p:val>
                                            <p:strVal val="#ppt_w"/>
                                          </p:val>
                                        </p:tav>
                                      </p:tavLst>
                                    </p:anim>
                                    <p:anim calcmode="lin" valueType="num">
                                      <p:cBhvr>
                                        <p:cTn id="56" dur="1250" fill="hold"/>
                                        <p:tgtEl>
                                          <p:spTgt spid="2"/>
                                        </p:tgtEl>
                                        <p:attrNameLst>
                                          <p:attrName>ppt_h</p:attrName>
                                        </p:attrNameLst>
                                      </p:cBhvr>
                                      <p:tavLst>
                                        <p:tav tm="0">
                                          <p:val>
                                            <p:fltVal val="0"/>
                                          </p:val>
                                        </p:tav>
                                        <p:tav tm="100000">
                                          <p:val>
                                            <p:strVal val="#ppt_h"/>
                                          </p:val>
                                        </p:tav>
                                      </p:tavLst>
                                    </p:anim>
                                    <p:animEffect transition="in" filter="fade">
                                      <p:cBhvr>
                                        <p:cTn id="57" dur="1250"/>
                                        <p:tgtEl>
                                          <p:spTgt spid="2"/>
                                        </p:tgtEl>
                                      </p:cBhvr>
                                    </p:animEffect>
                                    <p:anim calcmode="lin" valueType="num">
                                      <p:cBhvr>
                                        <p:cTn id="58" dur="1250" fill="hold"/>
                                        <p:tgtEl>
                                          <p:spTgt spid="2"/>
                                        </p:tgtEl>
                                        <p:attrNameLst>
                                          <p:attrName>ppt_x</p:attrName>
                                        </p:attrNameLst>
                                      </p:cBhvr>
                                      <p:tavLst>
                                        <p:tav tm="0">
                                          <p:val>
                                            <p:fltVal val="0.5"/>
                                          </p:val>
                                        </p:tav>
                                        <p:tav tm="100000">
                                          <p:val>
                                            <p:strVal val="#ppt_x"/>
                                          </p:val>
                                        </p:tav>
                                      </p:tavLst>
                                    </p:anim>
                                    <p:anim calcmode="lin" valueType="num">
                                      <p:cBhvr>
                                        <p:cTn id="59" dur="125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0" repeatCount="indefinite" fill="hold" display="0">
                  <p:stCondLst>
                    <p:cond delay="indefinite"/>
                  </p:stCondLst>
                  <p:endCondLst>
                    <p:cond evt="onStopAudio" delay="0">
                      <p:tgtEl>
                        <p:sldTgt/>
                      </p:tgtEl>
                    </p:cond>
                  </p:endCondLst>
                </p:cTn>
                <p:tgtEl>
                  <p:spTgt spid="3"/>
                </p:tgtEl>
              </p:cMediaNode>
            </p:audio>
          </p:childTnLst>
        </p:cTn>
      </p:par>
    </p:tnLst>
    <p:bldLst>
      <p:bldP spid="26" grpId="0" bldLvl="0" animBg="1"/>
      <p:bldP spid="92" grpId="0" bldLvl="0" animBg="1"/>
      <p:bldP spid="111" grpId="0" bldLvl="0" animBg="1"/>
      <p:bldP spid="1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67452"/>
            <a:ext cx="11865637" cy="7013453"/>
            <a:chOff x="98848" y="-30521"/>
            <a:chExt cx="8901546" cy="5260087"/>
          </a:xfrm>
          <a:solidFill>
            <a:schemeClr val="bg1"/>
          </a:solidFill>
        </p:grpSpPr>
        <p:sp>
          <p:nvSpPr>
            <p:cNvPr id="4" name="TextBox 3"/>
            <p:cNvSpPr txBox="1"/>
            <p:nvPr/>
          </p:nvSpPr>
          <p:spPr>
            <a:xfrm>
              <a:off x="2262068" y="-30521"/>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451437"/>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còn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khi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90" y="538052"/>
            <a:ext cx="702551" cy="12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28503" y="1034729"/>
            <a:ext cx="555009" cy="492089"/>
            <a:chOff x="2592188" y="4624456"/>
            <a:chExt cx="609600" cy="540351"/>
          </a:xfrm>
        </p:grpSpPr>
        <p:sp>
          <p:nvSpPr>
            <p:cNvPr id="13" name="Oval 12"/>
            <p:cNvSpPr/>
            <p:nvPr/>
          </p:nvSpPr>
          <p:spPr>
            <a:xfrm>
              <a:off x="2696633" y="4665631"/>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2592188" y="4624456"/>
              <a:ext cx="609600" cy="5403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1</a:t>
              </a:r>
            </a:p>
          </p:txBody>
        </p:sp>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47" y="1085976"/>
            <a:ext cx="702551" cy="362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246089" y="2791089"/>
            <a:ext cx="555009" cy="492090"/>
            <a:chOff x="2590799" y="4394401"/>
            <a:chExt cx="609600" cy="540352"/>
          </a:xfrm>
        </p:grpSpPr>
        <p:sp>
          <p:nvSpPr>
            <p:cNvPr id="19" name="Oval 18"/>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p:cNvSpPr/>
            <p:nvPr/>
          </p:nvSpPr>
          <p:spPr>
            <a:xfrm>
              <a:off x="2590799" y="4394401"/>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2</a:t>
              </a: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9" y="4447080"/>
            <a:ext cx="702551" cy="1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58228" y="5167629"/>
            <a:ext cx="555009" cy="492090"/>
            <a:chOff x="2725649" y="4604572"/>
            <a:chExt cx="609600" cy="540352"/>
          </a:xfrm>
        </p:grpSpPr>
        <p:sp>
          <p:nvSpPr>
            <p:cNvPr id="26" name="Oval 25"/>
            <p:cNvSpPr/>
            <p:nvPr/>
          </p:nvSpPr>
          <p:spPr>
            <a:xfrm>
              <a:off x="2806048" y="4675468"/>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p:nvSpPr>
          <p:spPr>
            <a:xfrm>
              <a:off x="2725649" y="4604572"/>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itchFamily="34" charset="0"/>
                  <a:ea typeface="Aachen" pitchFamily="18" charset="0"/>
                  <a:cs typeface="Arial" pitchFamily="34" charset="0"/>
                </a:rPr>
                <a:t>3</a:t>
              </a:r>
            </a:p>
          </p:txBody>
        </p:sp>
      </p:grpSp>
      <p:sp>
        <p:nvSpPr>
          <p:cNvPr id="21" name="Cloud 20"/>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nối tiếp</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59174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982256" y="535348"/>
            <a:ext cx="35956" cy="594165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5469388" y="703056"/>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5488821" y="2053305"/>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10" name="文本框 11"/>
          <p:cNvSpPr txBox="1"/>
          <p:nvPr/>
        </p:nvSpPr>
        <p:spPr>
          <a:xfrm>
            <a:off x="6814309" y="762000"/>
            <a:ext cx="5336276" cy="773008"/>
          </a:xfrm>
          <a:prstGeom prst="rect">
            <a:avLst/>
          </a:prstGeom>
          <a:noFill/>
        </p:spPr>
        <p:txBody>
          <a:bodyPr wrap="square" lIns="110213" tIns="55106" rIns="110213" bIns="55106" rtlCol="0">
            <a:spAutoFit/>
          </a:bodyPr>
          <a:lstStyle/>
          <a:p>
            <a:r>
              <a:rPr lang="en-US" altLang="zh-CN" sz="4300" b="1" dirty="0">
                <a:solidFill>
                  <a:srgbClr val="F29A5B"/>
                </a:solidFill>
                <a:latin typeface="Arial" panose="020B0604020202020204" pitchFamily="34" charset="0"/>
                <a:cs typeface="Arial" panose="020B0604020202020204" pitchFamily="34" charset="0"/>
              </a:rPr>
              <a:t>P</a:t>
            </a:r>
            <a:r>
              <a:rPr lang="en-US" altLang="zh-CN" sz="4300" b="1" dirty="0" smtClean="0">
                <a:solidFill>
                  <a:srgbClr val="F29A5B"/>
                </a:solidFill>
                <a:latin typeface="Arial" panose="020B0604020202020204" pitchFamily="34" charset="0"/>
                <a:cs typeface="Arial" panose="020B0604020202020204" pitchFamily="34" charset="0"/>
              </a:rPr>
              <a:t>hật </a:t>
            </a:r>
            <a:r>
              <a:rPr lang="en-US" altLang="zh-CN" sz="4300" b="1" dirty="0">
                <a:solidFill>
                  <a:srgbClr val="F29A5B"/>
                </a:solidFill>
                <a:latin typeface="Arial" panose="020B0604020202020204" pitchFamily="34" charset="0"/>
                <a:cs typeface="Arial" panose="020B0604020202020204" pitchFamily="34" charset="0"/>
              </a:rPr>
              <a:t>ý</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5" name="文本框 16"/>
          <p:cNvSpPr txBox="1"/>
          <p:nvPr/>
        </p:nvSpPr>
        <p:spPr>
          <a:xfrm>
            <a:off x="372940" y="2384662"/>
            <a:ext cx="5488064" cy="665286"/>
          </a:xfrm>
          <a:prstGeom prst="rect">
            <a:avLst/>
          </a:prstGeom>
          <a:noFill/>
        </p:spPr>
        <p:txBody>
          <a:bodyPr wrap="square" lIns="110213" tIns="55106" rIns="110213" bIns="55106" rtlCol="0">
            <a:spAutoFit/>
          </a:bodyPr>
          <a:lstStyle/>
          <a:p>
            <a:pPr algn="just"/>
            <a:r>
              <a:rPr lang="en-US" altLang="zh-CN" sz="3600" dirty="0">
                <a:solidFill>
                  <a:schemeClr val="tx1">
                    <a:lumMod val="65000"/>
                    <a:lumOff val="35000"/>
                  </a:schemeClr>
                </a:solidFill>
                <a:latin typeface="Arial" panose="020B0604020202020204" pitchFamily="34" charset="0"/>
                <a:cs typeface="Arial" panose="020B0604020202020204" pitchFamily="34" charset="0"/>
              </a:rPr>
              <a:t>(nghĩa trong bài) lễ phép</a:t>
            </a:r>
            <a:endParaRPr lang="zh-CN" altLang="en-US" sz="3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文本框 17"/>
          <p:cNvSpPr txBox="1"/>
          <p:nvPr/>
        </p:nvSpPr>
        <p:spPr>
          <a:xfrm>
            <a:off x="385394" y="1611654"/>
            <a:ext cx="2740291" cy="773008"/>
          </a:xfrm>
          <a:prstGeom prst="rect">
            <a:avLst/>
          </a:prstGeom>
          <a:noFill/>
        </p:spPr>
        <p:txBody>
          <a:bodyPr wrap="square" lIns="110213" tIns="55106" rIns="110213" bIns="55106" rtlCol="0">
            <a:spAutoFit/>
          </a:bodyPr>
          <a:lstStyle/>
          <a:p>
            <a:r>
              <a:rPr lang="en-US" altLang="zh-CN" sz="4300" b="1" dirty="0">
                <a:solidFill>
                  <a:srgbClr val="A5C0A4"/>
                </a:solidFill>
                <a:latin typeface="Arial" panose="020B0604020202020204" pitchFamily="34" charset="0"/>
                <a:cs typeface="Arial" panose="020B0604020202020204" pitchFamily="34" charset="0"/>
              </a:rPr>
              <a:t>Lịch sự</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9" name="文本框 10"/>
          <p:cNvSpPr txBox="1"/>
          <p:nvPr/>
        </p:nvSpPr>
        <p:spPr>
          <a:xfrm>
            <a:off x="6856412" y="1447800"/>
            <a:ext cx="5913640" cy="665286"/>
          </a:xfrm>
          <a:prstGeom prst="rect">
            <a:avLst/>
          </a:prstGeom>
          <a:noFill/>
        </p:spPr>
        <p:txBody>
          <a:bodyPr wrap="square" lIns="110213" tIns="55106" rIns="110213" bIns="55106" rtlCol="0">
            <a:spAutoFit/>
          </a:bodyPr>
          <a:lstStyle/>
          <a:p>
            <a:r>
              <a:rPr lang="en-US" altLang="zh-CN" sz="3600" dirty="0">
                <a:solidFill>
                  <a:schemeClr val="tx1">
                    <a:lumMod val="65000"/>
                    <a:lumOff val="35000"/>
                  </a:schemeClr>
                </a:solidFill>
                <a:latin typeface="Arial" panose="020B0604020202020204" pitchFamily="34" charset="0"/>
                <a:cs typeface="Arial" panose="020B0604020202020204" pitchFamily="34" charset="0"/>
              </a:rPr>
              <a:t>Không hài lòng</a:t>
            </a:r>
            <a:endParaRPr lang="zh-CN" altLang="en-US" sz="3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椭圆 6"/>
          <p:cNvSpPr/>
          <p:nvPr/>
        </p:nvSpPr>
        <p:spPr>
          <a:xfrm>
            <a:off x="5547735" y="3431785"/>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19" name="文本框 13"/>
          <p:cNvSpPr txBox="1"/>
          <p:nvPr/>
        </p:nvSpPr>
        <p:spPr>
          <a:xfrm>
            <a:off x="6788344" y="3431785"/>
            <a:ext cx="3847173" cy="773008"/>
          </a:xfrm>
          <a:prstGeom prst="rect">
            <a:avLst/>
          </a:prstGeom>
          <a:noFill/>
        </p:spPr>
        <p:txBody>
          <a:bodyPr wrap="square" lIns="110213" tIns="55106" rIns="110213" bIns="55106" rtlCol="0">
            <a:spAutoFit/>
          </a:bodyPr>
          <a:lstStyle/>
          <a:p>
            <a:r>
              <a:rPr lang="en-US" altLang="zh-CN" sz="4300" b="1" dirty="0">
                <a:solidFill>
                  <a:srgbClr val="B09277"/>
                </a:solidFill>
                <a:latin typeface="Arial" panose="020B0604020202020204" pitchFamily="34" charset="0"/>
                <a:cs typeface="Arial" panose="020B0604020202020204" pitchFamily="34" charset="0"/>
              </a:rPr>
              <a:t>H</a:t>
            </a:r>
            <a:r>
              <a:rPr lang="en-US" altLang="zh-CN" sz="4300" b="1" dirty="0" smtClean="0">
                <a:solidFill>
                  <a:srgbClr val="B09277"/>
                </a:solidFill>
                <a:latin typeface="Arial" panose="020B0604020202020204" pitchFamily="34" charset="0"/>
                <a:cs typeface="Arial" panose="020B0604020202020204" pitchFamily="34" charset="0"/>
              </a:rPr>
              <a:t>à </a:t>
            </a:r>
            <a:r>
              <a:rPr lang="en-US" altLang="zh-CN" sz="4300" b="1" dirty="0">
                <a:solidFill>
                  <a:srgbClr val="B09277"/>
                </a:solidFill>
                <a:latin typeface="Arial" panose="020B0604020202020204" pitchFamily="34" charset="0"/>
                <a:cs typeface="Arial" panose="020B0604020202020204" pitchFamily="34" charset="0"/>
              </a:rPr>
              <a:t>mã</a:t>
            </a:r>
            <a:endParaRPr lang="zh-CN" altLang="en-US" sz="4300" b="1" dirty="0">
              <a:solidFill>
                <a:srgbClr val="B09277"/>
              </a:solidFill>
              <a:latin typeface="Arial" panose="020B0604020202020204" pitchFamily="34" charset="0"/>
              <a:cs typeface="Arial" panose="020B0604020202020204" pitchFamily="34" charset="0"/>
            </a:endParaRPr>
          </a:p>
        </p:txBody>
      </p:sp>
      <p:pic>
        <p:nvPicPr>
          <p:cNvPr id="2" name="Picture 1" descr="&lt;strong&gt;Hippo&lt;/strong&gt; | PNG All"/>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132" y="2327869"/>
            <a:ext cx="2621285" cy="2139700"/>
          </a:xfrm>
          <a:prstGeom prst="rect">
            <a:avLst/>
          </a:prstGeom>
        </p:spPr>
      </p:pic>
      <p:sp>
        <p:nvSpPr>
          <p:cNvPr id="14" name="文本框 12"/>
          <p:cNvSpPr txBox="1"/>
          <p:nvPr/>
        </p:nvSpPr>
        <p:spPr>
          <a:xfrm>
            <a:off x="6278269" y="4307490"/>
            <a:ext cx="5913640" cy="1834837"/>
          </a:xfrm>
          <a:prstGeom prst="rect">
            <a:avLst/>
          </a:prstGeom>
          <a:noFill/>
        </p:spPr>
        <p:txBody>
          <a:bodyPr wrap="square" lIns="110213" tIns="55106" rIns="110213" bIns="55106" rtlCol="0">
            <a:spAutoFit/>
          </a:bodyPr>
          <a:lstStyle/>
          <a:p>
            <a:r>
              <a:rPr lang="vi-VN" sz="2800" dirty="0"/>
              <a:t>thú lớn gần với lợn, da trần và dày, đầu to, mõm rộng, mắt nhỏ, tai ngắn, ăn cỏ, thường sống thành đàn ở vùng sông, đầm châu Phi.</a:t>
            </a:r>
          </a:p>
        </p:txBody>
      </p:sp>
      <p:sp>
        <p:nvSpPr>
          <p:cNvPr id="20" name="椭圆 7"/>
          <p:cNvSpPr/>
          <p:nvPr/>
        </p:nvSpPr>
        <p:spPr>
          <a:xfrm>
            <a:off x="5353392" y="5085086"/>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23" name="文本框 14"/>
          <p:cNvSpPr txBox="1"/>
          <p:nvPr/>
        </p:nvSpPr>
        <p:spPr>
          <a:xfrm>
            <a:off x="385394" y="5528450"/>
            <a:ext cx="5913640" cy="1219284"/>
          </a:xfrm>
          <a:prstGeom prst="rect">
            <a:avLst/>
          </a:prstGeom>
          <a:noFill/>
        </p:spPr>
        <p:txBody>
          <a:bodyPr wrap="square" lIns="110213" tIns="55106" rIns="110213" bIns="55106" rtlCol="0">
            <a:spAutoFit/>
          </a:bodyPr>
          <a:lstStyle/>
          <a:p>
            <a:r>
              <a:rPr lang="en-US" sz="3600" dirty="0"/>
              <a:t>cảm thấy hổ thẹn khi thấy mình có lỗi </a:t>
            </a:r>
          </a:p>
        </p:txBody>
      </p:sp>
      <p:sp>
        <p:nvSpPr>
          <p:cNvPr id="24" name="文本框 15"/>
          <p:cNvSpPr txBox="1"/>
          <p:nvPr/>
        </p:nvSpPr>
        <p:spPr>
          <a:xfrm>
            <a:off x="366121" y="4761590"/>
            <a:ext cx="3840972" cy="773008"/>
          </a:xfrm>
          <a:prstGeom prst="rect">
            <a:avLst/>
          </a:prstGeom>
          <a:noFill/>
        </p:spPr>
        <p:txBody>
          <a:bodyPr wrap="square" lIns="110213" tIns="55106" rIns="110213" bIns="55106" rtlCol="0">
            <a:spAutoFit/>
          </a:bodyPr>
          <a:lstStyle/>
          <a:p>
            <a:r>
              <a:rPr lang="en-US" altLang="zh-CN" sz="4300" b="1" dirty="0">
                <a:solidFill>
                  <a:srgbClr val="C8D85B"/>
                </a:solidFill>
                <a:latin typeface="Arial" panose="020B0604020202020204" pitchFamily="34" charset="0"/>
                <a:cs typeface="Arial" panose="020B0604020202020204" pitchFamily="34" charset="0"/>
              </a:rPr>
              <a:t>X</a:t>
            </a:r>
            <a:r>
              <a:rPr lang="en-US" altLang="zh-CN" sz="4300" b="1" dirty="0" smtClean="0">
                <a:solidFill>
                  <a:srgbClr val="C8D85B"/>
                </a:solidFill>
                <a:latin typeface="Arial" panose="020B0604020202020204" pitchFamily="34" charset="0"/>
                <a:cs typeface="Arial" panose="020B0604020202020204" pitchFamily="34" charset="0"/>
              </a:rPr>
              <a:t>ấu </a:t>
            </a:r>
            <a:r>
              <a:rPr lang="en-US" altLang="zh-CN" sz="4300" b="1" dirty="0">
                <a:solidFill>
                  <a:srgbClr val="C8D85B"/>
                </a:solidFill>
                <a:latin typeface="Arial" panose="020B0604020202020204" pitchFamily="34" charset="0"/>
                <a:cs typeface="Arial" panose="020B0604020202020204" pitchFamily="34" charset="0"/>
              </a:rPr>
              <a:t>hổ</a:t>
            </a:r>
            <a:endParaRPr lang="zh-CN" altLang="en-US" sz="4300" b="1" dirty="0">
              <a:solidFill>
                <a:srgbClr val="C8D85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8389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21" presetClass="entr" presetSubtype="1"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heel(1)">
                                      <p:cBhvr>
                                        <p:cTn id="56" dur="20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arn(inVertical)">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5" grpId="0"/>
      <p:bldP spid="16" grpId="0"/>
      <p:bldP spid="9" grpId="0"/>
      <p:bldP spid="13" grpId="0" animBg="1"/>
      <p:bldP spid="19" grpId="0"/>
      <p:bldP spid="14" grpId="0"/>
      <p:bldP spid="20" grpId="0" animBg="1"/>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734" y="425964"/>
            <a:ext cx="10993085" cy="5959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2418" b="0" i="0" u="none" strike="noStrike" kern="1200" cap="none" spc="0" normalizeH="0" baseline="0" noProof="0">
              <a:ln>
                <a:noFill/>
              </a:ln>
              <a:solidFill>
                <a:prstClr val="white"/>
              </a:solidFill>
              <a:effectLst/>
              <a:uLnTx/>
              <a:uFillTx/>
              <a:latin typeface="Calibri" panose="020F0502020204030204"/>
              <a:cs typeface="+mn-cs"/>
            </a:endParaRPr>
          </a:p>
        </p:txBody>
      </p:sp>
      <p:pic>
        <p:nvPicPr>
          <p:cNvPr id="15" name="图片 73732" descr="PPT素材-12"/>
          <p:cNvPicPr>
            <a:picLocks noChangeAspect="1"/>
          </p:cNvPicPr>
          <p:nvPr/>
        </p:nvPicPr>
        <p:blipFill>
          <a:blip r:embed="rId2"/>
          <a:stretch>
            <a:fillRect/>
          </a:stretch>
        </p:blipFill>
        <p:spPr>
          <a:xfrm>
            <a:off x="499734" y="114187"/>
            <a:ext cx="10540385" cy="5968288"/>
          </a:xfrm>
          <a:prstGeom prst="rect">
            <a:avLst/>
          </a:prstGeom>
          <a:noFill/>
          <a:ln w="9525">
            <a:noFill/>
          </a:ln>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456246" y="3200742"/>
            <a:ext cx="11200099" cy="1234631"/>
          </a:xfrm>
          <a:prstGeom prst="rect">
            <a:avLst/>
          </a:prstGeom>
          <a:noFill/>
          <a:ln>
            <a:noFill/>
          </a:ln>
        </p:spPr>
        <p:txBody>
          <a:bodyPr wrap="square">
            <a:spAutoFit/>
          </a:bodyPr>
          <a:lstStyle/>
          <a:p>
            <a:pPr marL="0" marR="0" lvl="0" indent="0" algn="ctr" defTabSz="1218773" rtl="0" eaLnBrk="1" fontAlgn="auto" latinLnBrk="0" hangingPunct="1">
              <a:lnSpc>
                <a:spcPct val="150000"/>
              </a:lnSpc>
              <a:spcBef>
                <a:spcPts val="0"/>
              </a:spcBef>
              <a:spcAft>
                <a:spcPts val="0"/>
              </a:spcAft>
              <a:buClrTx/>
              <a:buSzTx/>
              <a:buFontTx/>
              <a:buNone/>
              <a:tabLst/>
              <a:defRPr/>
            </a:pP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Luyện</a:t>
            </a:r>
            <a:r>
              <a:rPr kumimoji="0" lang="en-US" altLang="zh-CN"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 </a:t>
            </a: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đọc</a:t>
            </a:r>
            <a:r>
              <a:rPr kumimoji="0" lang="en-US" altLang="zh-CN"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 </a:t>
            </a:r>
            <a:r>
              <a:rPr kumimoji="0" lang="en-US" altLang="zh-CN" sz="494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rPr>
              <a:t>nhóm</a:t>
            </a:r>
            <a:endParaRPr kumimoji="0" lang="zh-CN" altLang="en-US" sz="494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Arial-Rounded" panose="020B0500000000000000" pitchFamily="34" charset="0"/>
              <a:cs typeface="Arial-Rounded" panose="020B0500000000000000" pitchFamily="34" charset="0"/>
            </a:endParaRPr>
          </a:p>
        </p:txBody>
      </p:sp>
      <p:pic>
        <p:nvPicPr>
          <p:cNvPr id="1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4425" y="40330"/>
            <a:ext cx="1285345" cy="19089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642" y="246370"/>
            <a:ext cx="3260636" cy="2423740"/>
          </a:xfrm>
          <a:prstGeom prst="rect">
            <a:avLst/>
          </a:prstGeom>
          <a:ln>
            <a:noFill/>
          </a:ln>
          <a:effectLst>
            <a:outerShdw blurRad="292100" dist="139700" dir="2700000" algn="tl" rotWithShape="0">
              <a:srgbClr val="333333">
                <a:alpha val="65000"/>
              </a:srgbClr>
            </a:outerShdw>
          </a:effectLst>
        </p:spPr>
      </p:pic>
      <p:pic>
        <p:nvPicPr>
          <p:cNvPr id="7"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5">
            <a:extLst>
              <a:ext uri="{28A0092B-C50C-407E-A947-70E740481C1C}">
                <a14:useLocalDpi xmlns:a14="http://schemas.microsoft.com/office/drawing/2010/main" val="0"/>
              </a:ext>
            </a:extLst>
          </a:blip>
          <a:srcRect t="86683" r="63070"/>
          <a:stretch/>
        </p:blipFill>
        <p:spPr>
          <a:xfrm>
            <a:off x="2461887" y="5794399"/>
            <a:ext cx="8393862" cy="945838"/>
          </a:xfrm>
          <a:prstGeom prst="rect">
            <a:avLst/>
          </a:prstGeom>
        </p:spPr>
      </p:pic>
    </p:spTree>
    <p:extLst>
      <p:ext uri="{BB962C8B-B14F-4D97-AF65-F5344CB8AC3E}">
        <p14:creationId xmlns:p14="http://schemas.microsoft.com/office/powerpoint/2010/main" val="4142008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
        <p:nvSpPr>
          <p:cNvPr id="6" name="Cloud 5"/>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toàn bài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472770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3732" descr="PPT素材-12"/>
          <p:cNvPicPr>
            <a:picLocks noChangeAspect="1"/>
          </p:cNvPicPr>
          <p:nvPr/>
        </p:nvPicPr>
        <p:blipFill>
          <a:blip r:embed="rId2"/>
          <a:stretch>
            <a:fillRect/>
          </a:stretch>
        </p:blipFill>
        <p:spPr>
          <a:xfrm>
            <a:off x="499734" y="114187"/>
            <a:ext cx="10540385" cy="5968288"/>
          </a:xfrm>
          <a:prstGeom prst="rect">
            <a:avLst/>
          </a:prstGeom>
          <a:noFill/>
          <a:ln w="9525">
            <a:noFill/>
          </a:ln>
        </p:spPr>
      </p:pic>
      <p:sp>
        <p:nvSpPr>
          <p:cNvPr id="7"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526301" y="2494755"/>
            <a:ext cx="6416936" cy="923090"/>
          </a:xfrm>
          <a:prstGeom prst="rect">
            <a:avLst/>
          </a:prstGeom>
          <a:noFill/>
          <a:ln>
            <a:noFill/>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Tìm</a:t>
            </a:r>
            <a:r>
              <a:rPr kumimoji="0" lang="en-US" altLang="zh-CN"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 </a:t>
            </a: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hiểu</a:t>
            </a:r>
            <a:r>
              <a:rPr kumimoji="0" lang="en-US" altLang="zh-CN"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 </a:t>
            </a:r>
            <a:r>
              <a:rPr kumimoji="0" lang="en-US" altLang="zh-CN" sz="5398" b="1" i="0" u="none" strike="noStrike" kern="1200" cap="none" spc="800" normalizeH="0" baseline="0" noProof="0" dirty="0" err="1">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rPr>
              <a:t>bài</a:t>
            </a:r>
            <a:endParaRPr kumimoji="0" lang="zh-CN" altLang="en-US" sz="5398" b="1" i="0" u="none" strike="noStrike" kern="1200" cap="none" spc="800" normalizeH="0" baseline="0" noProof="0" dirty="0">
              <a:ln>
                <a:noFill/>
              </a:ln>
              <a:solidFill>
                <a:srgbClr val="FF0000"/>
              </a:solidFill>
              <a:effectLst/>
              <a:uLnTx/>
              <a:uFillTx/>
              <a:latin typeface="iCiel Nabila" pitchFamily="2" charset="0"/>
              <a:ea typeface="Arial-Rounded" panose="020B0500000000000000" pitchFamily="34" charset="0"/>
              <a:cs typeface="Arial-Rounded" panose="020B0500000000000000" pitchFamily="34" charset="0"/>
            </a:endParaRPr>
          </a:p>
        </p:txBody>
      </p:sp>
      <p:pic>
        <p:nvPicPr>
          <p:cNvPr id="9"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7294" t="7312" r="32213" b="28914"/>
          <a:stretch>
            <a:fillRect/>
          </a:stretch>
        </p:blipFill>
        <p:spPr>
          <a:xfrm>
            <a:off x="10634425" y="40330"/>
            <a:ext cx="1285345" cy="1908928"/>
          </a:xfrm>
          <a:prstGeom prst="rect">
            <a:avLst/>
          </a:prstGeom>
        </p:spPr>
      </p:pic>
      <p:pic>
        <p:nvPicPr>
          <p:cNvPr id="10"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4">
            <a:extLst>
              <a:ext uri="{28A0092B-C50C-407E-A947-70E740481C1C}">
                <a14:useLocalDpi xmlns:a14="http://schemas.microsoft.com/office/drawing/2010/main" val="0"/>
              </a:ext>
            </a:extLst>
          </a:blip>
          <a:srcRect t="86683" r="63070"/>
          <a:stretch/>
        </p:blipFill>
        <p:spPr>
          <a:xfrm>
            <a:off x="2461887" y="5794399"/>
            <a:ext cx="8393862" cy="945838"/>
          </a:xfrm>
          <a:prstGeom prst="rect">
            <a:avLst/>
          </a:prstGeom>
        </p:spPr>
      </p:pic>
    </p:spTree>
    <p:extLst>
      <p:ext uri="{BB962C8B-B14F-4D97-AF65-F5344CB8AC3E}">
        <p14:creationId xmlns:p14="http://schemas.microsoft.com/office/powerpoint/2010/main" val="2973633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711849" y="2274858"/>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531812" y="1143000"/>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1. Hươu đã làm gì khi nghe dê hỏi?</a:t>
            </a:r>
          </a:p>
        </p:txBody>
      </p:sp>
      <p:sp>
        <p:nvSpPr>
          <p:cNvPr id="4" name="Rounded Rectangle 3"/>
          <p:cNvSpPr/>
          <p:nvPr/>
        </p:nvSpPr>
        <p:spPr>
          <a:xfrm>
            <a:off x="531812" y="2819400"/>
            <a:ext cx="10744199" cy="20574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600" b="1" dirty="0">
                <a:solidFill>
                  <a:srgbClr val="865B3E"/>
                </a:solidFill>
                <a:latin typeface="Arial" panose="020B0604020202020204" pitchFamily="34" charset="0"/>
                <a:cs typeface="Arial" panose="020B0604020202020204" pitchFamily="34" charset="0"/>
              </a:rPr>
              <a:t>Hươu trả lời “Không biết”, rồi lắc đầu bỏ đi.</a:t>
            </a: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543595" y="3609362"/>
            <a:ext cx="414414" cy="657838"/>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067581" y="4267200"/>
            <a:ext cx="9366442" cy="15995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dirty="0">
                <a:solidFill>
                  <a:srgbClr val="865B3E"/>
                </a:solidFill>
                <a:latin typeface="Arial" panose="020B0604020202020204" pitchFamily="34" charset="0"/>
                <a:cs typeface="Arial" panose="020B0604020202020204" pitchFamily="34" charset="0"/>
              </a:rPr>
              <a:t>c. vui vẻ đồng ý đưa qua sông</a:t>
            </a:r>
          </a:p>
        </p:txBody>
      </p:sp>
      <p:sp>
        <p:nvSpPr>
          <p:cNvPr id="2" name="Rounded Rectangle 1"/>
          <p:cNvSpPr/>
          <p:nvPr/>
        </p:nvSpPr>
        <p:spPr>
          <a:xfrm>
            <a:off x="675545" y="152401"/>
            <a:ext cx="10829067" cy="3428398"/>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endParaRPr lang="en-US" sz="3900" dirty="0">
              <a:latin typeface="Arial" pitchFamily="34" charset="0"/>
              <a:ea typeface="Arial-Rounded" pitchFamily="34" charset="0"/>
              <a:cs typeface="Arial" pitchFamily="34" charset="0"/>
            </a:endParaRPr>
          </a:p>
          <a:p>
            <a:pPr algn="just"/>
            <a:r>
              <a:rPr lang="en-US" sz="3900" dirty="0">
                <a:latin typeface="Arial" pitchFamily="34" charset="0"/>
                <a:ea typeface="Arial-Rounded" pitchFamily="34" charset="0"/>
                <a:cs typeface="Arial" pitchFamily="34" charset="0"/>
              </a:rPr>
              <a:t>2. Ý nào sau đây đúng với thái độ của hà mã khi cún nhờ đưa qua sông?</a:t>
            </a:r>
          </a:p>
          <a:p>
            <a:pPr marL="742950" indent="-742950" algn="just">
              <a:buAutoNum type="alphaLcPeriod"/>
            </a:pPr>
            <a:r>
              <a:rPr lang="en-US" sz="3900" dirty="0">
                <a:latin typeface="Arial" pitchFamily="34" charset="0"/>
                <a:ea typeface="Arial-Rounded" pitchFamily="34" charset="0"/>
                <a:cs typeface="Arial" pitchFamily="34" charset="0"/>
              </a:rPr>
              <a:t>bực mình bỏ đi</a:t>
            </a:r>
          </a:p>
          <a:p>
            <a:pPr marL="742950" indent="-742950" algn="just">
              <a:buAutoNum type="alphaLcPeriod"/>
            </a:pPr>
            <a:r>
              <a:rPr lang="en-US" sz="3900" dirty="0">
                <a:latin typeface="Arial" pitchFamily="34" charset="0"/>
                <a:ea typeface="Arial-Rounded" pitchFamily="34" charset="0"/>
                <a:cs typeface="Arial" pitchFamily="34" charset="0"/>
              </a:rPr>
              <a:t>bực mình nhưng đồng ý đưa qua sông</a:t>
            </a:r>
          </a:p>
          <a:p>
            <a:pPr marL="742950" indent="-742950" algn="just">
              <a:buAutoNum type="alphaLcPeriod"/>
            </a:pPr>
            <a:r>
              <a:rPr lang="en-US" sz="3900" dirty="0">
                <a:latin typeface="Arial" pitchFamily="34" charset="0"/>
                <a:ea typeface="Arial-Rounded" pitchFamily="34" charset="0"/>
                <a:cs typeface="Arial" pitchFamily="34" charset="0"/>
              </a:rPr>
              <a:t>vui vẻ đồng ý đưa qua sông</a:t>
            </a:r>
          </a:p>
          <a:p>
            <a:pPr marL="742950" indent="-742950" algn="just">
              <a:buAutoNum type="alphaLcPeriod"/>
            </a:pPr>
            <a:endParaRPr lang="en-US" sz="39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15"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3. Vì sao dê con thấy xấu hổ?</a:t>
            </a: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866956" y="2928314"/>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000" i="1" dirty="0"/>
              <a:t>Vì dê con nhận ra mình đã không nhớ lời cô dặn, đã không nói năng lịch sự, lễ phép nên không được cô hươu và anh hà mã giúp. </a:t>
            </a:r>
            <a:endParaRPr lang="en-US" sz="40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15"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dirty="0">
                <a:latin typeface="Arial" pitchFamily="34" charset="0"/>
                <a:ea typeface="Arial-Rounded" pitchFamily="34" charset="0"/>
                <a:cs typeface="Arial" pitchFamily="34" charset="0"/>
              </a:rPr>
              <a:t>4. </a:t>
            </a:r>
            <a:r>
              <a:rPr lang="en-US" sz="4400" dirty="0"/>
              <a:t>Em học được điều gì từ câu chuyện này? </a:t>
            </a:r>
            <a:endParaRPr lang="en-US" sz="4400" dirty="0">
              <a:latin typeface="Arial" pitchFamily="34" charset="0"/>
              <a:ea typeface="Arial-Rounded" pitchFamily="34" charset="0"/>
              <a:cs typeface="Arial" pitchFamily="34" charset="0"/>
            </a:endParaRP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866956" y="2928314"/>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r>
              <a:rPr lang="vi-VN" sz="3600" dirty="0"/>
              <a:t>Qua câu chuyện này, các em đã biết: Khi muốn nhờ người khác làm việc gì đó giúp mình, phải nói một cách lịch sự, lễ phép. Khi được người khác giúp đỡ, phải cảm ơn một cách lịch sự.</a:t>
            </a:r>
            <a:endParaRPr lang="en-US" sz="3600" dirty="0"/>
          </a:p>
        </p:txBody>
      </p:sp>
    </p:spTree>
    <p:extLst>
      <p:ext uri="{BB962C8B-B14F-4D97-AF65-F5344CB8AC3E}">
        <p14:creationId xmlns:p14="http://schemas.microsoft.com/office/powerpoint/2010/main" val="265799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0" y="3337033"/>
            <a:ext cx="2631873" cy="3520074"/>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0018" y="5123897"/>
            <a:ext cx="1858307" cy="1858307"/>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434" y="-967933"/>
            <a:ext cx="10499930" cy="6538663"/>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9834458" y="1357703"/>
            <a:ext cx="2107656" cy="5319863"/>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2631758" y="2438557"/>
            <a:ext cx="7182705" cy="769241"/>
          </a:xfrm>
          <a:prstGeom prst="rect">
            <a:avLst/>
          </a:prstGeom>
          <a:noFill/>
          <a:ln>
            <a:noFill/>
          </a:ln>
        </p:spPr>
        <p:txBody>
          <a:bodyPr wrap="square">
            <a:spAutoFit/>
          </a:bodyPr>
          <a:lstStyle/>
          <a:p>
            <a:pPr marL="0" marR="0" lvl="0" indent="0" algn="ctr" defTabSz="1218804" rtl="0" eaLnBrk="1" fontAlgn="auto" latinLnBrk="0" hangingPunct="1">
              <a:lnSpc>
                <a:spcPct val="100000"/>
              </a:lnSpc>
              <a:spcBef>
                <a:spcPts val="0"/>
              </a:spcBef>
              <a:spcAft>
                <a:spcPts val="0"/>
              </a:spcAft>
              <a:buClrTx/>
              <a:buSzTx/>
              <a:buFontTx/>
              <a:buNone/>
              <a:tabLst/>
              <a:defRPr/>
            </a:pP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Luyện</a:t>
            </a:r>
            <a:r>
              <a:rPr kumimoji="0" lang="en-US" altLang="zh-CN"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đọc</a:t>
            </a:r>
            <a:r>
              <a:rPr kumimoji="0" lang="en-US" altLang="zh-CN"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 </a:t>
            </a:r>
            <a:r>
              <a:rPr kumimoji="0" lang="en-US" altLang="zh-CN" sz="4399" b="1" i="0" u="none" strike="noStrike" kern="120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rPr>
              <a:t>lại</a:t>
            </a:r>
            <a:endParaRPr kumimoji="0" lang="zh-CN" altLang="en-US" sz="4399" b="1" i="0" u="none" strike="noStrike" kern="120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SVN-Gretoon" panose="02040603050506020204" pitchFamily="18" charset="0"/>
              <a:ea typeface="微软雅黑" panose="020B0503020204020204" pitchFamily="34" charset="-122"/>
              <a:cs typeface="+mn-cs"/>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261781" y="271888"/>
            <a:ext cx="1101477" cy="1101477"/>
          </a:xfrm>
          <a:prstGeom prst="rect">
            <a:avLst/>
          </a:prstGeom>
        </p:spPr>
      </p:pic>
    </p:spTree>
    <p:extLst>
      <p:ext uri="{BB962C8B-B14F-4D97-AF65-F5344CB8AC3E}">
        <p14:creationId xmlns:p14="http://schemas.microsoft.com/office/powerpoint/2010/main" val="11796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par>
                                <p:cTn id="12" presetID="47"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750"/>
                            </p:stCondLst>
                            <p:childTnLst>
                              <p:par>
                                <p:cTn id="24" presetID="53" presetClass="entr" presetSubtype="16"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553" b="7440"/>
          <a:stretch>
            <a:fillRect/>
          </a:stretch>
        </p:blipFill>
        <p:spPr>
          <a:xfrm>
            <a:off x="-10297" y="76200"/>
            <a:ext cx="12188825" cy="6856215"/>
          </a:xfrm>
          <a:prstGeom prst="rect">
            <a:avLst/>
          </a:prstGeom>
        </p:spPr>
      </p:pic>
      <p:sp>
        <p:nvSpPr>
          <p:cNvPr id="6" name="矩形 5"/>
          <p:cNvSpPr/>
          <p:nvPr/>
        </p:nvSpPr>
        <p:spPr>
          <a:xfrm>
            <a:off x="3821196" y="2176598"/>
            <a:ext cx="4790208" cy="7861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99"/>
          </a:p>
        </p:txBody>
      </p:sp>
      <p:sp>
        <p:nvSpPr>
          <p:cNvPr id="14" name="文本框 13"/>
          <p:cNvSpPr txBox="1"/>
          <p:nvPr/>
        </p:nvSpPr>
        <p:spPr>
          <a:xfrm>
            <a:off x="3310895" y="1864722"/>
            <a:ext cx="4550990" cy="830997"/>
          </a:xfrm>
          <a:prstGeom prst="rect">
            <a:avLst/>
          </a:prstGeom>
          <a:noFill/>
        </p:spPr>
        <p:txBody>
          <a:bodyPr wrap="square" rtlCol="0">
            <a:spAutoFit/>
          </a:bodyPr>
          <a:lstStyle/>
          <a:p>
            <a:pPr algn="dist"/>
            <a:r>
              <a:rPr lang="en-US" altLang="zh-CN" sz="4800" b="1" dirty="0">
                <a:solidFill>
                  <a:srgbClr val="FF0000"/>
                </a:solidFill>
                <a:latin typeface="Times New Roman" panose="02020603050405020304" pitchFamily="18" charset="0"/>
                <a:ea typeface="Windsor" panose="00000400000000000000" pitchFamily="2" charset="0"/>
                <a:cs typeface="Times New Roman" panose="02020603050405020304" pitchFamily="18" charset="0"/>
              </a:rPr>
              <a:t>KHỞI ĐỘNG</a:t>
            </a:r>
            <a:endParaRPr lang="zh-CN" altLang="en-US" sz="4800" b="1" dirty="0">
              <a:solidFill>
                <a:srgbClr val="FF0000"/>
              </a:solidFill>
              <a:latin typeface="Times New Roman" panose="02020603050405020304" pitchFamily="18" charset="0"/>
              <a:ea typeface="Windsor" panose="00000400000000000000" pitchFamily="2"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smtClean="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(Theo </a:t>
              </a:r>
              <a:r>
                <a:rPr kumimoji="0" lang="en-US" sz="2400" b="0" i="1"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Cùng con rèn thói quen tốt)</a:t>
              </a: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047654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1363" y="1382766"/>
            <a:ext cx="10665814" cy="3656369"/>
          </a:xfrm>
          <a:prstGeom prst="rect">
            <a:avLst/>
          </a:prstGeom>
        </p:spPr>
      </p:pic>
      <p:sp>
        <p:nvSpPr>
          <p:cNvPr id="5" name="Rectangle 33"/>
          <p:cNvSpPr/>
          <p:nvPr/>
        </p:nvSpPr>
        <p:spPr>
          <a:xfrm>
            <a:off x="3925744" y="1599803"/>
            <a:ext cx="6063863" cy="707702"/>
          </a:xfrm>
          <a:prstGeom prst="rect">
            <a:avLst/>
          </a:prstGeom>
        </p:spPr>
        <p:txBody>
          <a:bodyPr wrap="non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Luyện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tập</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theo</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văn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bản</a:t>
            </a:r>
            <a:r>
              <a:rPr kumimoji="0" lang="en-US" altLang="zh-CN" sz="3999" b="1" i="0" u="none" strike="noStrike" kern="1200" cap="none" spc="0" normalizeH="0" baseline="0" noProof="0" dirty="0">
                <a:ln>
                  <a:noFill/>
                </a:ln>
                <a:solidFill>
                  <a:srgbClr val="FF0000"/>
                </a:solidFill>
                <a:effectLst/>
                <a:uLnTx/>
                <a:uFillTx/>
                <a:latin typeface="Calibri" panose="020F0502020204030204"/>
                <a:cs typeface="+mn-ea"/>
                <a:sym typeface="+mn-lt"/>
              </a:rPr>
              <a:t> </a:t>
            </a:r>
            <a:r>
              <a:rPr kumimoji="0" lang="en-US" altLang="zh-CN" sz="3999" b="1" i="0" u="none" strike="noStrike" kern="1200" cap="none" spc="0" normalizeH="0" baseline="0" noProof="0" dirty="0" err="1">
                <a:ln>
                  <a:noFill/>
                </a:ln>
                <a:solidFill>
                  <a:srgbClr val="FF0000"/>
                </a:solidFill>
                <a:effectLst/>
                <a:uLnTx/>
                <a:uFillTx/>
                <a:latin typeface="Calibri" panose="020F0502020204030204"/>
                <a:cs typeface="+mn-ea"/>
                <a:sym typeface="+mn-lt"/>
              </a:rPr>
              <a:t>đọc</a:t>
            </a:r>
            <a:endParaRPr kumimoji="0" lang="en-US" sz="3999" b="1" i="0" u="none" strike="noStrike" kern="1200" cap="none" spc="0" normalizeH="0" baseline="0" noProof="0" dirty="0">
              <a:ln>
                <a:noFill/>
              </a:ln>
              <a:solidFill>
                <a:srgbClr val="FF0000"/>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271175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08012" y="1295400"/>
            <a:ext cx="10744200" cy="31242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5400" b="1" dirty="0" err="1"/>
              <a:t>Câu</a:t>
            </a:r>
            <a:r>
              <a:rPr lang="en-US" sz="5400" b="1" dirty="0"/>
              <a:t> 1. </a:t>
            </a:r>
            <a:r>
              <a:rPr lang="en-US" sz="5400" b="1" dirty="0" err="1"/>
              <a:t>Trong</a:t>
            </a:r>
            <a:r>
              <a:rPr lang="en-US" sz="5400" b="1" dirty="0"/>
              <a:t> </a:t>
            </a:r>
            <a:r>
              <a:rPr lang="en-US" sz="5400" b="1" dirty="0" err="1"/>
              <a:t>bài</a:t>
            </a:r>
            <a:r>
              <a:rPr lang="en-US" sz="5400" b="1" dirty="0"/>
              <a:t> </a:t>
            </a:r>
            <a:r>
              <a:rPr lang="en-US" sz="5400" b="1" dirty="0" err="1"/>
              <a:t>đọc</a:t>
            </a:r>
            <a:r>
              <a:rPr lang="en-US" sz="5400" b="1" dirty="0"/>
              <a:t>, </a:t>
            </a:r>
            <a:r>
              <a:rPr lang="en-US" sz="5400" b="1" dirty="0" err="1"/>
              <a:t>câu</a:t>
            </a:r>
            <a:r>
              <a:rPr lang="en-US" sz="5400" b="1" dirty="0"/>
              <a:t> </a:t>
            </a:r>
            <a:r>
              <a:rPr lang="en-US" sz="5400" b="1" dirty="0" err="1"/>
              <a:t>nào</a:t>
            </a:r>
            <a:r>
              <a:rPr lang="en-US" sz="5400" b="1" dirty="0"/>
              <a:t> </a:t>
            </a:r>
            <a:r>
              <a:rPr lang="en-US" sz="5400" b="1" dirty="0" err="1"/>
              <a:t>là</a:t>
            </a:r>
            <a:r>
              <a:rPr lang="en-US" sz="5400" b="1" dirty="0"/>
              <a:t> </a:t>
            </a:r>
            <a:r>
              <a:rPr lang="en-US" sz="5400" b="1" dirty="0" err="1"/>
              <a:t>câu</a:t>
            </a:r>
            <a:r>
              <a:rPr lang="en-US" sz="5400" b="1" dirty="0"/>
              <a:t> </a:t>
            </a:r>
            <a:r>
              <a:rPr lang="en-US" sz="5400" b="1" dirty="0" err="1"/>
              <a:t>hỏi</a:t>
            </a:r>
            <a:r>
              <a:rPr lang="en-US" sz="5400" b="1" dirty="0"/>
              <a:t> </a:t>
            </a:r>
            <a:r>
              <a:rPr lang="en-US" sz="5400" b="1" dirty="0" err="1"/>
              <a:t>lịch</a:t>
            </a:r>
            <a:r>
              <a:rPr lang="en-US" sz="5400" b="1" dirty="0"/>
              <a:t> </a:t>
            </a:r>
            <a:r>
              <a:rPr lang="en-US" sz="5400" b="1" dirty="0" err="1"/>
              <a:t>sự</a:t>
            </a:r>
            <a:r>
              <a:rPr lang="en-US" sz="5400" b="1" dirty="0"/>
              <a:t> </a:t>
            </a:r>
            <a:r>
              <a:rPr lang="en-US" sz="5400" b="1" dirty="0" err="1"/>
              <a:t>với</a:t>
            </a:r>
            <a:r>
              <a:rPr lang="en-US" sz="5400" b="1" dirty="0"/>
              <a:t> </a:t>
            </a:r>
            <a:r>
              <a:rPr lang="en-US" sz="5400" b="1" dirty="0" err="1"/>
              <a:t>người</a:t>
            </a:r>
            <a:r>
              <a:rPr lang="en-US" sz="5400" b="1" dirty="0"/>
              <a:t> </a:t>
            </a:r>
            <a:r>
              <a:rPr lang="en-US" sz="5400" b="1" dirty="0" err="1"/>
              <a:t>lớn</a:t>
            </a:r>
            <a:r>
              <a:rPr lang="en-US" sz="5400" b="1" dirty="0"/>
              <a:t> </a:t>
            </a:r>
            <a:r>
              <a:rPr lang="en-US" sz="5400" b="1" dirty="0" err="1"/>
              <a:t>tuổi</a:t>
            </a:r>
            <a:r>
              <a:rPr lang="en-US" sz="5400" b="1" dirty="0"/>
              <a:t>? </a:t>
            </a:r>
            <a:endParaRPr lang="en-US" sz="66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060285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76200"/>
            <a:ext cx="11865637" cy="6412469"/>
            <a:chOff x="98848" y="-256370"/>
            <a:chExt cx="8901546" cy="4809350"/>
          </a:xfrm>
          <a:solidFill>
            <a:schemeClr val="bg1"/>
          </a:solidFill>
        </p:grpSpPr>
        <p:sp>
          <p:nvSpPr>
            <p:cNvPr id="4" name="TextBox 3"/>
            <p:cNvSpPr txBox="1"/>
            <p:nvPr/>
          </p:nvSpPr>
          <p:spPr>
            <a:xfrm>
              <a:off x="2156785" y="-256370"/>
              <a:ext cx="4575107" cy="392315"/>
            </a:xfrm>
            <a:prstGeom prst="rect">
              <a:avLst/>
            </a:prstGeom>
            <a:noFill/>
          </p:spPr>
          <p:txBody>
            <a:bodyPr wrap="square" lIns="91305" tIns="45654" rIns="91305" bIns="45654" rtlCol="0">
              <a:spAutoFit/>
            </a:bodyPr>
            <a:lstStyle/>
            <a:p>
              <a:pPr marL="0" marR="0" lvl="0" indent="0" algn="ctr" defTabSz="11010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79646">
                      <a:lumMod val="75000"/>
                    </a:srgbClr>
                  </a:solidFill>
                  <a:effectLst/>
                  <a:uLnTx/>
                  <a:uFillTx/>
                  <a:latin typeface="Arial" pitchFamily="34" charset="0"/>
                  <a:ea typeface="Arial-Rounded" pitchFamily="34" charset="0"/>
                  <a:cs typeface="Arial" pitchFamily="34" charset="0"/>
                </a:rPr>
                <a:t>CẢM ƠN ANH HÀ MÃ</a:t>
              </a:r>
            </a:p>
          </p:txBody>
        </p:sp>
        <p:sp>
          <p:nvSpPr>
            <p:cNvPr id="5" name="TextBox 4"/>
            <p:cNvSpPr txBox="1"/>
            <p:nvPr/>
          </p:nvSpPr>
          <p:spPr>
            <a:xfrm>
              <a:off x="98848" y="51849"/>
              <a:ext cx="8901546" cy="4501131"/>
            </a:xfrm>
            <a:prstGeom prst="rect">
              <a:avLst/>
            </a:prstGeom>
            <a:noFill/>
          </p:spPr>
          <p:txBody>
            <a:bodyPr wrap="square" lIns="91305" tIns="45654" rIns="91305" bIns="45654" rtlCol="0">
              <a:spAutoFit/>
            </a:bodyPr>
            <a:lstStyle/>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rủ cún vào rừng chơi, khi quay về thì bị lạc đường. Gặp cô hươu, dê hỏi: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Cô kia, về làng đi lối nào?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Không biết. – Hươu lắc đầu, bỏ đi.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Đi tiếp, tới một con sông, thấy anh hà mã, dê nói to:</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Bọn tôi muốn về làng, hãy đưa bọn tôi qua sông!</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phật ý, định bỏ đi. Thấy vậy cún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Chào anh hà mã, anh giúp bọn em qua sông được không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Được chứ! Em ngoan quá! – Hà mã vui vẻ nói.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 Cún đáp rồi quay sang nói nhỏ với dê:</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Cậu quên lời cô dặn rồi à? Muốn ai đó giúp, phải hỏi một cách lịch sự,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còn</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a:t>
              </a:r>
              <a:r>
                <a:rPr kumimoji="0" lang="en-US" sz="2400" b="0" i="0" u="none" strike="noStrike" kern="1200" cap="none" spc="0" normalizeH="0" baseline="0" noProof="0" dirty="0" err="1">
                  <a:ln>
                    <a:noFill/>
                  </a:ln>
                  <a:solidFill>
                    <a:prstClr val="black"/>
                  </a:solidFill>
                  <a:effectLst/>
                  <a:uLnTx/>
                  <a:uFillTx/>
                  <a:latin typeface="Arial" pitchFamily="34" charset="0"/>
                  <a:ea typeface="Arial-Rounded" pitchFamily="34" charset="0"/>
                  <a:cs typeface="Arial" pitchFamily="34" charset="0"/>
                </a:rPr>
                <a:t>khi</a:t>
              </a: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họ giúp mình phải nói “cảm ơn”!</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Dê con hơi xấu hổ. Sang bên kia sông, dê nói với hà mã:</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Cảm ơn anh đã giúp. Em biết mình sai rồi. Em xin lỗi ạ!</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Hà mã mỉm cười:</a:t>
              </a:r>
            </a:p>
            <a:p>
              <a:pPr marL="0" marR="0" lvl="0" indent="0" algn="just" defTabSz="11010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rPr>
                <a:t>	- Em biết lỗi là tốt rồi. Giờ các em cứ đi theo đường này là về làng thôi.</a:t>
              </a:r>
            </a:p>
            <a:p>
              <a:pPr marL="0" marR="0" lvl="0" indent="0" algn="just" defTabSz="110109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Arial-Rounded" pitchFamily="34" charset="0"/>
                <a:cs typeface="Arial" pitchFamily="34" charset="0"/>
              </a:endParaRPr>
            </a:p>
          </p:txBody>
        </p:sp>
      </p:grpSp>
      <p:sp>
        <p:nvSpPr>
          <p:cNvPr id="6" name="Rounded Rectangle 5"/>
          <p:cNvSpPr/>
          <p:nvPr/>
        </p:nvSpPr>
        <p:spPr>
          <a:xfrm>
            <a:off x="150812" y="6172200"/>
            <a:ext cx="11882465" cy="6858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2800" b="1" dirty="0" err="1"/>
              <a:t>Câu</a:t>
            </a:r>
            <a:r>
              <a:rPr lang="en-US" sz="2800" b="1" dirty="0"/>
              <a:t> 1. </a:t>
            </a:r>
            <a:r>
              <a:rPr lang="en-US" sz="2800" b="1" dirty="0" err="1"/>
              <a:t>Trong</a:t>
            </a:r>
            <a:r>
              <a:rPr lang="en-US" sz="2800" b="1" dirty="0"/>
              <a:t> </a:t>
            </a:r>
            <a:r>
              <a:rPr lang="en-US" sz="2800" b="1" dirty="0" err="1"/>
              <a:t>bài</a:t>
            </a:r>
            <a:r>
              <a:rPr lang="en-US" sz="2800" b="1" dirty="0"/>
              <a:t> </a:t>
            </a:r>
            <a:r>
              <a:rPr lang="en-US" sz="2800" b="1" dirty="0" err="1"/>
              <a:t>đọc</a:t>
            </a:r>
            <a:r>
              <a:rPr lang="en-US" sz="2800" b="1" dirty="0"/>
              <a:t>, </a:t>
            </a:r>
            <a:r>
              <a:rPr lang="en-US" sz="2800" b="1" dirty="0" err="1"/>
              <a:t>câu</a:t>
            </a:r>
            <a:r>
              <a:rPr lang="en-US" sz="2800" b="1" dirty="0"/>
              <a:t> </a:t>
            </a:r>
            <a:r>
              <a:rPr lang="en-US" sz="2800" b="1" dirty="0" err="1"/>
              <a:t>nào</a:t>
            </a:r>
            <a:r>
              <a:rPr lang="en-US" sz="2800" b="1" dirty="0"/>
              <a:t> </a:t>
            </a:r>
            <a:r>
              <a:rPr lang="en-US" sz="2800" b="1" dirty="0" err="1"/>
              <a:t>là</a:t>
            </a:r>
            <a:r>
              <a:rPr lang="en-US" sz="2800" b="1" dirty="0"/>
              <a:t> </a:t>
            </a:r>
            <a:r>
              <a:rPr lang="en-US" sz="2800" b="1" dirty="0" err="1"/>
              <a:t>câu</a:t>
            </a:r>
            <a:r>
              <a:rPr lang="en-US" sz="2800" b="1" dirty="0"/>
              <a:t> </a:t>
            </a:r>
            <a:r>
              <a:rPr lang="en-US" sz="2800" b="1" dirty="0" err="1"/>
              <a:t>hỏi</a:t>
            </a:r>
            <a:r>
              <a:rPr lang="en-US" sz="2800" b="1" dirty="0"/>
              <a:t> </a:t>
            </a:r>
            <a:r>
              <a:rPr lang="en-US" sz="2800" b="1" dirty="0" err="1"/>
              <a:t>lịch</a:t>
            </a:r>
            <a:r>
              <a:rPr lang="en-US" sz="2800" b="1" dirty="0"/>
              <a:t> </a:t>
            </a:r>
            <a:r>
              <a:rPr lang="en-US" sz="2800" b="1" dirty="0" err="1"/>
              <a:t>sự</a:t>
            </a:r>
            <a:r>
              <a:rPr lang="en-US" sz="2800" b="1" dirty="0"/>
              <a:t> </a:t>
            </a:r>
            <a:r>
              <a:rPr lang="en-US" sz="2800" b="1" dirty="0" err="1"/>
              <a:t>với</a:t>
            </a:r>
            <a:r>
              <a:rPr lang="en-US" sz="2800" b="1" dirty="0"/>
              <a:t> </a:t>
            </a:r>
            <a:r>
              <a:rPr lang="en-US" sz="2800" b="1" dirty="0" err="1"/>
              <a:t>người</a:t>
            </a:r>
            <a:r>
              <a:rPr lang="en-US" sz="2800" b="1" dirty="0"/>
              <a:t> </a:t>
            </a:r>
            <a:r>
              <a:rPr lang="en-US" sz="2800" b="1" dirty="0" err="1"/>
              <a:t>lớn</a:t>
            </a:r>
            <a:r>
              <a:rPr lang="en-US" sz="2800" b="1" dirty="0"/>
              <a:t> </a:t>
            </a:r>
            <a:r>
              <a:rPr lang="en-US" sz="2800" b="1" dirty="0" err="1"/>
              <a:t>tuổi</a:t>
            </a:r>
            <a:r>
              <a:rPr lang="en-US" sz="2800" b="1" dirty="0"/>
              <a:t>? </a:t>
            </a:r>
            <a:endParaRPr lang="en-US" sz="3600" b="1" dirty="0">
              <a:latin typeface="Arial" pitchFamily="34" charset="0"/>
              <a:ea typeface="Arial-Rounded" pitchFamily="34" charset="0"/>
              <a:cs typeface="Arial" pitchFamily="34" charset="0"/>
            </a:endParaRPr>
          </a:p>
        </p:txBody>
      </p:sp>
      <p:cxnSp>
        <p:nvCxnSpPr>
          <p:cNvPr id="3" name="Straight Connector 2"/>
          <p:cNvCxnSpPr/>
          <p:nvPr/>
        </p:nvCxnSpPr>
        <p:spPr>
          <a:xfrm>
            <a:off x="1522412" y="3048000"/>
            <a:ext cx="815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157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5949" y="255557"/>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4000" b="1" dirty="0" err="1"/>
              <a:t>Câu</a:t>
            </a:r>
            <a:r>
              <a:rPr lang="en-US" sz="4000" b="1" dirty="0"/>
              <a:t> 2. </a:t>
            </a:r>
            <a:r>
              <a:rPr lang="en-US" sz="4000" b="1" dirty="0" err="1"/>
              <a:t>Dựa</a:t>
            </a:r>
            <a:r>
              <a:rPr lang="en-US" sz="4000" b="1" dirty="0"/>
              <a:t> </a:t>
            </a:r>
            <a:r>
              <a:rPr lang="en-US" sz="4000" b="1" dirty="0" err="1"/>
              <a:t>vào</a:t>
            </a:r>
            <a:r>
              <a:rPr lang="en-US" sz="4000" b="1" dirty="0"/>
              <a:t> </a:t>
            </a:r>
            <a:r>
              <a:rPr lang="en-US" sz="4000" b="1" dirty="0" err="1"/>
              <a:t>bài</a:t>
            </a:r>
            <a:r>
              <a:rPr lang="en-US" sz="4000" b="1" dirty="0"/>
              <a:t> </a:t>
            </a:r>
            <a:r>
              <a:rPr lang="en-US" sz="4000" b="1" dirty="0" err="1"/>
              <a:t>đọc</a:t>
            </a:r>
            <a:r>
              <a:rPr lang="en-US" sz="4000" b="1" dirty="0"/>
              <a:t>, </a:t>
            </a:r>
            <a:r>
              <a:rPr lang="en-US" sz="4000" b="1" dirty="0" err="1"/>
              <a:t>nói</a:t>
            </a:r>
            <a:r>
              <a:rPr lang="en-US" sz="4000" b="1" dirty="0"/>
              <a:t> </a:t>
            </a:r>
            <a:r>
              <a:rPr lang="en-US" sz="4000" b="1" dirty="0" err="1"/>
              <a:t>tiếp</a:t>
            </a:r>
            <a:r>
              <a:rPr lang="en-US" sz="4000" b="1" dirty="0"/>
              <a:t> </a:t>
            </a:r>
            <a:r>
              <a:rPr lang="en-US" sz="4000" b="1" dirty="0" err="1"/>
              <a:t>các</a:t>
            </a:r>
            <a:r>
              <a:rPr lang="en-US" sz="4000" b="1" dirty="0"/>
              <a:t> </a:t>
            </a:r>
            <a:r>
              <a:rPr lang="en-US" sz="4000" b="1" dirty="0" err="1"/>
              <a:t>câu</a:t>
            </a:r>
            <a:r>
              <a:rPr lang="en-US" sz="4000" b="1" dirty="0"/>
              <a:t>:</a:t>
            </a:r>
            <a:endParaRPr lang="en-US" sz="4400" b="1" dirty="0">
              <a:latin typeface="Arial" pitchFamily="34" charset="0"/>
              <a:ea typeface="Arial-Rounded" pitchFamily="34" charset="0"/>
              <a:cs typeface="Arial" pitchFamily="34" charset="0"/>
            </a:endParaRPr>
          </a:p>
        </p:txBody>
      </p:sp>
      <p:sp>
        <p:nvSpPr>
          <p:cNvPr id="6" name="Rectangle 5"/>
          <p:cNvSpPr/>
          <p:nvPr/>
        </p:nvSpPr>
        <p:spPr>
          <a:xfrm>
            <a:off x="1040" y="1813560"/>
            <a:ext cx="8913837" cy="646331"/>
          </a:xfrm>
          <a:prstGeom prst="rect">
            <a:avLst/>
          </a:prstGeom>
        </p:spPr>
        <p:txBody>
          <a:bodyPr wrap="square">
            <a:spAutoFit/>
          </a:bodyPr>
          <a:lstStyle/>
          <a:p>
            <a:pPr marL="514350" indent="-514350" algn="ctr">
              <a:buAutoNum type="alphaLcPeriod"/>
            </a:pPr>
            <a:r>
              <a:rPr lang="en-US" sz="3600" b="1" dirty="0">
                <a:solidFill>
                  <a:srgbClr val="865B3E"/>
                </a:solidFill>
                <a:latin typeface="Arial" panose="020B0604020202020204" pitchFamily="34" charset="0"/>
                <a:cs typeface="Arial" panose="020B0604020202020204" pitchFamily="34" charset="0"/>
              </a:rPr>
              <a:t>Muốn ai đó giúp, em cần phải</a:t>
            </a:r>
            <a:r>
              <a:rPr lang="en-US" sz="3600" b="1" dirty="0" smtClean="0">
                <a:solidFill>
                  <a:srgbClr val="865B3E"/>
                </a:solidFill>
                <a:latin typeface="Arial" panose="020B0604020202020204" pitchFamily="34" charset="0"/>
                <a:cs typeface="Arial" panose="020B0604020202020204" pitchFamily="34" charset="0"/>
              </a:rPr>
              <a:t>…</a:t>
            </a:r>
          </a:p>
        </p:txBody>
      </p:sp>
      <p:sp>
        <p:nvSpPr>
          <p:cNvPr id="7" name="Rectangle 6"/>
          <p:cNvSpPr/>
          <p:nvPr/>
        </p:nvSpPr>
        <p:spPr>
          <a:xfrm>
            <a:off x="17845" y="3234211"/>
            <a:ext cx="8913837" cy="646331"/>
          </a:xfrm>
          <a:prstGeom prst="rect">
            <a:avLst/>
          </a:prstGeom>
        </p:spPr>
        <p:txBody>
          <a:bodyPr wrap="square">
            <a:spAutoFit/>
          </a:bodyPr>
          <a:lstStyle/>
          <a:p>
            <a:pPr algn="ctr"/>
            <a:r>
              <a:rPr lang="en-US" sz="3600" b="1" dirty="0" smtClean="0">
                <a:solidFill>
                  <a:srgbClr val="865B3E"/>
                </a:solidFill>
                <a:latin typeface="Arial" panose="020B0604020202020204" pitchFamily="34" charset="0"/>
                <a:cs typeface="Arial" panose="020B0604020202020204" pitchFamily="34" charset="0"/>
              </a:rPr>
              <a:t>b. Được </a:t>
            </a:r>
            <a:r>
              <a:rPr lang="en-US" sz="3600" b="1" dirty="0">
                <a:solidFill>
                  <a:srgbClr val="865B3E"/>
                </a:solidFill>
                <a:latin typeface="Arial" panose="020B0604020202020204" pitchFamily="34" charset="0"/>
                <a:cs typeface="Arial" panose="020B0604020202020204" pitchFamily="34" charset="0"/>
              </a:rPr>
              <a:t>ai đó giúp, em cần </a:t>
            </a:r>
            <a:r>
              <a:rPr lang="en-US" sz="3600" b="1" dirty="0" smtClean="0">
                <a:solidFill>
                  <a:srgbClr val="865B3E"/>
                </a:solidFill>
                <a:latin typeface="Arial" panose="020B0604020202020204" pitchFamily="34" charset="0"/>
                <a:cs typeface="Arial" panose="020B0604020202020204" pitchFamily="34" charset="0"/>
              </a:rPr>
              <a:t>phải...</a:t>
            </a:r>
            <a:endParaRPr lang="en-US" sz="3600" b="1" dirty="0">
              <a:solidFill>
                <a:srgbClr val="865B3E"/>
              </a:solidFill>
              <a:latin typeface="Arial" panose="020B0604020202020204" pitchFamily="34" charset="0"/>
              <a:cs typeface="Arial" panose="020B0604020202020204" pitchFamily="34" charset="0"/>
            </a:endParaRPr>
          </a:p>
        </p:txBody>
      </p:sp>
      <p:sp>
        <p:nvSpPr>
          <p:cNvPr id="8" name="Rectangle 7"/>
          <p:cNvSpPr/>
          <p:nvPr/>
        </p:nvSpPr>
        <p:spPr>
          <a:xfrm>
            <a:off x="5180012" y="1803050"/>
            <a:ext cx="8913837" cy="1200329"/>
          </a:xfrm>
          <a:prstGeom prst="rect">
            <a:avLst/>
          </a:prstGeom>
        </p:spPr>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h</a:t>
            </a:r>
            <a:r>
              <a:rPr lang="en-US" sz="3600" b="1" dirty="0" smtClean="0">
                <a:solidFill>
                  <a:srgbClr val="FF0000"/>
                </a:solidFill>
                <a:latin typeface="Arial" panose="020B0604020202020204" pitchFamily="34" charset="0"/>
                <a:cs typeface="Arial" panose="020B0604020202020204" pitchFamily="34" charset="0"/>
              </a:rPr>
              <a:t>ỏi hoặc yêu cầu</a:t>
            </a:r>
          </a:p>
          <a:p>
            <a:pPr algn="ctr"/>
            <a:r>
              <a:rPr lang="en-US" sz="3600" b="1" dirty="0" smtClean="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359542" y="2367558"/>
            <a:ext cx="8913837" cy="646331"/>
          </a:xfrm>
          <a:prstGeom prst="rect">
            <a:avLst/>
          </a:prstGeom>
        </p:spPr>
        <p:txBody>
          <a:bodyPr wrap="square">
            <a:spAutoFit/>
          </a:bodyPr>
          <a:lstStyle/>
          <a:p>
            <a:pPr algn="ctr"/>
            <a:r>
              <a:rPr lang="en-US" sz="3600" b="1" dirty="0" smtClean="0">
                <a:solidFill>
                  <a:srgbClr val="FF0000"/>
                </a:solidFill>
                <a:latin typeface="Arial" panose="020B0604020202020204" pitchFamily="34" charset="0"/>
                <a:cs typeface="Arial" panose="020B0604020202020204" pitchFamily="34" charset="0"/>
              </a:rPr>
              <a:t>một cách lịch sự.</a:t>
            </a:r>
            <a:endParaRPr lang="en-US" sz="36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5027612" y="3234211"/>
            <a:ext cx="8913837" cy="1200329"/>
          </a:xfrm>
          <a:prstGeom prst="rect">
            <a:avLst/>
          </a:prstGeom>
        </p:spPr>
        <p:txBody>
          <a:bodyPr wrap="square">
            <a:spAutoFit/>
          </a:bodyPr>
          <a:lstStyle/>
          <a:p>
            <a:pPr algn="ctr"/>
            <a:r>
              <a:rPr lang="en-US" sz="3600" b="1" dirty="0">
                <a:solidFill>
                  <a:srgbClr val="FF0000"/>
                </a:solidFill>
                <a:latin typeface="Arial" panose="020B0604020202020204" pitchFamily="34" charset="0"/>
                <a:cs typeface="Arial" panose="020B0604020202020204" pitchFamily="34" charset="0"/>
              </a:rPr>
              <a:t>n</a:t>
            </a:r>
            <a:r>
              <a:rPr lang="en-US" sz="3600" b="1" dirty="0" smtClean="0">
                <a:solidFill>
                  <a:srgbClr val="FF0000"/>
                </a:solidFill>
                <a:latin typeface="Arial" panose="020B0604020202020204" pitchFamily="34" charset="0"/>
                <a:cs typeface="Arial" panose="020B0604020202020204" pitchFamily="34" charset="0"/>
              </a:rPr>
              <a:t>ói lời cảm ơn.</a:t>
            </a:r>
          </a:p>
          <a:p>
            <a:pPr algn="ctr"/>
            <a:r>
              <a:rPr lang="en-US" sz="3600" b="1" dirty="0" smtClean="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0958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978" y="-286798"/>
            <a:ext cx="10763295" cy="6702669"/>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6108003"/>
            <a:ext cx="12188825" cy="744521"/>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894"/>
            <a:ext cx="12188825" cy="368205"/>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639129" y="871659"/>
            <a:ext cx="2863646" cy="2423086"/>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376123" y="2728083"/>
            <a:ext cx="7631158" cy="1569251"/>
          </a:xfrm>
          <a:prstGeom prst="rect">
            <a:avLst/>
          </a:prstGeom>
          <a:noFill/>
        </p:spPr>
        <p:txBody>
          <a:bodyPr wrap="square" rtlCol="0">
            <a:spAutoFit/>
          </a:bodyPr>
          <a:lstStyle/>
          <a:p>
            <a:pPr marL="0" marR="0" lvl="0" indent="0" algn="ctr"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Tạm</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biệt</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và</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hẹn</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gặp</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lại</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p>
          <a:p>
            <a:pPr marL="0" marR="0" lvl="0" indent="0" algn="ctr" defTabSz="914126" rtl="0" eaLnBrk="1" fontAlgn="auto" latinLnBrk="0" hangingPunct="1">
              <a:lnSpc>
                <a:spcPct val="15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các</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con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vào</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những</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tiết</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học</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 </a:t>
            </a:r>
            <a:r>
              <a:rPr kumimoji="0" lang="en-US" sz="3199" b="0" i="0" u="none" strike="noStrike" kern="1200" cap="none" spc="0" normalizeH="0" baseline="0" noProof="0" dirty="0" err="1">
                <a:ln>
                  <a:noFill/>
                </a:ln>
                <a:solidFill>
                  <a:srgbClr val="FF0000"/>
                </a:solidFill>
                <a:effectLst/>
                <a:uLnTx/>
                <a:uFillTx/>
                <a:latin typeface="iCiel Crocante" panose="02000000000000000000" pitchFamily="2" charset="0"/>
                <a:ea typeface="+mn-ea"/>
                <a:cs typeface="+mn-cs"/>
              </a:rPr>
              <a:t>sau</a:t>
            </a:r>
            <a:r>
              <a:rPr kumimoji="0" lang="en-US" sz="3199" b="0" i="0" u="none" strike="noStrike" kern="1200" cap="none" spc="0" normalizeH="0" baseline="0" noProof="0" dirty="0">
                <a:ln>
                  <a:noFill/>
                </a:ln>
                <a:solidFill>
                  <a:srgbClr val="FF0000"/>
                </a:solidFill>
                <a:effectLst/>
                <a:uLnTx/>
                <a:uFillTx/>
                <a:latin typeface="iCiel Crocante" panose="02000000000000000000" pitchFamily="2" charset="0"/>
                <a:ea typeface="+mn-ea"/>
                <a:cs typeface="+mn-cs"/>
              </a:rPr>
              <a:t>!</a:t>
            </a:r>
          </a:p>
        </p:txBody>
      </p:sp>
      <p:pic>
        <p:nvPicPr>
          <p:cNvPr id="12" name="图片 14340" descr="28"/>
          <p:cNvPicPr>
            <a:picLocks noChangeAspect="1"/>
          </p:cNvPicPr>
          <p:nvPr/>
        </p:nvPicPr>
        <p:blipFill>
          <a:blip r:embed="rId6"/>
          <a:stretch>
            <a:fillRect/>
          </a:stretch>
        </p:blipFill>
        <p:spPr>
          <a:xfrm>
            <a:off x="9332954" y="4722413"/>
            <a:ext cx="2715681" cy="2127038"/>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584215" y="189383"/>
            <a:ext cx="2088285" cy="3101412"/>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79247" y="425277"/>
            <a:ext cx="2823095" cy="141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7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9750" y="253194"/>
            <a:ext cx="9277274" cy="542014"/>
          </a:xfrm>
          <a:prstGeom prst="rect">
            <a:avLst/>
          </a:prstGeom>
          <a:noFill/>
        </p:spPr>
        <p:txBody>
          <a:bodyPr wrap="square" lIns="110048" tIns="55026" rIns="110048" bIns="55026" rtlCol="0">
            <a:spAutoFit/>
          </a:bodyPr>
          <a:lstStyle/>
          <a:p>
            <a:pPr algn="just"/>
            <a:r>
              <a:rPr lang="en-US" sz="2800" b="1" dirty="0">
                <a:solidFill>
                  <a:srgbClr val="002060"/>
                </a:solidFill>
                <a:latin typeface="Arial" pitchFamily="34" charset="0"/>
                <a:ea typeface="Arial-Rounded" pitchFamily="34" charset="0"/>
                <a:cs typeface="Arial" pitchFamily="34" charset="0"/>
              </a:rPr>
              <a:t>Em nói lời đáp thế nào trong những tình huống sau: </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3364" y1="45833" x2="23364" y2="45833"/>
                        <a14:foregroundMark x1="25234" y1="38889" x2="25234" y2="38889"/>
                        <a14:foregroundMark x1="34579" y1="43056" x2="34579" y2="43056"/>
                        <a14:foregroundMark x1="38318" y1="43056" x2="38318" y2="43056"/>
                        <a14:foregroundMark x1="44860" y1="43056" x2="44860" y2="43056"/>
                        <a14:foregroundMark x1="47664" y1="43056" x2="47664" y2="43056"/>
                        <a14:foregroundMark x1="48598" y1="38889" x2="48598" y2="38889"/>
                        <a14:foregroundMark x1="44860" y1="34722" x2="44860" y2="34722"/>
                        <a14:foregroundMark x1="44860" y1="34722" x2="36449" y2="31944"/>
                        <a14:foregroundMark x1="25234" y1="40278" x2="25234" y2="40278"/>
                        <a14:foregroundMark x1="25234" y1="40278" x2="25234" y2="40278"/>
                        <a14:foregroundMark x1="25234" y1="40278" x2="25234" y2="40278"/>
                        <a14:foregroundMark x1="22430" y1="34722" x2="22430" y2="34722"/>
                        <a14:foregroundMark x1="21495" y1="33333" x2="21495" y2="33333"/>
                        <a14:foregroundMark x1="21495" y1="33333" x2="21495" y2="33333"/>
                        <a14:foregroundMark x1="14953" y1="51389" x2="14953" y2="51389"/>
                        <a14:foregroundMark x1="15888" y1="51389" x2="15888" y2="51389"/>
                        <a14:foregroundMark x1="15888" y1="56944" x2="15888" y2="56944"/>
                        <a14:foregroundMark x1="15888" y1="56944" x2="15888" y2="56944"/>
                        <a14:foregroundMark x1="14953" y1="54167" x2="14953" y2="48611"/>
                        <a14:foregroundMark x1="14953" y1="44444" x2="14953" y2="44444"/>
                        <a14:foregroundMark x1="14953" y1="38889" x2="14953" y2="38889"/>
                        <a14:foregroundMark x1="14953" y1="37500" x2="14953" y2="37500"/>
                        <a14:foregroundMark x1="14953" y1="27778" x2="14953" y2="27778"/>
                        <a14:foregroundMark x1="14953" y1="27778" x2="14953" y2="27778"/>
                        <a14:foregroundMark x1="14953" y1="27778" x2="14953" y2="27778"/>
                        <a14:foregroundMark x1="18692" y1="22222" x2="23364" y2="22222"/>
                        <a14:foregroundMark x1="33645" y1="22222" x2="33645" y2="22222"/>
                        <a14:foregroundMark x1="33645" y1="22222" x2="33645" y2="22222"/>
                        <a14:foregroundMark x1="43925" y1="22222" x2="43925" y2="22222"/>
                        <a14:foregroundMark x1="43925" y1="22222" x2="43925" y2="22222"/>
                        <a14:foregroundMark x1="45794" y1="22222" x2="52336" y2="22222"/>
                        <a14:foregroundMark x1="52336" y1="22222" x2="52336" y2="22222"/>
                      </a14:backgroundRemoval>
                    </a14:imgEffect>
                  </a14:imgLayer>
                </a14:imgProps>
              </a:ext>
            </a:extLst>
          </a:blip>
          <a:stretch>
            <a:fillRect/>
          </a:stretch>
        </p:blipFill>
        <p:spPr>
          <a:xfrm>
            <a:off x="61912" y="132772"/>
            <a:ext cx="815411" cy="548688"/>
          </a:xfrm>
          <a:prstGeom prst="rect">
            <a:avLst/>
          </a:prstGeom>
        </p:spPr>
      </p:pic>
      <p:pic>
        <p:nvPicPr>
          <p:cNvPr id="4" name="Picture 3"/>
          <p:cNvPicPr>
            <a:picLocks noChangeAspect="1"/>
          </p:cNvPicPr>
          <p:nvPr/>
        </p:nvPicPr>
        <p:blipFill>
          <a:blip r:embed="rId5"/>
          <a:stretch>
            <a:fillRect/>
          </a:stretch>
        </p:blipFill>
        <p:spPr>
          <a:xfrm>
            <a:off x="1042577" y="253194"/>
            <a:ext cx="836327" cy="610027"/>
          </a:xfrm>
          <a:prstGeom prst="rect">
            <a:avLst/>
          </a:prstGeom>
        </p:spPr>
      </p:pic>
      <p:pic>
        <p:nvPicPr>
          <p:cNvPr id="8" name="Picture 7"/>
          <p:cNvPicPr>
            <a:picLocks noChangeAspect="1"/>
          </p:cNvPicPr>
          <p:nvPr/>
        </p:nvPicPr>
        <p:blipFill rotWithShape="1">
          <a:blip r:embed="rId6"/>
          <a:srcRect l="772" t="21457" r="49007"/>
          <a:stretch/>
        </p:blipFill>
        <p:spPr>
          <a:xfrm>
            <a:off x="877323" y="1600200"/>
            <a:ext cx="4953000" cy="3749136"/>
          </a:xfrm>
          <a:prstGeom prst="rect">
            <a:avLst/>
          </a:prstGeom>
        </p:spPr>
      </p:pic>
      <p:pic>
        <p:nvPicPr>
          <p:cNvPr id="9" name="Picture 8"/>
          <p:cNvPicPr>
            <a:picLocks noChangeAspect="1"/>
          </p:cNvPicPr>
          <p:nvPr/>
        </p:nvPicPr>
        <p:blipFill rotWithShape="1">
          <a:blip r:embed="rId6"/>
          <a:srcRect l="50439" t="21051"/>
          <a:stretch/>
        </p:blipFill>
        <p:spPr>
          <a:xfrm>
            <a:off x="6698387" y="1539336"/>
            <a:ext cx="4941710" cy="3810000"/>
          </a:xfrm>
          <a:prstGeom prst="rect">
            <a:avLst/>
          </a:prstGeom>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2234619" y="615127"/>
            <a:ext cx="9736720" cy="1003782"/>
          </a:xfrm>
          <a:prstGeom prst="rect">
            <a:avLst/>
          </a:prstGeom>
          <a:noFill/>
        </p:spPr>
        <p:txBody>
          <a:bodyPr wrap="square" lIns="110154" tIns="55077" rIns="110154" bIns="55077" rtlCol="0">
            <a:spAutoFit/>
          </a:bodyPr>
          <a:lstStyle/>
          <a:p>
            <a:pPr algn="ctr"/>
            <a:r>
              <a:rPr lang="en-US" sz="5800" b="1">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pic>
        <p:nvPicPr>
          <p:cNvPr id="3" name="Picture 2"/>
          <p:cNvPicPr>
            <a:picLocks noChangeAspect="1"/>
          </p:cNvPicPr>
          <p:nvPr/>
        </p:nvPicPr>
        <p:blipFill>
          <a:blip r:embed="rId2"/>
          <a:stretch>
            <a:fillRect/>
          </a:stretch>
        </p:blipFill>
        <p:spPr>
          <a:xfrm>
            <a:off x="-20859" y="-25400"/>
            <a:ext cx="12209684" cy="3520995"/>
          </a:xfrm>
          <a:prstGeom prst="rect">
            <a:avLst/>
          </a:prstGeom>
        </p:spPr>
      </p:pic>
      <p:pic>
        <p:nvPicPr>
          <p:cNvPr id="5" name="Picture 4" descr="Файл:&lt;strong&gt;Hippo&lt;/strong&gt; at the memphis zoo.JPG — Вікіпедія"/>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1307" y="3418840"/>
            <a:ext cx="3820269" cy="2545254"/>
          </a:xfrm>
          <a:prstGeom prst="rect">
            <a:avLst/>
          </a:prstGeom>
        </p:spPr>
      </p:pic>
      <p:pic>
        <p:nvPicPr>
          <p:cNvPr id="6" name="Picture 5" descr="&lt;strong&gt;Hippo&lt;/strong&gt; | Free Stock Photo | Illustration of a &lt;strong&gt;cartoon&lt;/strong&gt; &lt;strong&gt;hippo&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812" y="4136122"/>
            <a:ext cx="2478659" cy="2478659"/>
          </a:xfrm>
          <a:prstGeom prst="rect">
            <a:avLst/>
          </a:prstGeom>
        </p:spPr>
      </p:pic>
      <p:pic>
        <p:nvPicPr>
          <p:cNvPr id="25" name="Picture 24" descr="&lt;strong&gt;Hippo&lt;/strong&gt; | Free Stock Photo | Illustration of a &lt;strong&gt;cartoon&lt;/strong&gt; &lt;strong&gt;hippo&lt;/strong&g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0166" y="4353941"/>
            <a:ext cx="2478659" cy="2478659"/>
          </a:xfrm>
          <a:prstGeom prst="rect">
            <a:avLst/>
          </a:prstGeom>
        </p:spPr>
      </p:pic>
    </p:spTree>
    <p:extLst>
      <p:ext uri="{BB962C8B-B14F-4D97-AF65-F5344CB8AC3E}">
        <p14:creationId xmlns:p14="http://schemas.microsoft.com/office/powerpoint/2010/main" val="530126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6">
            <a:extLst>
              <a:ext uri="{FF2B5EF4-FFF2-40B4-BE49-F238E27FC236}">
                <a16:creationId xmlns:a16="http://schemas.microsoft.com/office/drawing/2014/main" id="{C6C51C26-5FFC-4D05-BCFF-A026D9D144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894"/>
            <a:ext cx="12188826" cy="6856214"/>
          </a:xfrm>
          <a:prstGeom prst="rect">
            <a:avLst/>
          </a:prstGeom>
        </p:spPr>
      </p:pic>
      <p:sp>
        <p:nvSpPr>
          <p:cNvPr id="3" name="Rectangle 41">
            <a:extLst>
              <a:ext uri="{FF2B5EF4-FFF2-40B4-BE49-F238E27FC236}">
                <a16:creationId xmlns:a16="http://schemas.microsoft.com/office/drawing/2014/main" id="{8AC1515A-87AE-405E-8901-CA4B8F62AA47}"/>
              </a:ext>
            </a:extLst>
          </p:cNvPr>
          <p:cNvSpPr/>
          <p:nvPr/>
        </p:nvSpPr>
        <p:spPr>
          <a:xfrm>
            <a:off x="4664593" y="966476"/>
            <a:ext cx="8512205" cy="646163"/>
          </a:xfrm>
          <a:prstGeom prst="rect">
            <a:avLst/>
          </a:prstGeom>
        </p:spPr>
        <p:txBody>
          <a:bodyPr wrap="square">
            <a:spAutoFit/>
          </a:bodyPr>
          <a:lstStyle/>
          <a:p>
            <a:pPr defTabSz="914126"/>
            <a:r>
              <a:rPr lang="en-US" sz="3599" b="1" dirty="0">
                <a:solidFill>
                  <a:srgbClr val="0000FF"/>
                </a:solidFill>
                <a:latin typeface="Arial"/>
                <a:cs typeface="Times New Roman" pitchFamily="18" charset="0"/>
              </a:rPr>
              <a:t>YÊU CẦU CẦN ĐẠT</a:t>
            </a:r>
            <a:endParaRPr lang="vi-VN" sz="3599" b="1" dirty="0">
              <a:solidFill>
                <a:srgbClr val="0000FF"/>
              </a:solidFill>
              <a:latin typeface="Arial" panose="020B0604020202020204" pitchFamily="34" charset="0"/>
              <a:cs typeface="Times New Roman" pitchFamily="18" charset="0"/>
            </a:endParaRPr>
          </a:p>
        </p:txBody>
      </p:sp>
      <p:sp>
        <p:nvSpPr>
          <p:cNvPr id="4" name="Hình chữ nhật: Góc Tròn 2">
            <a:extLst>
              <a:ext uri="{FF2B5EF4-FFF2-40B4-BE49-F238E27FC236}">
                <a16:creationId xmlns:a16="http://schemas.microsoft.com/office/drawing/2014/main" id="{C80951C1-5E30-47CC-806F-235746522BFF}"/>
              </a:ext>
            </a:extLst>
          </p:cNvPr>
          <p:cNvSpPr/>
          <p:nvPr/>
        </p:nvSpPr>
        <p:spPr>
          <a:xfrm>
            <a:off x="3056518" y="1893811"/>
            <a:ext cx="8264942" cy="1216448"/>
          </a:xfrm>
          <a:prstGeom prst="roundRect">
            <a:avLst/>
          </a:prstGeom>
          <a:solidFill>
            <a:schemeClr val="bg2">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r>
              <a:rPr lang="en-US" sz="2399" b="1" dirty="0" smtClean="0">
                <a:solidFill>
                  <a:srgbClr val="002060"/>
                </a:solidFill>
                <a:latin typeface="Times New Roman" panose="02020603050405020304" pitchFamily="18" charset="0"/>
                <a:cs typeface="Times New Roman" panose="02020603050405020304" pitchFamily="18" charset="0"/>
              </a:rPr>
              <a:t>1. Đọc đúng, rõ ràng; biết phân biệt giọng của người kể với giọng các nhân vật trong câu chuyện.</a:t>
            </a:r>
            <a:endParaRPr lang="en-US" sz="2399" b="1" dirty="0">
              <a:solidFill>
                <a:srgbClr val="002060"/>
              </a:solidFill>
              <a:latin typeface="Times New Roman" panose="02020603050405020304" pitchFamily="18" charset="0"/>
              <a:cs typeface="Times New Roman" panose="02020603050405020304" pitchFamily="18" charset="0"/>
            </a:endParaRPr>
          </a:p>
        </p:txBody>
      </p:sp>
      <p:sp>
        <p:nvSpPr>
          <p:cNvPr id="5" name="Hình chữ nhật: Góc Tròn 3">
            <a:extLst>
              <a:ext uri="{FF2B5EF4-FFF2-40B4-BE49-F238E27FC236}">
                <a16:creationId xmlns:a16="http://schemas.microsoft.com/office/drawing/2014/main" id="{B4A57ACB-AC00-44D8-A227-E199238C3085}"/>
              </a:ext>
            </a:extLst>
          </p:cNvPr>
          <p:cNvSpPr/>
          <p:nvPr/>
        </p:nvSpPr>
        <p:spPr>
          <a:xfrm>
            <a:off x="3148350" y="3672604"/>
            <a:ext cx="8173110" cy="1330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6"/>
            <a:r>
              <a:rPr lang="en-US" sz="2399" b="1" dirty="0" smtClean="0">
                <a:solidFill>
                  <a:srgbClr val="002060"/>
                </a:solidFill>
                <a:latin typeface="Times New Roman" panose="02020603050405020304" pitchFamily="18" charset="0"/>
              </a:rPr>
              <a:t>2. Nhận biết các nhân vật và sự việc trong câu chuyện, hiểu được ý nghĩa của câu chuyện: Cần phải nói năng lễ phép, lịch sự với mọi người.</a:t>
            </a:r>
            <a:endParaRPr lang="en-US" sz="2399" b="1" dirty="0">
              <a:solidFill>
                <a:srgbClr val="002060"/>
              </a:solidFill>
              <a:latin typeface="Arial"/>
            </a:endParaRPr>
          </a:p>
        </p:txBody>
      </p:sp>
    </p:spTree>
    <p:extLst>
      <p:ext uri="{BB962C8B-B14F-4D97-AF65-F5344CB8AC3E}">
        <p14:creationId xmlns:p14="http://schemas.microsoft.com/office/powerpoint/2010/main" val="58533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152401"/>
            <a:ext cx="11865637" cy="6945918"/>
            <a:chOff x="98848" y="-199219"/>
            <a:chExt cx="8901546" cy="5209436"/>
          </a:xfrm>
          <a:solidFill>
            <a:schemeClr val="bg1"/>
          </a:solidFill>
        </p:grpSpPr>
        <p:sp>
          <p:nvSpPr>
            <p:cNvPr id="4" name="TextBox 3"/>
            <p:cNvSpPr txBox="1"/>
            <p:nvPr/>
          </p:nvSpPr>
          <p:spPr>
            <a:xfrm>
              <a:off x="2262068" y="-199219"/>
              <a:ext cx="4575107" cy="484648"/>
            </a:xfrm>
            <a:prstGeom prst="rect">
              <a:avLst/>
            </a:prstGeom>
            <a:noFill/>
          </p:spPr>
          <p:txBody>
            <a:bodyPr wrap="square" lIns="91305" tIns="45654" rIns="91305" bIns="45654" rtlCol="0">
              <a:spAutoFit/>
            </a:bodyPr>
            <a:lstStyle/>
            <a:p>
              <a:pPr algn="ctr"/>
              <a:r>
                <a:rPr lang="en-US" sz="3600" b="1" dirty="0">
                  <a:solidFill>
                    <a:schemeClr val="accent6">
                      <a:lumMod val="75000"/>
                    </a:schemeClr>
                  </a:solidFill>
                  <a:latin typeface="Arial" pitchFamily="34" charset="0"/>
                  <a:ea typeface="Arial-Rounded" pitchFamily="34" charset="0"/>
                  <a:cs typeface="Arial" pitchFamily="34" charset="0"/>
                </a:rPr>
                <a:t>CẢM ƠN ANH HÀ MÃ</a:t>
              </a:r>
            </a:p>
          </p:txBody>
        </p:sp>
        <p:sp>
          <p:nvSpPr>
            <p:cNvPr id="5" name="TextBox 4"/>
            <p:cNvSpPr txBox="1"/>
            <p:nvPr/>
          </p:nvSpPr>
          <p:spPr>
            <a:xfrm>
              <a:off x="98848" y="232088"/>
              <a:ext cx="8901546" cy="4778129"/>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Dê rủ cún vào rừng chơi, khi quay về thì bị lạc đường. Gặp cô hươu, dê hỏi:</a:t>
              </a:r>
            </a:p>
            <a:p>
              <a:pPr algn="just"/>
              <a:r>
                <a:rPr lang="en-US" sz="2400" dirty="0">
                  <a:latin typeface="Arial" pitchFamily="34" charset="0"/>
                  <a:ea typeface="Arial-Rounded" pitchFamily="34" charset="0"/>
                  <a:cs typeface="Arial" pitchFamily="34" charset="0"/>
                </a:rPr>
                <a:t>	- Cô kia, về làng đi lối nào?</a:t>
              </a:r>
            </a:p>
            <a:p>
              <a:pPr algn="just"/>
              <a:r>
                <a:rPr lang="en-US" sz="2400" dirty="0">
                  <a:latin typeface="Arial" pitchFamily="34" charset="0"/>
                  <a:ea typeface="Arial-Rounded" pitchFamily="34" charset="0"/>
                  <a:cs typeface="Arial" pitchFamily="34" charset="0"/>
                </a:rPr>
                <a:t>	- Không biết. – Hươu lắc đầu, bỏ đi.</a:t>
              </a:r>
            </a:p>
            <a:p>
              <a:pPr algn="just"/>
              <a:r>
                <a:rPr lang="en-US" sz="2400" dirty="0">
                  <a:latin typeface="Arial" pitchFamily="34" charset="0"/>
                  <a:ea typeface="Arial-Rounded" pitchFamily="34" charset="0"/>
                  <a:cs typeface="Arial" pitchFamily="34" charset="0"/>
                </a:rPr>
                <a:t>	Đi tiếp, tới một con sông, thấy anh hà mã, dê nói to:</a:t>
              </a:r>
            </a:p>
            <a:p>
              <a:pPr algn="just"/>
              <a:r>
                <a:rPr lang="en-US" sz="2400" dirty="0">
                  <a:latin typeface="Arial" pitchFamily="34" charset="0"/>
                  <a:ea typeface="Arial-Rounded" pitchFamily="34" charset="0"/>
                  <a:cs typeface="Arial" pitchFamily="34" charset="0"/>
                </a:rPr>
                <a:t>	- Bọn tôi muốn về làng, hãy đưa bọn tôi qua sông!</a:t>
              </a:r>
            </a:p>
            <a:p>
              <a:pPr algn="just"/>
              <a:r>
                <a:rPr lang="en-US" sz="2400" dirty="0">
                  <a:latin typeface="Arial" pitchFamily="34" charset="0"/>
                  <a:ea typeface="Arial-Rounded" pitchFamily="34" charset="0"/>
                  <a:cs typeface="Arial" pitchFamily="34" charset="0"/>
                </a:rPr>
                <a:t>	Hà mã phật ý, định bỏ đi. Thấy vậy cún nói:</a:t>
              </a:r>
            </a:p>
            <a:p>
              <a:pPr algn="just"/>
              <a:r>
                <a:rPr lang="en-US" sz="2400" dirty="0">
                  <a:latin typeface="Arial" pitchFamily="34" charset="0"/>
                  <a:ea typeface="Arial-Rounded" pitchFamily="34" charset="0"/>
                  <a:cs typeface="Arial" pitchFamily="34" charset="0"/>
                </a:rPr>
                <a:t>	- Chào anh hà mã, anh giúp bọn em qua sông được không ạ?</a:t>
              </a:r>
            </a:p>
            <a:p>
              <a:pPr algn="just"/>
              <a:r>
                <a:rPr lang="en-US" sz="2400" dirty="0">
                  <a:latin typeface="Arial" pitchFamily="34" charset="0"/>
                  <a:ea typeface="Arial-Rounded" pitchFamily="34" charset="0"/>
                  <a:cs typeface="Arial" pitchFamily="34" charset="0"/>
                </a:rPr>
                <a:t>	- Được chứ! Em ngoan quá! – Hà mã vui vẻ nói.</a:t>
              </a:r>
            </a:p>
            <a:p>
              <a:pPr algn="just"/>
              <a:r>
                <a:rPr lang="en-US" sz="2400" dirty="0">
                  <a:latin typeface="Arial" pitchFamily="34" charset="0"/>
                  <a:ea typeface="Arial-Rounded" pitchFamily="34" charset="0"/>
                  <a:cs typeface="Arial" pitchFamily="34" charset="0"/>
                </a:rPr>
                <a:t>	- Cảm ơn anh! – Cún đáp rồi quay sang nói nhỏ với dê:</a:t>
              </a:r>
            </a:p>
            <a:p>
              <a:pPr algn="just"/>
              <a:r>
                <a:rPr lang="en-US" sz="2400" dirty="0">
                  <a:latin typeface="Arial" pitchFamily="34" charset="0"/>
                  <a:ea typeface="Arial-Rounded" pitchFamily="34" charset="0"/>
                  <a:cs typeface="Arial" pitchFamily="34" charset="0"/>
                </a:rPr>
                <a:t>	- Cậu quên lời cô dặn rồi à? Muốn ai đó giúp, phải hỏi một cách lịch sự, </a:t>
              </a:r>
              <a:r>
                <a:rPr lang="en-US" sz="2400" dirty="0" err="1">
                  <a:latin typeface="Arial" pitchFamily="34" charset="0"/>
                  <a:ea typeface="Arial-Rounded" pitchFamily="34" charset="0"/>
                  <a:cs typeface="Arial" pitchFamily="34" charset="0"/>
                </a:rPr>
                <a:t>còn</a:t>
              </a:r>
              <a:r>
                <a:rPr lang="en-US" sz="2400" dirty="0">
                  <a:latin typeface="Arial" pitchFamily="34" charset="0"/>
                  <a:ea typeface="Arial-Rounded" pitchFamily="34" charset="0"/>
                  <a:cs typeface="Arial" pitchFamily="34" charset="0"/>
                </a:rPr>
                <a:t> </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họ giúp mình phải nói “cảm ơn”!</a:t>
              </a:r>
            </a:p>
            <a:p>
              <a:pPr algn="just"/>
              <a:r>
                <a:rPr lang="en-US" sz="2400" dirty="0">
                  <a:latin typeface="Arial" pitchFamily="34" charset="0"/>
                  <a:ea typeface="Arial-Rounded" pitchFamily="34" charset="0"/>
                  <a:cs typeface="Arial" pitchFamily="34" charset="0"/>
                </a:rPr>
                <a:t>	Dê con hơi xấu hổ. Sang bên kia sông, dê nói với hà mã:</a:t>
              </a:r>
            </a:p>
            <a:p>
              <a:pPr algn="just"/>
              <a:r>
                <a:rPr lang="en-US" sz="2400" dirty="0">
                  <a:latin typeface="Arial" pitchFamily="34" charset="0"/>
                  <a:ea typeface="Arial-Rounded" pitchFamily="34" charset="0"/>
                  <a:cs typeface="Arial" pitchFamily="34" charset="0"/>
                </a:rPr>
                <a:t>	- Cảm ơn anh đã giúp. Em biết mình sai rồi. Em xin lỗi ạ!</a:t>
              </a:r>
            </a:p>
            <a:p>
              <a:pPr algn="just"/>
              <a:r>
                <a:rPr lang="en-US" sz="2400" dirty="0">
                  <a:latin typeface="Arial" pitchFamily="34" charset="0"/>
                  <a:ea typeface="Arial-Rounded" pitchFamily="34" charset="0"/>
                  <a:cs typeface="Arial" pitchFamily="34" charset="0"/>
                </a:rPr>
                <a:t>	Hà mã mỉm cười:</a:t>
              </a:r>
            </a:p>
            <a:p>
              <a:pPr algn="just"/>
              <a:r>
                <a:rPr lang="en-US" sz="2400" dirty="0">
                  <a:latin typeface="Arial" pitchFamily="34" charset="0"/>
                  <a:ea typeface="Arial-Rounded" pitchFamily="34" charset="0"/>
                  <a:cs typeface="Arial" pitchFamily="34" charset="0"/>
                </a:rPr>
                <a:t>	- Em biết lỗi là tốt rồi. Giờ các em cứ đi theo đường này là về làng thôi.</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(Theo </a:t>
              </a:r>
              <a:r>
                <a:rPr lang="en-US" sz="2400" i="1" dirty="0">
                  <a:latin typeface="Arial" pitchFamily="34" charset="0"/>
                  <a:ea typeface="Arial-Rounded" pitchFamily="34" charset="0"/>
                  <a:cs typeface="Arial" pitchFamily="34" charset="0"/>
                </a:rPr>
                <a:t>Cùng con rèn thói quen tốt)</a:t>
              </a:r>
              <a:endParaRPr lang="en-US" sz="2400" dirty="0">
                <a:latin typeface="Arial" pitchFamily="34" charset="0"/>
                <a:ea typeface="Arial-Rounded" pitchFamily="34" charset="0"/>
                <a:cs typeface="Arial" pitchFamily="34" charset="0"/>
              </a:endParaRPr>
            </a:p>
            <a:p>
              <a:pPr algn="just"/>
              <a:endParaRPr lang="en-US" sz="2400" dirty="0">
                <a:latin typeface="Arial" pitchFamily="34" charset="0"/>
                <a:ea typeface="Arial-Rounded" pitchFamily="34" charset="0"/>
                <a:cs typeface="Arial" pitchFamily="34" charset="0"/>
              </a:endParaRPr>
            </a:p>
          </p:txBody>
        </p:sp>
      </p:grpSp>
      <p:sp>
        <p:nvSpPr>
          <p:cNvPr id="6" name="Cloud 5"/>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lang="en-US" sz="24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toàn bài</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622" y="-285605"/>
            <a:ext cx="10095340" cy="7142712"/>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84730" y="2787354"/>
            <a:ext cx="4600510" cy="4600510"/>
          </a:xfrm>
          <a:prstGeom prst="rect">
            <a:avLst/>
          </a:prstGeom>
        </p:spPr>
      </p:pic>
      <p:pic>
        <p:nvPicPr>
          <p:cNvPr id="6"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72845" y="824665"/>
            <a:ext cx="4122311" cy="6032444"/>
          </a:xfrm>
          <a:prstGeom prst="rect">
            <a:avLst/>
          </a:prstGeom>
        </p:spPr>
      </p:pic>
      <p:sp>
        <p:nvSpPr>
          <p:cNvPr id="7" name="Rounded Rectangle 6"/>
          <p:cNvSpPr/>
          <p:nvPr/>
        </p:nvSpPr>
        <p:spPr>
          <a:xfrm>
            <a:off x="3176494" y="935950"/>
            <a:ext cx="5189584" cy="6298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599"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3599"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ontrols>
      <mc:AlternateContent xmlns:mc="http://schemas.openxmlformats.org/markup-compatibility/2006">
        <mc:Choice xmlns:v="urn:schemas-microsoft-com:vml" Requires="v">
          <p:control spid="1029" name="TextBox3" r:id="rId3" imgW="5877000" imgH="3429000"/>
        </mc:Choice>
        <mc:Fallback>
          <p:control name="TextBox3" r:id="rId3" imgW="5877000" imgH="3429000">
            <p:pic>
              <p:nvPicPr>
                <p:cNvPr id="9" name="TextBox3">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2835640" y="1693244"/>
                  <a:ext cx="5874299" cy="3425754"/>
                </a:xfrm>
                <a:prstGeom prst="rect">
                  <a:avLst/>
                </a:prstGeom>
              </p:spPr>
            </p:pic>
          </p:control>
        </mc:Fallback>
      </mc:AlternateContent>
    </p:controls>
    <p:extLst>
      <p:ext uri="{BB962C8B-B14F-4D97-AF65-F5344CB8AC3E}">
        <p14:creationId xmlns:p14="http://schemas.microsoft.com/office/powerpoint/2010/main" val="2797336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0811" y="67452"/>
            <a:ext cx="11865637" cy="7013453"/>
            <a:chOff x="98848" y="-30521"/>
            <a:chExt cx="8901546" cy="5260087"/>
          </a:xfrm>
          <a:solidFill>
            <a:schemeClr val="bg1"/>
          </a:solidFill>
        </p:grpSpPr>
        <p:sp>
          <p:nvSpPr>
            <p:cNvPr id="4" name="TextBox 3"/>
            <p:cNvSpPr txBox="1"/>
            <p:nvPr/>
          </p:nvSpPr>
          <p:spPr>
            <a:xfrm>
              <a:off x="2262068" y="-30521"/>
              <a:ext cx="4575107" cy="484648"/>
            </a:xfrm>
            <a:prstGeom prst="rect">
              <a:avLst/>
            </a:prstGeom>
            <a:noFill/>
          </p:spPr>
          <p:txBody>
            <a:bodyPr wrap="square" lIns="91305" tIns="45654" rIns="91305" bIns="45654" rtlCol="0">
              <a:spAutoFit/>
            </a:bodyPr>
            <a:lstStyle/>
            <a:p>
              <a:pPr algn="ctr"/>
              <a:r>
                <a:rPr lang="en-US" sz="3600" b="1" dirty="0">
                  <a:solidFill>
                    <a:schemeClr val="accent6">
                      <a:lumMod val="75000"/>
                    </a:schemeClr>
                  </a:solidFill>
                  <a:latin typeface="Arial" pitchFamily="34" charset="0"/>
                  <a:ea typeface="Arial-Rounded" pitchFamily="34" charset="0"/>
                  <a:cs typeface="Arial" pitchFamily="34" charset="0"/>
                </a:rPr>
                <a:t>CẢM ƠN ANH HÀ MÃ</a:t>
              </a:r>
            </a:p>
          </p:txBody>
        </p:sp>
        <p:sp>
          <p:nvSpPr>
            <p:cNvPr id="5" name="TextBox 4"/>
            <p:cNvSpPr txBox="1"/>
            <p:nvPr/>
          </p:nvSpPr>
          <p:spPr>
            <a:xfrm>
              <a:off x="98848" y="451437"/>
              <a:ext cx="8901546" cy="4778129"/>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Dê rủ cún vào rừng chơi, khi quay về thì bị lạc đường. Gặp cô hươu, dê hỏi:</a:t>
              </a:r>
            </a:p>
            <a:p>
              <a:pPr algn="just"/>
              <a:r>
                <a:rPr lang="en-US" sz="2400" dirty="0">
                  <a:latin typeface="Arial" pitchFamily="34" charset="0"/>
                  <a:ea typeface="Arial-Rounded" pitchFamily="34" charset="0"/>
                  <a:cs typeface="Arial" pitchFamily="34" charset="0"/>
                </a:rPr>
                <a:t>	- Cô kia, về làng đi lối nào?</a:t>
              </a:r>
            </a:p>
            <a:p>
              <a:pPr algn="just"/>
              <a:r>
                <a:rPr lang="en-US" sz="2400" dirty="0">
                  <a:latin typeface="Arial" pitchFamily="34" charset="0"/>
                  <a:ea typeface="Arial-Rounded" pitchFamily="34" charset="0"/>
                  <a:cs typeface="Arial" pitchFamily="34" charset="0"/>
                </a:rPr>
                <a:t>	- Không biết. – Hươu lắc đầu, bỏ đi.</a:t>
              </a:r>
            </a:p>
            <a:p>
              <a:pPr algn="just"/>
              <a:r>
                <a:rPr lang="en-US" sz="2400" dirty="0">
                  <a:latin typeface="Arial" pitchFamily="34" charset="0"/>
                  <a:ea typeface="Arial-Rounded" pitchFamily="34" charset="0"/>
                  <a:cs typeface="Arial" pitchFamily="34" charset="0"/>
                </a:rPr>
                <a:t>	Đi tiếp, tới một con sông, thấy anh hà mã, dê nói to:</a:t>
              </a:r>
            </a:p>
            <a:p>
              <a:pPr algn="just"/>
              <a:r>
                <a:rPr lang="en-US" sz="2400" dirty="0">
                  <a:latin typeface="Arial" pitchFamily="34" charset="0"/>
                  <a:ea typeface="Arial-Rounded" pitchFamily="34" charset="0"/>
                  <a:cs typeface="Arial" pitchFamily="34" charset="0"/>
                </a:rPr>
                <a:t>	- Bọn tôi muốn về làng, hãy đưa bọn tôi qua sông!</a:t>
              </a:r>
            </a:p>
            <a:p>
              <a:pPr algn="just"/>
              <a:r>
                <a:rPr lang="en-US" sz="2400" dirty="0">
                  <a:latin typeface="Arial" pitchFamily="34" charset="0"/>
                  <a:ea typeface="Arial-Rounded" pitchFamily="34" charset="0"/>
                  <a:cs typeface="Arial" pitchFamily="34" charset="0"/>
                </a:rPr>
                <a:t>	Hà mã phật ý, định bỏ đi. Thấy vậy cún nói:</a:t>
              </a:r>
            </a:p>
            <a:p>
              <a:pPr algn="just"/>
              <a:r>
                <a:rPr lang="en-US" sz="2400" dirty="0">
                  <a:latin typeface="Arial" pitchFamily="34" charset="0"/>
                  <a:ea typeface="Arial-Rounded" pitchFamily="34" charset="0"/>
                  <a:cs typeface="Arial" pitchFamily="34" charset="0"/>
                </a:rPr>
                <a:t>	- Chào anh hà mã, anh giúp bọn em qua sông được không ạ?</a:t>
              </a:r>
            </a:p>
            <a:p>
              <a:pPr algn="just"/>
              <a:r>
                <a:rPr lang="en-US" sz="2400" dirty="0">
                  <a:latin typeface="Arial" pitchFamily="34" charset="0"/>
                  <a:ea typeface="Arial-Rounded" pitchFamily="34" charset="0"/>
                  <a:cs typeface="Arial" pitchFamily="34" charset="0"/>
                </a:rPr>
                <a:t>	- Được chứ! Em ngoan quá! – Hà mã vui vẻ nói.</a:t>
              </a:r>
            </a:p>
            <a:p>
              <a:pPr algn="just"/>
              <a:r>
                <a:rPr lang="en-US" sz="2400" dirty="0">
                  <a:latin typeface="Arial" pitchFamily="34" charset="0"/>
                  <a:ea typeface="Arial-Rounded" pitchFamily="34" charset="0"/>
                  <a:cs typeface="Arial" pitchFamily="34" charset="0"/>
                </a:rPr>
                <a:t>	- Cảm ơn anh! – Cún đáp rồi quay sang nói nhỏ với dê:</a:t>
              </a:r>
            </a:p>
            <a:p>
              <a:pPr algn="just"/>
              <a:r>
                <a:rPr lang="en-US" sz="2400" dirty="0">
                  <a:latin typeface="Arial" pitchFamily="34" charset="0"/>
                  <a:ea typeface="Arial-Rounded" pitchFamily="34" charset="0"/>
                  <a:cs typeface="Arial" pitchFamily="34" charset="0"/>
                </a:rPr>
                <a:t>	- Cậu quên lời cô dặn rồi à? Muốn ai đó giúp, phải hỏi một cách lịch sự, còn </a:t>
              </a:r>
            </a:p>
            <a:p>
              <a:pPr algn="just"/>
              <a:r>
                <a:rPr lang="en-US" sz="2400" dirty="0">
                  <a:latin typeface="Arial" pitchFamily="34" charset="0"/>
                  <a:ea typeface="Arial-Rounded" pitchFamily="34" charset="0"/>
                  <a:cs typeface="Arial" pitchFamily="34" charset="0"/>
                </a:rPr>
                <a:t>           khi họ giúp mình phải nói “cảm ơn”!</a:t>
              </a:r>
            </a:p>
            <a:p>
              <a:pPr algn="just"/>
              <a:r>
                <a:rPr lang="en-US" sz="2400" dirty="0">
                  <a:latin typeface="Arial" pitchFamily="34" charset="0"/>
                  <a:ea typeface="Arial-Rounded" pitchFamily="34" charset="0"/>
                  <a:cs typeface="Arial" pitchFamily="34" charset="0"/>
                </a:rPr>
                <a:t>	Dê con hơi xấu hổ. Sang bên kia sông, dê nói với hà mã:</a:t>
              </a:r>
            </a:p>
            <a:p>
              <a:pPr algn="just"/>
              <a:r>
                <a:rPr lang="en-US" sz="2400" dirty="0">
                  <a:latin typeface="Arial" pitchFamily="34" charset="0"/>
                  <a:ea typeface="Arial-Rounded" pitchFamily="34" charset="0"/>
                  <a:cs typeface="Arial" pitchFamily="34" charset="0"/>
                </a:rPr>
                <a:t>	- Cảm ơn anh đã giúp. Em biết mình sai rồi. Em xin lỗi ạ!</a:t>
              </a:r>
            </a:p>
            <a:p>
              <a:pPr algn="just"/>
              <a:r>
                <a:rPr lang="en-US" sz="2400" dirty="0">
                  <a:latin typeface="Arial" pitchFamily="34" charset="0"/>
                  <a:ea typeface="Arial-Rounded" pitchFamily="34" charset="0"/>
                  <a:cs typeface="Arial" pitchFamily="34" charset="0"/>
                </a:rPr>
                <a:t>	Hà mã mỉm cười:</a:t>
              </a:r>
            </a:p>
            <a:p>
              <a:pPr algn="just"/>
              <a:r>
                <a:rPr lang="en-US" sz="2400" dirty="0">
                  <a:latin typeface="Arial" pitchFamily="34" charset="0"/>
                  <a:ea typeface="Arial-Rounded" pitchFamily="34" charset="0"/>
                  <a:cs typeface="Arial" pitchFamily="34" charset="0"/>
                </a:rPr>
                <a:t>	- Em biết lỗi là tốt rồi. Giờ các em cứ đi theo đường này là về làng thôi.</a:t>
              </a:r>
            </a:p>
            <a:p>
              <a:pPr algn="just"/>
              <a:r>
                <a:rPr lang="en-US" sz="2400" dirty="0">
                  <a:latin typeface="Arial" pitchFamily="34" charset="0"/>
                  <a:ea typeface="Arial-Rounded" pitchFamily="34" charset="0"/>
                  <a:cs typeface="Arial" pitchFamily="34" charset="0"/>
                </a:rPr>
                <a:t>                                      </a:t>
              </a:r>
              <a:r>
                <a:rPr lang="en-US" sz="2400" dirty="0" smtClean="0">
                  <a:latin typeface="Arial" pitchFamily="34" charset="0"/>
                  <a:ea typeface="Arial-Rounded" pitchFamily="34" charset="0"/>
                  <a:cs typeface="Arial" pitchFamily="34" charset="0"/>
                </a:rPr>
                <a:t>                                          </a:t>
              </a:r>
              <a:r>
                <a:rPr lang="en-US" sz="2400" dirty="0">
                  <a:latin typeface="Arial" pitchFamily="34" charset="0"/>
                  <a:ea typeface="Arial-Rounded" pitchFamily="34" charset="0"/>
                  <a:cs typeface="Arial" pitchFamily="34" charset="0"/>
                </a:rPr>
                <a:t>(Theo </a:t>
              </a:r>
              <a:r>
                <a:rPr lang="en-US" sz="2400" i="1" dirty="0">
                  <a:latin typeface="Arial" pitchFamily="34" charset="0"/>
                  <a:ea typeface="Arial-Rounded" pitchFamily="34" charset="0"/>
                  <a:cs typeface="Arial" pitchFamily="34" charset="0"/>
                </a:rPr>
                <a:t>Cùng con rèn thói quen tốt)</a:t>
              </a:r>
              <a:endParaRPr lang="en-US" sz="2400" dirty="0">
                <a:latin typeface="Arial" pitchFamily="34" charset="0"/>
                <a:ea typeface="Arial-Rounded" pitchFamily="34" charset="0"/>
                <a:cs typeface="Arial" pitchFamily="34" charset="0"/>
              </a:endParaRPr>
            </a:p>
            <a:p>
              <a:pPr algn="just"/>
              <a:endParaRPr lang="en-US" sz="2400" dirty="0">
                <a:latin typeface="Arial" pitchFamily="34" charset="0"/>
                <a:ea typeface="Arial-Rounded" pitchFamily="34" charset="0"/>
                <a:cs typeface="Arial" pitchFamily="34" charset="0"/>
              </a:endParaRPr>
            </a:p>
          </p:txBody>
        </p:sp>
      </p:gr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90" y="538052"/>
            <a:ext cx="702551" cy="129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428503" y="1034729"/>
            <a:ext cx="555009" cy="492089"/>
            <a:chOff x="2592188" y="4624456"/>
            <a:chExt cx="609600" cy="540351"/>
          </a:xfrm>
        </p:grpSpPr>
        <p:sp>
          <p:nvSpPr>
            <p:cNvPr id="13" name="Oval 12"/>
            <p:cNvSpPr/>
            <p:nvPr/>
          </p:nvSpPr>
          <p:spPr>
            <a:xfrm>
              <a:off x="2696633" y="4665631"/>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Oval 14"/>
            <p:cNvSpPr/>
            <p:nvPr/>
          </p:nvSpPr>
          <p:spPr>
            <a:xfrm>
              <a:off x="2592188" y="4624456"/>
              <a:ext cx="609600" cy="5403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1</a:t>
              </a:r>
            </a:p>
          </p:txBody>
        </p:sp>
      </p:grpSp>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547" y="1085976"/>
            <a:ext cx="702551" cy="362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246089" y="2791089"/>
            <a:ext cx="555009" cy="492090"/>
            <a:chOff x="2590799" y="4394401"/>
            <a:chExt cx="609600" cy="540352"/>
          </a:xfrm>
        </p:grpSpPr>
        <p:sp>
          <p:nvSpPr>
            <p:cNvPr id="19" name="Oval 18"/>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0" name="Oval 19"/>
            <p:cNvSpPr/>
            <p:nvPr/>
          </p:nvSpPr>
          <p:spPr>
            <a:xfrm>
              <a:off x="2590799" y="4394401"/>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2</a:t>
              </a: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19" y="4447080"/>
            <a:ext cx="702551" cy="172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58228" y="5167629"/>
            <a:ext cx="555009" cy="492090"/>
            <a:chOff x="2725649" y="4604572"/>
            <a:chExt cx="609600" cy="540352"/>
          </a:xfrm>
        </p:grpSpPr>
        <p:sp>
          <p:nvSpPr>
            <p:cNvPr id="26" name="Oval 25"/>
            <p:cNvSpPr/>
            <p:nvPr/>
          </p:nvSpPr>
          <p:spPr>
            <a:xfrm>
              <a:off x="2806048" y="4675468"/>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7" name="Oval 26"/>
            <p:cNvSpPr/>
            <p:nvPr/>
          </p:nvSpPr>
          <p:spPr>
            <a:xfrm>
              <a:off x="2725649" y="4604572"/>
              <a:ext cx="609600" cy="5403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3</a:t>
              </a:r>
            </a:p>
          </p:txBody>
        </p:sp>
      </p:grpSp>
      <p:sp>
        <p:nvSpPr>
          <p:cNvPr id="21" name="Cloud 20"/>
          <p:cNvSpPr/>
          <p:nvPr/>
        </p:nvSpPr>
        <p:spPr>
          <a:xfrm>
            <a:off x="0" y="0"/>
            <a:ext cx="2818226" cy="727477"/>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 </a:t>
            </a:r>
            <a:r>
              <a:rPr lang="en-US" sz="2400" b="1"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nối tiếp</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691522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cxnSp>
        <p:nvCxnSpPr>
          <p:cNvPr id="5" name="Straight Connector 4"/>
          <p:cNvCxnSpPr/>
          <p:nvPr/>
        </p:nvCxnSpPr>
        <p:spPr>
          <a:xfrm flipH="1">
            <a:off x="4278136" y="2588499"/>
            <a:ext cx="158358" cy="566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8456612" y="2588500"/>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8658" y="258849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4646612" y="3315187"/>
            <a:ext cx="131582" cy="580822"/>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452436" y="2361232"/>
            <a:ext cx="11207028" cy="1588468"/>
          </a:xfrm>
          <a:prstGeom prst="rect">
            <a:avLst/>
          </a:prstGeom>
          <a:noFill/>
        </p:spPr>
        <p:txBody>
          <a:bodyPr wrap="square" lIns="110063" tIns="55033" rIns="110063" bIns="55033" rtlCol="0">
            <a:spAutoFit/>
          </a:bodyPr>
          <a:lstStyle/>
          <a:p>
            <a:pPr algn="just"/>
            <a:r>
              <a:rPr lang="en-US" sz="4800" dirty="0">
                <a:latin typeface="Arial" pitchFamily="34" charset="0"/>
                <a:ea typeface="Arial-Rounded" pitchFamily="34" charset="0"/>
                <a:cs typeface="Arial" pitchFamily="34" charset="0"/>
              </a:rPr>
              <a:t>	</a:t>
            </a:r>
            <a:r>
              <a:rPr lang="en-US" sz="4800" dirty="0"/>
              <a:t>Dê rủ cún vào rừng chơi, khi quay về  thì bị lạc đường.</a:t>
            </a:r>
            <a:endParaRPr lang="en-US" sz="4800"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8C149E28F3D4DBE962F16673739C2" ma:contentTypeVersion="2" ma:contentTypeDescription="Create a new document." ma:contentTypeScope="" ma:versionID="ca5b18eed23c1afd6f4fe60fe12dbbd4">
  <xsd:schema xmlns:xsd="http://www.w3.org/2001/XMLSchema" xmlns:xs="http://www.w3.org/2001/XMLSchema" xmlns:p="http://schemas.microsoft.com/office/2006/metadata/properties" xmlns:ns2="8c6cfe4c-d892-4354-bad1-555815a658c4" targetNamespace="http://schemas.microsoft.com/office/2006/metadata/properties" ma:root="true" ma:fieldsID="9aade71de4eb6a827de82e63fca38322" ns2:_="">
    <xsd:import namespace="8c6cfe4c-d892-4354-bad1-555815a658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cfe4c-d892-4354-bad1-555815a65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C27C5-01D6-463F-919A-07C00BEA75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cfe4c-d892-4354-bad1-555815a65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770086-B76D-44DB-B19E-EE35CC95D7F7}">
  <ds:schemaRefs>
    <ds:schemaRef ds:uri="http://purl.org/dc/terms/"/>
    <ds:schemaRef ds:uri="http://purl.org/dc/dcmitype/"/>
    <ds:schemaRef ds:uri="http://schemas.openxmlformats.org/package/2006/metadata/core-properties"/>
    <ds:schemaRef ds:uri="http://schemas.microsoft.com/office/2006/metadata/properties"/>
    <ds:schemaRef ds:uri="8c6cfe4c-d892-4354-bad1-555815a658c4"/>
    <ds:schemaRef ds:uri="http://www.w3.org/XML/1998/namespace"/>
    <ds:schemaRef ds:uri="http://schemas.microsoft.com/office/2006/documentManagement/types"/>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E53656CB-A1E5-43F1-9C21-02DF26F34B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1673</TotalTime>
  <Words>579</Words>
  <Application>Microsoft Office PowerPoint</Application>
  <PresentationFormat>Custom</PresentationFormat>
  <Paragraphs>182</Paragraphs>
  <Slides>25</Slides>
  <Notes>12</Notes>
  <HiddenSlides>0</HiddenSlides>
  <MMClips>1</MMClips>
  <ScaleCrop>false</ScaleCrop>
  <HeadingPairs>
    <vt:vector size="6" baseType="variant">
      <vt:variant>
        <vt:lpstr>Fonts Used</vt:lpstr>
      </vt:variant>
      <vt:variant>
        <vt:i4>17</vt:i4>
      </vt:variant>
      <vt:variant>
        <vt:lpstr>Theme</vt:lpstr>
      </vt:variant>
      <vt:variant>
        <vt:i4>9</vt:i4>
      </vt:variant>
      <vt:variant>
        <vt:lpstr>Slide Titles</vt:lpstr>
      </vt:variant>
      <vt:variant>
        <vt:i4>25</vt:i4>
      </vt:variant>
    </vt:vector>
  </HeadingPairs>
  <TitlesOfParts>
    <vt:vector size="51" baseType="lpstr">
      <vt:lpstr>微软雅黑</vt:lpstr>
      <vt:lpstr>宋体</vt:lpstr>
      <vt:lpstr>.VnArial</vt:lpstr>
      <vt:lpstr>Aachen</vt:lpstr>
      <vt:lpstr>Arial</vt:lpstr>
      <vt:lpstr>Arial-Rounded</vt:lpstr>
      <vt:lpstr>Calibri</vt:lpstr>
      <vt:lpstr>Calibri Light</vt:lpstr>
      <vt:lpstr>等线</vt:lpstr>
      <vt:lpstr>iCiel Crocante</vt:lpstr>
      <vt:lpstr>iCiel Nabila</vt:lpstr>
      <vt:lpstr>Kalam</vt:lpstr>
      <vt:lpstr>Montserrat</vt:lpstr>
      <vt:lpstr>SVN-Gretoon</vt:lpstr>
      <vt:lpstr>Times New Roman</vt:lpstr>
      <vt:lpstr>UTM Avo</vt:lpstr>
      <vt:lpstr>Windsor</vt:lpstr>
      <vt:lpstr>Office Theme</vt:lpstr>
      <vt:lpstr>1_Office Theme</vt:lpstr>
      <vt:lpstr>1_Doodle Sketchbook by Slidesgo</vt:lpstr>
      <vt:lpstr>2_Office Theme</vt:lpstr>
      <vt:lpstr>3_Office Theme</vt:lpstr>
      <vt:lpstr>4_Office Theme</vt:lpstr>
      <vt:lpstr>5_Office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259</cp:revision>
  <dcterms:created xsi:type="dcterms:W3CDTF">2020-12-08T15:48:47Z</dcterms:created>
  <dcterms:modified xsi:type="dcterms:W3CDTF">2023-03-29T11:16:24Z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0x01010047B8C149E28F3D4DBE962F16673739C2</vt:lpwstr>
  </property>
</Properties>
</file>