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26"/>
  </p:notesMasterIdLst>
  <p:sldIdLst>
    <p:sldId id="257" r:id="rId6"/>
    <p:sldId id="260" r:id="rId7"/>
    <p:sldId id="276" r:id="rId8"/>
    <p:sldId id="258" r:id="rId9"/>
    <p:sldId id="25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56" r:id="rId19"/>
    <p:sldId id="272" r:id="rId20"/>
    <p:sldId id="273" r:id="rId21"/>
    <p:sldId id="274" r:id="rId22"/>
    <p:sldId id="275" r:id="rId23"/>
    <p:sldId id="262" r:id="rId24"/>
    <p:sldId id="261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83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9C50E-F3FE-47E3-8A3B-D2F44A30241C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66880-BE5E-49CB-981E-D166EF8D4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1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2833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6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40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13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66880-BE5E-49CB-981E-D166EF8D4E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18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66880-BE5E-49CB-981E-D166EF8D4E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4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66880-BE5E-49CB-981E-D166EF8D4E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27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2574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1929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66880-BE5E-49CB-981E-D166EF8D4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57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7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6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2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2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4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42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5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70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99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69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5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00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26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7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69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9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31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98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387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1941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45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8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FF618-6174-4A66-87B4-460A050731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A764D-CA19-403A-ACD9-975C0BEB3C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9200" y="0"/>
            <a:ext cx="304800" cy="304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69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9200" y="0"/>
            <a:ext cx="304800" cy="304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25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0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5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8148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jpeg"/><Relationship Id="rId5" Type="http://schemas.openxmlformats.org/officeDocument/2006/relationships/image" Target="../media/image6.png"/><Relationship Id="rId4" Type="http://schemas.openxmlformats.org/officeDocument/2006/relationships/hyperlink" Target="mailto:hongvu7219@gmail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jpeg"/><Relationship Id="rId5" Type="http://schemas.openxmlformats.org/officeDocument/2006/relationships/image" Target="../media/image6.png"/><Relationship Id="rId4" Type="http://schemas.openxmlformats.org/officeDocument/2006/relationships/hyperlink" Target="mailto:hongvu7219@gmail.co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png"/><Relationship Id="rId4" Type="http://schemas.openxmlformats.org/officeDocument/2006/relationships/hyperlink" Target="mailto:hongvu7219@gmail.co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9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1.wdp"/><Relationship Id="rId9" Type="http://schemas.openxmlformats.org/officeDocument/2006/relationships/hyperlink" Target="https://www.facebook.com/vuhong197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2.wdp"/><Relationship Id="rId9" Type="http://schemas.openxmlformats.org/officeDocument/2006/relationships/hyperlink" Target="https://www.facebook.com/vuhong1972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hyperlink" Target="https://www.facebook.com/vuhong1972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hyperlink" Target="mailto:hongvu7219@gmai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hyperlink" Target="mailto:hongvu7219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E:\素材\卡通\2eda1b5881d68c7bd19974ddd6672194.png2eda1b5881d68c7bd19974ddd667219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30" y="183832"/>
            <a:ext cx="9141143" cy="4986338"/>
          </a:xfrm>
          <a:prstGeom prst="rect">
            <a:avLst/>
          </a:prstGeom>
        </p:spPr>
      </p:pic>
      <p:pic>
        <p:nvPicPr>
          <p:cNvPr id="17" name="图片 16" descr="E:\素材\卡通\dd2fa15830b53acb0d7380b2390f694c.pngdd2fa15830b53acb0d7380b2390f694c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091972" y="184047"/>
            <a:ext cx="1499711" cy="1499734"/>
          </a:xfrm>
          <a:prstGeom prst="rect">
            <a:avLst/>
          </a:prstGeom>
        </p:spPr>
      </p:pic>
      <p:pic>
        <p:nvPicPr>
          <p:cNvPr id="19" name="图片 18" descr="E:\素材\卡通\92ae4d8057413ac541816c85d7c4bf83.png92ae4d8057413ac541816c85d7c4bf83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1" y="-27146"/>
            <a:ext cx="4138136" cy="5197316"/>
          </a:xfrm>
          <a:prstGeom prst="rect">
            <a:avLst/>
          </a:prstGeom>
        </p:spPr>
      </p:pic>
      <p:pic>
        <p:nvPicPr>
          <p:cNvPr id="13" name="图片 12" descr="E:\素材\卡通\543b8de0e1c0138c2e66a9325a79873e.png543b8de0e1c0138c2e66a9325a79873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4840" y="2463642"/>
            <a:ext cx="3632359" cy="2438876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xmlns="" id="{BC6EE471-93F1-4AC5-8CD4-8D7CA47D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834" y="1326038"/>
            <a:ext cx="732155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3" tIns="25717" rIns="51423" bIns="25717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Chào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mừng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các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con </a:t>
            </a:r>
            <a:r>
              <a:rPr lang="vi-VN" altLang="zh-CN" sz="4200" b="1" dirty="0">
                <a:solidFill>
                  <a:srgbClr val="FF0000"/>
                </a:solidFill>
                <a:latin typeface="HP001 4 hàng"/>
              </a:rPr>
              <a:t>đế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n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với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tiết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học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Tiếng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Việt</a:t>
            </a:r>
            <a:endParaRPr lang="zh-CN" altLang="en-US" sz="4200" b="1" dirty="0">
              <a:solidFill>
                <a:srgbClr val="FF0000"/>
              </a:solidFill>
              <a:latin typeface="HP001 4 hàng"/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2876550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8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31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0999" y="819150"/>
            <a:ext cx="4800601" cy="9310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1399314" y="203540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2800" dirty="0" smtClean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5 </a:t>
            </a: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ô li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5 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5970" y="189569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ữ 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93" y="266383"/>
            <a:ext cx="3764981" cy="48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3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85800" y="1164357"/>
            <a:ext cx="441613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01600" y="3665209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hữ 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93" y="266383"/>
            <a:ext cx="3764981" cy="48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6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794" y="265934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 HƯỚNG DẪN VIẾT CHỮ HOA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V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vừa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hữ V 5 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600" y="741230"/>
            <a:ext cx="6705600" cy="42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09550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  <a:latin typeface="Arial-Rounded"/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V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hữ v 2.5 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457" y="737928"/>
            <a:ext cx="75861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9">
            <a:extLst>
              <a:ext uri="{FF2B5EF4-FFF2-40B4-BE49-F238E27FC236}">
                <a16:creationId xmlns:a16="http://schemas.microsoft.com/office/drawing/2014/main" xmlns="" id="{1F70942B-9272-45C2-A1F5-56BFFCDE0460}"/>
              </a:ext>
            </a:extLst>
          </p:cNvPr>
          <p:cNvSpPr txBox="1"/>
          <p:nvPr/>
        </p:nvSpPr>
        <p:spPr>
          <a:xfrm>
            <a:off x="2275203" y="361950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5400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5400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OnlineLabels Clip Art -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15505"/>
            <a:ext cx="7839989" cy="352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1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ôi nhà yên bình bên khoảng sân vườn xanh tươi với điểm nhấn đặc b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350"/>
            <a:ext cx="646176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4425385"/>
            <a:ext cx="7494748" cy="584765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V</a:t>
            </a:r>
            <a:r>
              <a:rPr lang="vi-VN" sz="3200" b="1" dirty="0" smtClean="0">
                <a:solidFill>
                  <a:srgbClr val="0000FF"/>
                </a:solidFill>
                <a:latin typeface="HP001 4 hàng" pitchFamily="34" charset="0"/>
              </a:rPr>
              <a:t>ườn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cây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quanh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n</a:t>
            </a:r>
            <a:r>
              <a:rPr lang="vi-VN" sz="3200" b="1" dirty="0" smtClean="0">
                <a:solidFill>
                  <a:srgbClr val="0000FF"/>
                </a:solidFill>
                <a:latin typeface="HP001 4 hàng" pitchFamily="34" charset="0"/>
              </a:rPr>
              <a:t>ă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m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xanh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tō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35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88226"/>
            <a:ext cx="8868406" cy="1442113"/>
          </a:xfrm>
          <a:prstGeom prst="rect">
            <a:avLst/>
          </a:prstGeom>
          <a:noFill/>
        </p:spPr>
        <p:txBody>
          <a:bodyPr wrap="square" lIns="120575" tIns="60287" rIns="120575" bIns="60287" rtlCol="0">
            <a:spAutoFit/>
          </a:bodyPr>
          <a:lstStyle/>
          <a:p>
            <a:pPr defTabSz="792146">
              <a:lnSpc>
                <a:spcPct val="165000"/>
              </a:lnSpc>
            </a:pPr>
            <a:r>
              <a:rPr lang="en-US" sz="2600" dirty="0">
                <a:solidFill>
                  <a:srgbClr val="0070C0"/>
                </a:solidFill>
                <a:latin typeface="NTN02" pitchFamily="34" charset="0"/>
                <a:ea typeface="NTN02" pitchFamily="34" charset="0"/>
              </a:rPr>
              <a:t>11111111111111111111111111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1053991" y="701781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V</a:t>
            </a:r>
            <a:r>
              <a:rPr lang="vi-VN" sz="3200" b="1" dirty="0" smtClean="0">
                <a:solidFill>
                  <a:prstClr val="black"/>
                </a:solidFill>
                <a:latin typeface="HP001 4 hàng" pitchFamily="34" charset="0"/>
              </a:rPr>
              <a:t>ườn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quanh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n</a:t>
            </a:r>
            <a:r>
              <a:rPr lang="vi-VN" sz="3200" b="1" dirty="0" smtClean="0">
                <a:solidFill>
                  <a:prstClr val="black"/>
                </a:solidFill>
                <a:latin typeface="HP001 4 hàng" pitchFamily="34" charset="0"/>
              </a:rPr>
              <a:t>ă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m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xanh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tō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24955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65689" y="3028951"/>
            <a:ext cx="686605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5718566" y="3028951"/>
            <a:ext cx="3362043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y,h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63614" y="2551168"/>
            <a:ext cx="462881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5688700" y="2551168"/>
            <a:ext cx="3113450" cy="55397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11A165-1A4E-4B6C-B1DD-798189419610}"/>
              </a:ext>
            </a:extLst>
          </p:cNvPr>
          <p:cNvSpPr/>
          <p:nvPr/>
        </p:nvSpPr>
        <p:spPr>
          <a:xfrm>
            <a:off x="2916787" y="1150475"/>
            <a:ext cx="258816" cy="6306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3046195" y="590550"/>
            <a:ext cx="1049485" cy="499154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32363" y="3562350"/>
            <a:ext cx="680183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5638801" y="3535339"/>
            <a:ext cx="377529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23970" y="4095753"/>
            <a:ext cx="5594599" cy="984869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5638801" y="4075200"/>
            <a:ext cx="3657600" cy="107104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886200" y="1632423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19200" y="1649739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38920" y="164973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90800" y="1667474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60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V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V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V</a:t>
            </a:r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ườn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cây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quanh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n</a:t>
            </a:r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ă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m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xanh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tō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3671478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V</a:t>
            </a:r>
            <a:r>
              <a:rPr lang="vi-VN" sz="5300" b="1" dirty="0" smtClean="0">
                <a:solidFill>
                  <a:prstClr val="white"/>
                </a:solidFill>
                <a:latin typeface="HP001 4 hàng" pitchFamily="34" charset="0"/>
              </a:rPr>
              <a:t>ườn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125" y="3628463"/>
            <a:ext cx="2833275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V</a:t>
            </a:r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ườn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971553"/>
            <a:ext cx="1447800" cy="116955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757239" y="630158"/>
            <a:ext cx="3462135" cy="1880278"/>
            <a:chOff x="1866512" y="1446509"/>
            <a:chExt cx="3271491" cy="2309600"/>
          </a:xfrm>
        </p:grpSpPr>
        <p:grpSp>
          <p:nvGrpSpPr>
            <p:cNvPr id="5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7" name="Freeform 6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14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6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6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</a:pPr>
              <a:r>
                <a:rPr lang="en-US" altLang="zh-CN" sz="27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VIẾT VÀO VỞ.</a:t>
              </a:r>
            </a:p>
          </p:txBody>
        </p:sp>
      </p:grpSp>
      <p:pic>
        <p:nvPicPr>
          <p:cNvPr id="96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72" y="926118"/>
            <a:ext cx="5304186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1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450" y="2862956"/>
            <a:ext cx="7218294" cy="230108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72862" y="0"/>
            <a:ext cx="2472477" cy="5143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/>
          <a:srcRect l="62055" t="32662" r="1"/>
          <a:stretch>
            <a:fillRect/>
          </a:stretch>
        </p:blipFill>
        <p:spPr>
          <a:xfrm>
            <a:off x="576006" y="411511"/>
            <a:ext cx="1713994" cy="343397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279C9A71-F18C-4123-822A-94FDD3AD6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737121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Củng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cố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và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dặn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dò</a:t>
            </a:r>
            <a:endParaRPr lang="zh-CN" altLang="en-US" sz="5500" b="1" dirty="0">
              <a:solidFill>
                <a:srgbClr val="FFFF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92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77" y="2647950"/>
            <a:ext cx="6366523" cy="2436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screen"/>
          <a:srcRect l="62055" t="32662" r="1"/>
          <a:stretch>
            <a:fillRect/>
          </a:stretch>
        </p:blipFill>
        <p:spPr>
          <a:xfrm>
            <a:off x="7086600" y="56709"/>
            <a:ext cx="1713994" cy="343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6305"/>
            <a:ext cx="1927163" cy="3075215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xmlns="" id="{57BEDC9F-A735-4BED-9AB7-E2605F9C6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14350"/>
            <a:ext cx="37882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6600" dirty="0" err="1">
                <a:solidFill>
                  <a:srgbClr val="0070C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Khởi</a:t>
            </a:r>
            <a:r>
              <a:rPr lang="en-US" altLang="zh-CN" sz="6600" dirty="0">
                <a:solidFill>
                  <a:srgbClr val="0070C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solidFill>
                  <a:srgbClr val="0070C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động</a:t>
            </a:r>
            <a:endParaRPr lang="zh-CN" altLang="en-US" sz="6600" dirty="0">
              <a:solidFill>
                <a:srgbClr val="0070C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28015"/>
            <a:ext cx="5410200" cy="31734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450" y="1232317"/>
            <a:ext cx="9162510" cy="39111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89953" y="357505"/>
            <a:ext cx="1714329" cy="34346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64E3B8C-4F79-4AF9-87B2-A884941C00EC}"/>
              </a:ext>
            </a:extLst>
          </p:cNvPr>
          <p:cNvSpPr txBox="1"/>
          <p:nvPr/>
        </p:nvSpPr>
        <p:spPr>
          <a:xfrm flipH="1">
            <a:off x="1295399" y="666750"/>
            <a:ext cx="41582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Tạm</a:t>
            </a:r>
            <a:r>
              <a:rPr lang="en-US" altLang="zh-CN" sz="6000" dirty="0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biệt</a:t>
            </a:r>
            <a:r>
              <a:rPr lang="en-US" altLang="zh-CN" sz="6000" dirty="0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và</a:t>
            </a:r>
            <a:r>
              <a:rPr lang="en-US" altLang="zh-CN" sz="6000" dirty="0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hẹn</a:t>
            </a:r>
            <a:r>
              <a:rPr lang="en-US" altLang="zh-CN" sz="6000" dirty="0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gặp</a:t>
            </a:r>
            <a:r>
              <a:rPr lang="en-US" altLang="zh-CN" sz="6000" dirty="0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6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lại</a:t>
            </a:r>
            <a:endParaRPr lang="zh-CN" altLang="en-US" sz="6000" dirty="0">
              <a:solidFill>
                <a:schemeClr val="bg1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5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36" r="100000">
                        <a14:backgroundMark x1="27290" y1="92969" x2="36069" y2="97656"/>
                      </a14:backgroundRemoval>
                    </a14:imgEffect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5972"/>
            <a:ext cx="4793040" cy="46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8" y="133352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042322"/>
            <a:ext cx="2133600" cy="355481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404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5" rIns="91410" bIns="4570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4" y="3906204"/>
            <a:ext cx="9147810" cy="1293971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3000191" y="1131889"/>
            <a:ext cx="557212" cy="557213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180" name="组合 2"/>
          <p:cNvGrpSpPr/>
          <p:nvPr/>
        </p:nvGrpSpPr>
        <p:grpSpPr>
          <a:xfrm>
            <a:off x="4660267" y="473383"/>
            <a:ext cx="417512" cy="566737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6248400" y="1040120"/>
            <a:ext cx="469900" cy="577850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7696200" y="258402"/>
            <a:ext cx="436562" cy="549275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14350">
                <a:defRPr/>
              </a:pPr>
              <a:endParaRPr lang="zh-CN" altLang="en-US" sz="1016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16" y="1246488"/>
            <a:ext cx="3222306" cy="3810177"/>
          </a:xfrm>
          <a:prstGeom prst="rect">
            <a:avLst/>
          </a:prstGeom>
        </p:spPr>
      </p:pic>
      <p:sp>
        <p:nvSpPr>
          <p:cNvPr id="41" name="Rectangle 8">
            <a:extLst>
              <a:ext uri="{FF2B5EF4-FFF2-40B4-BE49-F238E27FC236}">
                <a16:creationId xmlns:a16="http://schemas.microsoft.com/office/drawing/2014/main" xmlns="" id="{12DCE1E6-91F4-45C0-8E23-1D3552665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73" y="-1268"/>
            <a:ext cx="7334250" cy="6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9" rIns="91415" bIns="45709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500" b="1" dirty="0" err="1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Thứ</a:t>
            </a:r>
            <a:r>
              <a:rPr lang="en-US" altLang="en-US" sz="2500" b="1" dirty="0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    </a:t>
            </a:r>
            <a:r>
              <a:rPr lang="en-US" altLang="en-US" sz="2500" b="1" dirty="0" err="1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ngày</a:t>
            </a:r>
            <a:r>
              <a:rPr lang="en-US" altLang="en-US" sz="2500" b="1" dirty="0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   </a:t>
            </a:r>
            <a:r>
              <a:rPr lang="en-US" altLang="en-US" sz="2500" b="1" dirty="0" err="1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tháng</a:t>
            </a:r>
            <a:r>
              <a:rPr lang="en-US" altLang="en-US" sz="2500" b="1" dirty="0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   </a:t>
            </a:r>
            <a:r>
              <a:rPr lang="en-US" altLang="en-US" sz="2500" b="1" dirty="0" err="1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năm</a:t>
            </a:r>
            <a:r>
              <a:rPr lang="en-US" altLang="en-US" sz="2500" b="1" dirty="0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 </a:t>
            </a:r>
            <a:r>
              <a:rPr lang="en-US" altLang="en-US" sz="2500" b="1" dirty="0" smtClean="0">
                <a:solidFill>
                  <a:srgbClr val="000000"/>
                </a:solidFill>
                <a:latin typeface="HP001 4 hàng"/>
                <a:cs typeface="Times New Roman" panose="02020603050405020304" pitchFamily="18" charset="0"/>
              </a:rPr>
              <a:t>2022</a:t>
            </a:r>
            <a:endParaRPr lang="en-US" altLang="en-US" sz="2500" b="1" dirty="0">
              <a:solidFill>
                <a:srgbClr val="000000"/>
              </a:solidFill>
              <a:latin typeface="HP001 4 hàng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文本框 39">
            <a:extLst>
              <a:ext uri="{FF2B5EF4-FFF2-40B4-BE49-F238E27FC236}">
                <a16:creationId xmlns:a16="http://schemas.microsoft.com/office/drawing/2014/main" xmlns="" id="{B8C6C006-6DFB-44E3-AB1D-764EFF60DA4F}"/>
              </a:ext>
            </a:extLst>
          </p:cNvPr>
          <p:cNvSpPr txBox="1"/>
          <p:nvPr/>
        </p:nvSpPr>
        <p:spPr>
          <a:xfrm>
            <a:off x="3082939" y="1725633"/>
            <a:ext cx="59474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91489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3)</a:t>
            </a:r>
          </a:p>
          <a:p>
            <a:pPr algn="ctr" defTabSz="791489">
              <a:lnSpc>
                <a:spcPct val="150000"/>
              </a:lnSpc>
            </a:pP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3600" b="1" dirty="0">
              <a:solidFill>
                <a:srgbClr val="0033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38624" y="2392550"/>
            <a:ext cx="3005826" cy="28469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/>
          <a:srcRect l="62055" t="32662" r="1"/>
          <a:stretch>
            <a:fillRect/>
          </a:stretch>
        </p:blipFill>
        <p:spPr>
          <a:xfrm>
            <a:off x="133428" y="556605"/>
            <a:ext cx="1714329" cy="34346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4" y="357505"/>
            <a:ext cx="3368418" cy="22904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725541" y="721564"/>
            <a:ext cx="3437259" cy="1972418"/>
            <a:chOff x="9125196" y="1278496"/>
            <a:chExt cx="1193743" cy="12047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 flipH="1">
              <a:off x="9266021" y="1543791"/>
              <a:ext cx="912092" cy="79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 defTabSz="685800"/>
              <a:r>
                <a:rPr lang="en-US" altLang="zh-CN" sz="7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altLang="zh-CN" sz="7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7200" dirty="0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zh-CN" altLang="en-US" sz="7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61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7800" y="2100208"/>
            <a:ext cx="3503666" cy="1296561"/>
            <a:chOff x="2744315" y="1595348"/>
            <a:chExt cx="4326579" cy="1598392"/>
          </a:xfrm>
          <a:solidFill>
            <a:srgbClr val="ABDB77"/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72470" y="1962949"/>
              <a:ext cx="3681126" cy="796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6758" y="2212268"/>
            <a:ext cx="1295802" cy="1184501"/>
            <a:chOff x="2210284" y="3447251"/>
            <a:chExt cx="826089" cy="809063"/>
          </a:xfrm>
        </p:grpSpPr>
        <p:sp>
          <p:nvSpPr>
            <p:cNvPr id="8" name="Oval 7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2" descr="Little Kid Write Stock Illustrations – 1,769 Little Kid Write Stock  Illustrations, Vectors &amp;amp; Clipart - Dreams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61" b="93788" l="0" r="95125">
                        <a14:foregroundMark x1="63250" y1="20758" x2="63000" y2="29242"/>
                        <a14:foregroundMark x1="73500" y1="22121" x2="73500" y2="29394"/>
                        <a14:foregroundMark x1="61000" y1="22576" x2="61000" y2="28939"/>
                        <a14:foregroundMark x1="88250" y1="23788" x2="89125" y2="33030"/>
                        <a14:foregroundMark x1="72500" y1="82121" x2="72875" y2="86970"/>
                        <a14:foregroundMark x1="46250" y1="27576" x2="47875" y2="29242"/>
                        <a14:foregroundMark x1="43625" y1="29394" x2="46000" y2="30303"/>
                        <a14:foregroundMark x1="44125" y1="32424" x2="45625" y2="32424"/>
                        <a14:foregroundMark x1="43250" y1="36970" x2="48125" y2="37121"/>
                        <a14:foregroundMark x1="65814" y1="52365" x2="72409" y2="72920"/>
                        <a14:foregroundMark x1="74832" y1="58891" x2="72813" y2="73573"/>
                        <a14:foregroundMark x1="84522" y1="84339" x2="83984" y2="89723"/>
                        <a14:foregroundMark x1="89771" y1="33279" x2="83715" y2="79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71550"/>
            <a:ext cx="397163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2133600" y="20298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18206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304801" y="217575"/>
            <a:ext cx="8077199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mau chu cao 2.5 o ly 38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556" y="2266950"/>
            <a:ext cx="2536924" cy="358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2938"/>
            <a:ext cx="3083702" cy="366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1863"/>
            <a:ext cx="3048000" cy="24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ữ 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93" y="266383"/>
            <a:ext cx="3764981" cy="48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8600" y="1164357"/>
            <a:ext cx="548639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5 ô li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4 ô li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6 ô li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41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6055" y="1164357"/>
            <a:ext cx="520308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3 ô li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2 ô li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mau chu cao 2.5 o ly 38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8749"/>
            <a:ext cx="3432460" cy="48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3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892</Words>
  <Application>Microsoft Office PowerPoint</Application>
  <PresentationFormat>On-screen Show (16:9)</PresentationFormat>
  <Paragraphs>143</Paragraphs>
  <Slides>20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Theme</vt:lpstr>
      <vt:lpstr>Office 主题</vt:lpstr>
      <vt:lpstr>1_Office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12</cp:revision>
  <dcterms:created xsi:type="dcterms:W3CDTF">2021-11-15T02:34:49Z</dcterms:created>
  <dcterms:modified xsi:type="dcterms:W3CDTF">2021-12-05T03:13:30Z</dcterms:modified>
</cp:coreProperties>
</file>