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
  </p:notesMasterIdLst>
  <p:sldIdLst>
    <p:sldId id="292" r:id="rId3"/>
    <p:sldId id="260" r:id="rId4"/>
    <p:sldId id="362" r:id="rId5"/>
    <p:sldId id="533" r:id="rId6"/>
    <p:sldId id="645" r:id="rId7"/>
    <p:sldId id="646" r:id="rId8"/>
    <p:sldId id="638" r:id="rId9"/>
    <p:sldId id="639" r:id="rId10"/>
    <p:sldId id="644" r:id="rId11"/>
    <p:sldId id="290"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8AED5"/>
    <a:srgbClr val="D2EFFA"/>
    <a:srgbClr val="84D1F0"/>
    <a:srgbClr val="66FF33"/>
    <a:srgbClr val="66FFCC"/>
    <a:srgbClr val="6600FF"/>
    <a:srgbClr val="0099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8B02-EB84-4554-9D84-707E967A9383}"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BCC77-1300-480B-B7B2-A4C33425DC03}" type="slidenum">
              <a:rPr lang="en-US" smtClean="0"/>
              <a:t>‹#›</a:t>
            </a:fld>
            <a:endParaRPr lang="en-US"/>
          </a:p>
        </p:txBody>
      </p:sp>
    </p:spTree>
    <p:extLst>
      <p:ext uri="{BB962C8B-B14F-4D97-AF65-F5344CB8AC3E}">
        <p14:creationId xmlns:p14="http://schemas.microsoft.com/office/powerpoint/2010/main" val="268747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64537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53235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971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2983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192553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58798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82730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886993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11911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5596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1931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12574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43468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86874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62144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5098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49340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21989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26956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58255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3935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9/18/2024</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82835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37D76D1-6A9A-4E6B-AC14-751E2CB631B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90487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3D82BF8-2AC2-400A-9267-40F30B1DD07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09468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1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40BC7-A4DA-94CB-58D8-53D0EBA4C39F}"/>
              </a:ext>
            </a:extLst>
          </p:cNvPr>
          <p:cNvPicPr>
            <a:picLocks noChangeAspect="1"/>
          </p:cNvPicPr>
          <p:nvPr/>
        </p:nvPicPr>
        <p:blipFill>
          <a:blip r:embed="rId2"/>
          <a:stretch>
            <a:fillRect/>
          </a:stretch>
        </p:blipFill>
        <p:spPr>
          <a:xfrm>
            <a:off x="1543588" y="1889790"/>
            <a:ext cx="9375518" cy="1939260"/>
          </a:xfrm>
          <a:prstGeom prst="rect">
            <a:avLst/>
          </a:prstGeom>
        </p:spPr>
      </p:pic>
    </p:spTree>
    <p:extLst>
      <p:ext uri="{BB962C8B-B14F-4D97-AF65-F5344CB8AC3E}">
        <p14:creationId xmlns:p14="http://schemas.microsoft.com/office/powerpoint/2010/main" val="18048185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2425" y="0"/>
            <a:ext cx="11487151" cy="6581775"/>
            <a:chOff x="-128466" y="58383"/>
            <a:chExt cx="11931487" cy="6741233"/>
          </a:xfrm>
        </p:grpSpPr>
        <p:sp>
          <p:nvSpPr>
            <p:cNvPr id="32" name="Rounded Rectangle 31"/>
            <p:cNvSpPr/>
            <p:nvPr/>
          </p:nvSpPr>
          <p:spPr>
            <a:xfrm>
              <a:off x="464127" y="683373"/>
              <a:ext cx="10889673" cy="5994110"/>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0" b="100000" l="0" r="99422">
                          <a14:foregroundMark x1="95008" y1="91390" x2="95008" y2="91390"/>
                          <a14:foregroundMark x1="93904" y1="89693" x2="89490" y2="93492"/>
                          <a14:foregroundMark x1="15502" y1="5659" x2="4204" y2="8610"/>
                          <a14:foregroundMark x1="12454" y1="5012" x2="9143" y2="5214"/>
                        </a14:backgroundRemoval>
                      </a14:imgEffect>
                    </a14:imgLayer>
                  </a14:imgProps>
                </a:ext>
                <a:ext uri="{28A0092B-C50C-407E-A947-70E740481C1C}">
                  <a14:useLocalDpi xmlns:a14="http://schemas.microsoft.com/office/drawing/2010/main" val="0"/>
                </a:ext>
              </a:extLst>
            </a:blip>
            <a:stretch>
              <a:fillRect/>
            </a:stretch>
          </p:blipFill>
          <p:spPr>
            <a:xfrm rot="16200000">
              <a:off x="2466661" y="-2536744"/>
              <a:ext cx="6741233" cy="11931487"/>
            </a:xfrm>
            <a:prstGeom prst="rect">
              <a:avLst/>
            </a:prstGeom>
          </p:spPr>
        </p:pic>
      </p:grpSp>
      <p:grpSp>
        <p:nvGrpSpPr>
          <p:cNvPr id="8" name="Group 7"/>
          <p:cNvGrpSpPr/>
          <p:nvPr/>
        </p:nvGrpSpPr>
        <p:grpSpPr>
          <a:xfrm>
            <a:off x="1367175" y="1083717"/>
            <a:ext cx="9574851" cy="1054659"/>
            <a:chOff x="1870614" y="1068913"/>
            <a:chExt cx="3756277" cy="1563725"/>
          </a:xfrm>
        </p:grpSpPr>
        <p:sp>
          <p:nvSpPr>
            <p:cNvPr id="12" name="Rounded Rectangle 11"/>
            <p:cNvSpPr/>
            <p:nvPr/>
          </p:nvSpPr>
          <p:spPr>
            <a:xfrm>
              <a:off x="2982155" y="1068913"/>
              <a:ext cx="1326339" cy="1117600"/>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Ghi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nhớ</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grpSp>
        <p:nvGrpSpPr>
          <p:cNvPr id="13" name="Group 12"/>
          <p:cNvGrpSpPr/>
          <p:nvPr/>
        </p:nvGrpSpPr>
        <p:grpSpPr>
          <a:xfrm>
            <a:off x="1323322" y="2170861"/>
            <a:ext cx="9444311" cy="2410664"/>
            <a:chOff x="1812306" y="1662510"/>
            <a:chExt cx="3759200" cy="1117600"/>
          </a:xfrm>
        </p:grpSpPr>
        <p:sp>
          <p:nvSpPr>
            <p:cNvPr id="17" name="Rounded Rectangle 16"/>
            <p:cNvSpPr/>
            <p:nvPr/>
          </p:nvSpPr>
          <p:spPr>
            <a:xfrm>
              <a:off x="1812306" y="1662510"/>
              <a:ext cx="3759200" cy="1117600"/>
            </a:xfrm>
            <a:prstGeom prst="roundRect">
              <a:avLst/>
            </a:prstGeom>
            <a:solidFill>
              <a:srgbClr val="CBFFA9"/>
            </a:solidFill>
            <a:ln w="57150">
              <a:solidFill>
                <a:srgbClr val="633F1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FF9B9B"/>
                </a:solidFill>
                <a:effectLst/>
                <a:uLnTx/>
                <a:uFillTx/>
                <a:latin typeface="Calibri" panose="020F0502020204030204"/>
                <a:ea typeface="+mn-ea"/>
                <a:cs typeface="+mn-cs"/>
              </a:endParaRPr>
            </a:p>
          </p:txBody>
        </p:sp>
        <p:sp>
          <p:nvSpPr>
            <p:cNvPr id="15" name="Title 1"/>
            <p:cNvSpPr txBox="1">
              <a:spLocks/>
            </p:cNvSpPr>
            <p:nvPr/>
          </p:nvSpPr>
          <p:spPr>
            <a:xfrm>
              <a:off x="1863031" y="1792134"/>
              <a:ext cx="361194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just" defTabSz="914400" rtl="0" eaLnBrk="1" fontAlgn="auto" latinLnBrk="0" hangingPunct="1">
                <a:lnSpc>
                  <a:spcPct val="100000"/>
                </a:lnSpc>
                <a:spcBef>
                  <a:spcPct val="0"/>
                </a:spcBef>
                <a:spcAft>
                  <a:spcPts val="600"/>
                </a:spcAft>
                <a:buClrTx/>
                <a:buSzTx/>
                <a:tabLst/>
                <a:defRPr/>
              </a:pPr>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Trong bài văn kể chuyện sáng tạo, người viết có thể th</a:t>
              </a:r>
              <a:r>
                <a:rPr lang="en-US" sz="3200" dirty="0">
                  <a:solidFill>
                    <a:srgbClr val="000000"/>
                  </a:solidFill>
                  <a:latin typeface="Calibri" panose="020F0502020204030204" pitchFamily="34" charset="0"/>
                  <a:cs typeface="Calibri" panose="020F0502020204030204" pitchFamily="34" charset="0"/>
                </a:rPr>
                <a:t>ê</a:t>
              </a:r>
              <a:r>
                <a:rPr lang="vi-VN" sz="3200" b="0" i="0" dirty="0">
                  <a:solidFill>
                    <a:srgbClr val="000000"/>
                  </a:solidFill>
                  <a:effectLst/>
                  <a:latin typeface="Calibri" panose="020F0502020204030204" pitchFamily="34" charset="0"/>
                  <a:cs typeface="Calibri" panose="020F0502020204030204" pitchFamily="34" charset="0"/>
                </a:rPr>
                <a:t>m chi tiết (thêm lời thoại, thêm lời kể, lời tả,...) hoặc thay đổi cách kết thúc mà không làm thay đổi nội dung chính và ý nghĩa của câu chuyện.</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 name="Content Placeholder 2">
            <a:extLst>
              <a:ext uri="{FF2B5EF4-FFF2-40B4-BE49-F238E27FC236}">
                <a16:creationId xmlns:a16="http://schemas.microsoft.com/office/drawing/2014/main" id="{1B1D402D-9CC2-1A46-E4C3-086C8288F89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067425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69324" y="667004"/>
            <a:ext cx="10253352" cy="5523993"/>
          </a:xfrm>
          <a:custGeom>
            <a:avLst/>
            <a:gdLst/>
            <a:ahLst/>
            <a:cxnLst/>
            <a:rect l="l" t="t" r="r" b="b"/>
            <a:pathLst>
              <a:path w="15380028" h="8285990">
                <a:moveTo>
                  <a:pt x="0" y="0"/>
                </a:moveTo>
                <a:lnTo>
                  <a:pt x="15380028" y="0"/>
                </a:lnTo>
                <a:lnTo>
                  <a:pt x="15380028" y="8285990"/>
                </a:lnTo>
                <a:lnTo>
                  <a:pt x="0" y="82859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4"/>
          <p:cNvSpPr/>
          <p:nvPr/>
        </p:nvSpPr>
        <p:spPr>
          <a:xfrm>
            <a:off x="7898276" y="3197706"/>
            <a:ext cx="3989059" cy="3466855"/>
          </a:xfrm>
          <a:custGeom>
            <a:avLst/>
            <a:gdLst/>
            <a:ahLst/>
            <a:cxnLst/>
            <a:rect l="l" t="t" r="r" b="b"/>
            <a:pathLst>
              <a:path w="5983589" h="5200283">
                <a:moveTo>
                  <a:pt x="0" y="0"/>
                </a:moveTo>
                <a:lnTo>
                  <a:pt x="5983589" y="0"/>
                </a:lnTo>
                <a:lnTo>
                  <a:pt x="5983589" y="5200283"/>
                </a:lnTo>
                <a:lnTo>
                  <a:pt x="0" y="5200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3240998" y="4931133"/>
            <a:ext cx="4876800" cy="2292096"/>
          </a:xfrm>
          <a:custGeom>
            <a:avLst/>
            <a:gdLst/>
            <a:ahLst/>
            <a:cxnLst/>
            <a:rect l="l" t="t" r="r" b="b"/>
            <a:pathLst>
              <a:path w="7315200" h="3438144">
                <a:moveTo>
                  <a:pt x="0" y="0"/>
                </a:moveTo>
                <a:lnTo>
                  <a:pt x="7315200" y="0"/>
                </a:lnTo>
                <a:lnTo>
                  <a:pt x="7315200" y="3438144"/>
                </a:lnTo>
                <a:lnTo>
                  <a:pt x="0" y="34381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23042" y="4857981"/>
            <a:ext cx="4876800" cy="1219200"/>
          </a:xfrm>
          <a:custGeom>
            <a:avLst/>
            <a:gdLst/>
            <a:ahLst/>
            <a:cxnLst/>
            <a:rect l="l" t="t" r="r" b="b"/>
            <a:pathLst>
              <a:path w="7315200" h="1828800">
                <a:moveTo>
                  <a:pt x="0" y="0"/>
                </a:moveTo>
                <a:lnTo>
                  <a:pt x="7315200" y="0"/>
                </a:lnTo>
                <a:lnTo>
                  <a:pt x="7315200" y="1828800"/>
                </a:lnTo>
                <a:lnTo>
                  <a:pt x="0" y="1828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9144135" y="-402336"/>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206309" y="0"/>
            <a:ext cx="4876800" cy="1938528"/>
          </a:xfrm>
          <a:custGeom>
            <a:avLst/>
            <a:gdLst/>
            <a:ahLst/>
            <a:cxnLst/>
            <a:rect l="l" t="t" r="r" b="b"/>
            <a:pathLst>
              <a:path w="7315200" h="2907792">
                <a:moveTo>
                  <a:pt x="0" y="0"/>
                </a:moveTo>
                <a:lnTo>
                  <a:pt x="7315200" y="0"/>
                </a:lnTo>
                <a:lnTo>
                  <a:pt x="7315200" y="2907792"/>
                </a:lnTo>
                <a:lnTo>
                  <a:pt x="0" y="290779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pic>
        <p:nvPicPr>
          <p:cNvPr id="9" name="Picture 8"/>
          <p:cNvPicPr>
            <a:picLocks noChangeAspect="1"/>
          </p:cNvPicPr>
          <p:nvPr/>
        </p:nvPicPr>
        <p:blipFill>
          <a:blip r:embed="rId14"/>
          <a:stretch>
            <a:fillRect/>
          </a:stretch>
        </p:blipFill>
        <p:spPr>
          <a:xfrm>
            <a:off x="1981200" y="803715"/>
            <a:ext cx="7819814" cy="1633869"/>
          </a:xfrm>
          <a:prstGeom prst="rect">
            <a:avLst/>
          </a:prstGeom>
        </p:spPr>
      </p:pic>
      <p:sp>
        <p:nvSpPr>
          <p:cNvPr id="12" name="TextBox 11"/>
          <p:cNvSpPr txBox="1"/>
          <p:nvPr/>
        </p:nvSpPr>
        <p:spPr>
          <a:xfrm>
            <a:off x="1831403" y="2391497"/>
            <a:ext cx="7819814" cy="2145268"/>
          </a:xfrm>
          <a:prstGeom prst="roundRect">
            <a:avLst/>
          </a:prstGeom>
          <a:noFill/>
        </p:spPr>
        <p:txBody>
          <a:bodyPr wrap="square" rtlCol="0">
            <a:spAutoFit/>
          </a:bodyPr>
          <a:lstStyle/>
          <a:p>
            <a:r>
              <a:rPr lang="en-US" sz="4000">
                <a:latin typeface="Cambria" panose="02040503050406030204" pitchFamily="18" charset="0"/>
                <a:ea typeface="Cambria" panose="02040503050406030204" pitchFamily="18" charset="0"/>
              </a:rPr>
              <a:t>- Đọc </a:t>
            </a:r>
            <a:r>
              <a:rPr lang="en-US" sz="4000" dirty="0" err="1">
                <a:latin typeface="Cambria" panose="02040503050406030204" pitchFamily="18" charset="0"/>
                <a:ea typeface="Cambria" panose="02040503050406030204" pitchFamily="18" charset="0"/>
              </a:rPr>
              <a:t>lại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trả</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câu</a:t>
            </a:r>
            <a:r>
              <a:rPr lang="en-US" sz="4000" dirty="0">
                <a:latin typeface="Cambria" panose="02040503050406030204" pitchFamily="18" charset="0"/>
                <a:ea typeface="Cambria" panose="02040503050406030204" pitchFamily="18" charset="0"/>
              </a:rPr>
              <a:t> </a:t>
            </a:r>
            <a:r>
              <a:rPr lang="en-US" sz="4000" err="1">
                <a:latin typeface="Cambria" panose="02040503050406030204" pitchFamily="18" charset="0"/>
                <a:ea typeface="Cambria" panose="02040503050406030204" pitchFamily="18" charset="0"/>
              </a:rPr>
              <a:t>hỏi</a:t>
            </a:r>
            <a:r>
              <a:rPr lang="en-US" sz="400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a:p>
            <a:r>
              <a:rPr lang="en-US" sz="4000">
                <a:latin typeface="Cambria" panose="02040503050406030204" pitchFamily="18" charset="0"/>
                <a:ea typeface="Cambria" panose="02040503050406030204" pitchFamily="18" charset="0"/>
              </a:rPr>
              <a:t>- Tìm hiểu bài sau: Cách viết bài văn kể chuyện sáng tạo (tiếp).</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9163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D10A9-A115-95C2-106D-FC9328FE337F}"/>
              </a:ext>
            </a:extLst>
          </p:cNvPr>
          <p:cNvPicPr>
            <a:picLocks noChangeAspect="1"/>
          </p:cNvPicPr>
          <p:nvPr/>
        </p:nvPicPr>
        <p:blipFill>
          <a:blip r:embed="rId2"/>
          <a:stretch>
            <a:fillRect/>
          </a:stretch>
        </p:blipFill>
        <p:spPr>
          <a:xfrm>
            <a:off x="1939295" y="2185695"/>
            <a:ext cx="8675360" cy="2353260"/>
          </a:xfrm>
          <a:prstGeom prst="rect">
            <a:avLst/>
          </a:prstGeom>
        </p:spPr>
      </p:pic>
    </p:spTree>
    <p:extLst>
      <p:ext uri="{BB962C8B-B14F-4D97-AF65-F5344CB8AC3E}">
        <p14:creationId xmlns:p14="http://schemas.microsoft.com/office/powerpoint/2010/main" val="156388492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353690A-608C-377F-9BA0-33526956E41D}"/>
              </a:ext>
            </a:extLst>
          </p:cNvPr>
          <p:cNvSpPr/>
          <p:nvPr/>
        </p:nvSpPr>
        <p:spPr>
          <a:xfrm>
            <a:off x="2171700" y="1114425"/>
            <a:ext cx="8229600" cy="4705350"/>
          </a:xfrm>
          <a:prstGeom prst="roundRect">
            <a:avLst/>
          </a:prstGeom>
          <a:solidFill>
            <a:schemeClr val="lt1">
              <a:alpha val="7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a:extLst>
              <a:ext uri="{FF2B5EF4-FFF2-40B4-BE49-F238E27FC236}">
                <a16:creationId xmlns:a16="http://schemas.microsoft.com/office/drawing/2014/main" id="{84284FE2-1CE2-E3F9-A74D-8467657FEC8E}"/>
              </a:ext>
            </a:extLst>
          </p:cNvPr>
          <p:cNvPicPr>
            <a:picLocks noChangeAspect="1"/>
          </p:cNvPicPr>
          <p:nvPr/>
        </p:nvPicPr>
        <p:blipFill>
          <a:blip r:embed="rId2"/>
          <a:stretch>
            <a:fillRect/>
          </a:stretch>
        </p:blipFill>
        <p:spPr>
          <a:xfrm>
            <a:off x="4126801" y="1278585"/>
            <a:ext cx="4395597" cy="1176630"/>
          </a:xfrm>
          <a:prstGeom prst="rect">
            <a:avLst/>
          </a:prstGeom>
        </p:spPr>
      </p:pic>
      <p:pic>
        <p:nvPicPr>
          <p:cNvPr id="24" name="图片 1" descr="588ku_d86e2212d3e726cc7abb62f88b3a8de2_12503752">
            <a:extLst>
              <a:ext uri="{FF2B5EF4-FFF2-40B4-BE49-F238E27FC236}">
                <a16:creationId xmlns:a16="http://schemas.microsoft.com/office/drawing/2014/main" id="{8C0C8B1B-57BC-E83D-0582-FBF0B91C6CFB}"/>
              </a:ext>
            </a:extLst>
          </p:cNvPr>
          <p:cNvPicPr>
            <a:picLocks noChangeAspect="1"/>
          </p:cNvPicPr>
          <p:nvPr/>
        </p:nvPicPr>
        <p:blipFill>
          <a:blip r:embed="rId3"/>
          <a:srcRect l="11471" t="26223" r="12879" b="20562"/>
          <a:stretch>
            <a:fillRect/>
          </a:stretch>
        </p:blipFill>
        <p:spPr>
          <a:xfrm>
            <a:off x="0" y="73691"/>
            <a:ext cx="2085975" cy="1316959"/>
          </a:xfrm>
          <a:prstGeom prst="rect">
            <a:avLst/>
          </a:prstGeom>
        </p:spPr>
      </p:pic>
      <p:pic>
        <p:nvPicPr>
          <p:cNvPr id="26" name="Picture 25">
            <a:extLst>
              <a:ext uri="{FF2B5EF4-FFF2-40B4-BE49-F238E27FC236}">
                <a16:creationId xmlns:a16="http://schemas.microsoft.com/office/drawing/2014/main" id="{E8D01651-2E48-8A65-AE71-5A5EA0FADB5E}"/>
              </a:ext>
            </a:extLst>
          </p:cNvPr>
          <p:cNvPicPr>
            <a:picLocks noChangeAspect="1"/>
          </p:cNvPicPr>
          <p:nvPr/>
        </p:nvPicPr>
        <p:blipFill>
          <a:blip r:embed="rId4"/>
          <a:stretch>
            <a:fillRect/>
          </a:stretch>
        </p:blipFill>
        <p:spPr>
          <a:xfrm>
            <a:off x="124893" y="339805"/>
            <a:ext cx="1731414" cy="1072989"/>
          </a:xfrm>
          <a:prstGeom prst="rect">
            <a:avLst/>
          </a:prstGeom>
        </p:spPr>
      </p:pic>
      <p:pic>
        <p:nvPicPr>
          <p:cNvPr id="29" name="Picture 28">
            <a:extLst>
              <a:ext uri="{FF2B5EF4-FFF2-40B4-BE49-F238E27FC236}">
                <a16:creationId xmlns:a16="http://schemas.microsoft.com/office/drawing/2014/main" id="{5E0AAC93-EB2B-D84B-FFD2-FC9AF86376FD}"/>
              </a:ext>
            </a:extLst>
          </p:cNvPr>
          <p:cNvPicPr>
            <a:picLocks noChangeAspect="1"/>
          </p:cNvPicPr>
          <p:nvPr/>
        </p:nvPicPr>
        <p:blipFill>
          <a:blip r:embed="rId5"/>
          <a:stretch>
            <a:fillRect/>
          </a:stretch>
        </p:blipFill>
        <p:spPr>
          <a:xfrm>
            <a:off x="2727668" y="2322754"/>
            <a:ext cx="6736664" cy="2645893"/>
          </a:xfrm>
          <a:prstGeom prst="rect">
            <a:avLst/>
          </a:prstGeom>
        </p:spPr>
      </p:pic>
    </p:spTree>
    <p:extLst>
      <p:ext uri="{BB962C8B-B14F-4D97-AF65-F5344CB8AC3E}">
        <p14:creationId xmlns:p14="http://schemas.microsoft.com/office/powerpoint/2010/main" val="179647006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9A2415C2-12AD-4E3C-A1AD-1EA078A20209}"/>
              </a:ext>
            </a:extLst>
          </p:cNvPr>
          <p:cNvSpPr/>
          <p:nvPr/>
        </p:nvSpPr>
        <p:spPr>
          <a:xfrm>
            <a:off x="2325547" y="609600"/>
            <a:ext cx="9302574" cy="554813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2"/>
          <a:stretch>
            <a:fillRect/>
          </a:stretch>
        </p:blipFill>
        <p:spPr>
          <a:xfrm>
            <a:off x="3724786" y="916566"/>
            <a:ext cx="7065134" cy="2034018"/>
          </a:xfrm>
          <a:prstGeom prst="rect">
            <a:avLst/>
          </a:prstGeom>
        </p:spPr>
      </p:pic>
      <p:sp>
        <p:nvSpPr>
          <p:cNvPr id="7" name="TextBox 6">
            <a:extLst>
              <a:ext uri="{FF2B5EF4-FFF2-40B4-BE49-F238E27FC236}">
                <a16:creationId xmlns:a16="http://schemas.microsoft.com/office/drawing/2014/main" id="{D7E1D77E-E339-67F3-ABC3-BE611ED1CF7C}"/>
              </a:ext>
            </a:extLst>
          </p:cNvPr>
          <p:cNvSpPr txBox="1"/>
          <p:nvPr/>
        </p:nvSpPr>
        <p:spPr>
          <a:xfrm>
            <a:off x="2671051" y="2706825"/>
            <a:ext cx="8957070" cy="2677656"/>
          </a:xfrm>
          <a:prstGeom prst="rect">
            <a:avLst/>
          </a:prstGeom>
          <a:noFill/>
        </p:spPr>
        <p:txBody>
          <a:bodyPr wrap="square" rtlCol="0">
            <a:spAutoFit/>
          </a:bodyPr>
          <a:lstStyle/>
          <a:p>
            <a:r>
              <a:rPr lang="vi-VN" sz="2800"/>
              <a:t>- Nhận biết được cách viết bài văn kể chuyện sáng tạo</a:t>
            </a:r>
            <a:endParaRPr lang="en-US" sz="2800"/>
          </a:p>
          <a:p>
            <a:endParaRPr lang="vi-VN" sz="2800"/>
          </a:p>
          <a:p>
            <a:r>
              <a:rPr lang="vi-VN" sz="2800"/>
              <a:t>- Phát triển năng lực ngôn ngữ.</a:t>
            </a:r>
            <a:endParaRPr lang="en-US" sz="2800"/>
          </a:p>
          <a:p>
            <a:endParaRPr lang="vi-VN" sz="2800"/>
          </a:p>
          <a:p>
            <a:r>
              <a:rPr lang="vi-VN" sz="2800"/>
              <a:t>- Biết vận dụng kiến thức từ bài học để vận dụng vào thực tiễn</a:t>
            </a:r>
          </a:p>
        </p:txBody>
      </p:sp>
    </p:spTree>
    <p:extLst>
      <p:ext uri="{BB962C8B-B14F-4D97-AF65-F5344CB8AC3E}">
        <p14:creationId xmlns:p14="http://schemas.microsoft.com/office/powerpoint/2010/main" val="309186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ounded Rectangle 9"/>
          <p:cNvSpPr/>
          <p:nvPr/>
        </p:nvSpPr>
        <p:spPr>
          <a:xfrm>
            <a:off x="123825" y="142875"/>
            <a:ext cx="11877675" cy="66389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ounded Rectangular Callout 6">
            <a:extLst>
              <a:ext uri="{FF2B5EF4-FFF2-40B4-BE49-F238E27FC236}">
                <a16:creationId xmlns:a16="http://schemas.microsoft.com/office/drawing/2014/main" id="{5715785C-5566-F98D-5009-D4C09F874B64}"/>
              </a:ext>
            </a:extLst>
          </p:cNvPr>
          <p:cNvSpPr/>
          <p:nvPr/>
        </p:nvSpPr>
        <p:spPr>
          <a:xfrm>
            <a:off x="7181850" y="1762125"/>
            <a:ext cx="4571999" cy="155547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US" sz="2800" b="1" dirty="0">
                <a:solidFill>
                  <a:prstClr val="black"/>
                </a:solidFill>
                <a:latin typeface="Cambria" panose="02040503050406030204" pitchFamily="18" charset="0"/>
                <a:ea typeface="Cambria" panose="02040503050406030204" pitchFamily="18" charset="0"/>
              </a:rPr>
              <a:t>C</a:t>
            </a:r>
            <a:r>
              <a:rPr lang="vi-VN" sz="2800" b="1" dirty="0">
                <a:solidFill>
                  <a:prstClr val="black"/>
                </a:solidFill>
                <a:latin typeface="Cambria" panose="02040503050406030204" pitchFamily="18" charset="0"/>
                <a:ea typeface="Cambria" panose="02040503050406030204" pitchFamily="18" charset="0"/>
              </a:rPr>
              <a:t>ác chi tiết sáng tạo có tác dụng gì trong bài văn</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28686D9-B7F5-3773-C692-18D45A51AD5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079803" y="3235950"/>
            <a:ext cx="3795880" cy="3824907"/>
          </a:xfrm>
          <a:prstGeom prst="rect">
            <a:avLst/>
          </a:prstGeom>
        </p:spPr>
      </p:pic>
      <p:sp>
        <p:nvSpPr>
          <p:cNvPr id="2" name="Rectangle 1">
            <a:extLst>
              <a:ext uri="{FF2B5EF4-FFF2-40B4-BE49-F238E27FC236}">
                <a16:creationId xmlns:a16="http://schemas.microsoft.com/office/drawing/2014/main" id="{DFD5C387-A08D-10BD-0BBC-D8FCEF61B5F1}"/>
              </a:ext>
            </a:extLst>
          </p:cNvPr>
          <p:cNvSpPr/>
          <p:nvPr/>
        </p:nvSpPr>
        <p:spPr>
          <a:xfrm>
            <a:off x="457200" y="2266950"/>
            <a:ext cx="6572250" cy="39909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Cambria" panose="02040503050406030204" pitchFamily="18" charset="0"/>
                <a:ea typeface="Cambria" panose="02040503050406030204" pitchFamily="18" charset="0"/>
              </a:rPr>
              <a:t>Các chi tiết sáng tạo giúp bài văn sinh động, cụ thể, thể hiện rõ nét hơn những tưởng tượng của người viết bài văn về câu chuyện được kể. Ngoài ra, các chi tiết sáng tạo còn giúp người viết hoà mình vào câu chuyện, như sống cùng các nhân vật trong câu chuyện để hiểu và cảm nhận câu chuyện</a:t>
            </a:r>
            <a:r>
              <a:rPr lang="en-US" sz="28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370560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ounded Rectangle 9"/>
          <p:cNvSpPr/>
          <p:nvPr/>
        </p:nvSpPr>
        <p:spPr>
          <a:xfrm>
            <a:off x="123825" y="142875"/>
            <a:ext cx="11877675" cy="66389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ounded Rectangular Callout 6">
            <a:extLst>
              <a:ext uri="{FF2B5EF4-FFF2-40B4-BE49-F238E27FC236}">
                <a16:creationId xmlns:a16="http://schemas.microsoft.com/office/drawing/2014/main" id="{5715785C-5566-F98D-5009-D4C09F874B64}"/>
              </a:ext>
            </a:extLst>
          </p:cNvPr>
          <p:cNvSpPr/>
          <p:nvPr/>
        </p:nvSpPr>
        <p:spPr>
          <a:xfrm>
            <a:off x="7181850" y="1285875"/>
            <a:ext cx="4571999" cy="203172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vi-VN" sz="2800" b="1" dirty="0">
                <a:solidFill>
                  <a:prstClr val="black"/>
                </a:solidFill>
                <a:latin typeface="Cambria" panose="02040503050406030204" pitchFamily="18" charset="0"/>
                <a:ea typeface="Cambria" panose="02040503050406030204" pitchFamily="18" charset="0"/>
              </a:rPr>
              <a:t>Các chi tiết sáng tạo có làm ảnh hưởng đến nội dung chính và ý nghĩa của câu chuyện không?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28686D9-B7F5-3773-C692-18D45A51AD5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079803" y="3235950"/>
            <a:ext cx="3795880" cy="3824907"/>
          </a:xfrm>
          <a:prstGeom prst="rect">
            <a:avLst/>
          </a:prstGeom>
        </p:spPr>
      </p:pic>
      <p:sp>
        <p:nvSpPr>
          <p:cNvPr id="2" name="Rectangle 1">
            <a:extLst>
              <a:ext uri="{FF2B5EF4-FFF2-40B4-BE49-F238E27FC236}">
                <a16:creationId xmlns:a16="http://schemas.microsoft.com/office/drawing/2014/main" id="{DFD5C387-A08D-10BD-0BBC-D8FCEF61B5F1}"/>
              </a:ext>
            </a:extLst>
          </p:cNvPr>
          <p:cNvSpPr/>
          <p:nvPr/>
        </p:nvSpPr>
        <p:spPr>
          <a:xfrm>
            <a:off x="466725" y="3152775"/>
            <a:ext cx="6572250" cy="30765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mbria" panose="02040503050406030204" pitchFamily="18" charset="0"/>
                <a:ea typeface="Cambria" panose="02040503050406030204" pitchFamily="18" charset="0"/>
              </a:rPr>
              <a:t>Không ảnh hưởng đến nội dung chính và ý nghĩa của câu chuyện, mà chỉ làm sinh động và rõ nét hơn một số chi tiết trong bài</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5011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ounded Rectangle 9"/>
          <p:cNvSpPr/>
          <p:nvPr/>
        </p:nvSpPr>
        <p:spPr>
          <a:xfrm>
            <a:off x="123825" y="142875"/>
            <a:ext cx="11887200" cy="66389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6678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Theo em, đoạn dưới đây có thể thay cho đoạn nào của câu chuyện?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58112C8-D145-B775-A554-965DE7AAD517}"/>
              </a:ext>
            </a:extLst>
          </p:cNvPr>
          <p:cNvSpPr/>
          <p:nvPr/>
        </p:nvSpPr>
        <p:spPr>
          <a:xfrm>
            <a:off x="962025" y="1419225"/>
            <a:ext cx="10496550" cy="2152650"/>
          </a:xfrm>
          <a:custGeom>
            <a:avLst/>
            <a:gdLst>
              <a:gd name="connsiteX0" fmla="*/ 0 w 10496550"/>
              <a:gd name="connsiteY0" fmla="*/ 358782 h 2152650"/>
              <a:gd name="connsiteX1" fmla="*/ 358782 w 10496550"/>
              <a:gd name="connsiteY1" fmla="*/ 0 h 2152650"/>
              <a:gd name="connsiteX2" fmla="*/ 10137768 w 10496550"/>
              <a:gd name="connsiteY2" fmla="*/ 0 h 2152650"/>
              <a:gd name="connsiteX3" fmla="*/ 10496550 w 10496550"/>
              <a:gd name="connsiteY3" fmla="*/ 358782 h 2152650"/>
              <a:gd name="connsiteX4" fmla="*/ 10496550 w 10496550"/>
              <a:gd name="connsiteY4" fmla="*/ 1793868 h 2152650"/>
              <a:gd name="connsiteX5" fmla="*/ 10137768 w 10496550"/>
              <a:gd name="connsiteY5" fmla="*/ 2152650 h 2152650"/>
              <a:gd name="connsiteX6" fmla="*/ 358782 w 10496550"/>
              <a:gd name="connsiteY6" fmla="*/ 2152650 h 2152650"/>
              <a:gd name="connsiteX7" fmla="*/ 0 w 10496550"/>
              <a:gd name="connsiteY7" fmla="*/ 1793868 h 2152650"/>
              <a:gd name="connsiteX8" fmla="*/ 0 w 10496550"/>
              <a:gd name="connsiteY8" fmla="*/ 358782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6550" h="2152650" fill="none" extrusionOk="0">
                <a:moveTo>
                  <a:pt x="0" y="358782"/>
                </a:moveTo>
                <a:cubicBezTo>
                  <a:pt x="12923" y="190243"/>
                  <a:pt x="185305" y="5106"/>
                  <a:pt x="358782" y="0"/>
                </a:cubicBezTo>
                <a:cubicBezTo>
                  <a:pt x="5222930" y="-47972"/>
                  <a:pt x="8261356" y="-135018"/>
                  <a:pt x="10137768" y="0"/>
                </a:cubicBezTo>
                <a:cubicBezTo>
                  <a:pt x="10333054" y="-12685"/>
                  <a:pt x="10492383" y="169170"/>
                  <a:pt x="10496550" y="358782"/>
                </a:cubicBezTo>
                <a:cubicBezTo>
                  <a:pt x="10617660" y="837337"/>
                  <a:pt x="10421909" y="1492567"/>
                  <a:pt x="10496550" y="1793868"/>
                </a:cubicBezTo>
                <a:cubicBezTo>
                  <a:pt x="10468962" y="1975317"/>
                  <a:pt x="10359211" y="2125757"/>
                  <a:pt x="10137768" y="2152650"/>
                </a:cubicBezTo>
                <a:cubicBezTo>
                  <a:pt x="5799111" y="2233136"/>
                  <a:pt x="1885739" y="2059530"/>
                  <a:pt x="358782" y="2152650"/>
                </a:cubicBezTo>
                <a:cubicBezTo>
                  <a:pt x="166653" y="2154197"/>
                  <a:pt x="-21471" y="1971777"/>
                  <a:pt x="0" y="1793868"/>
                </a:cubicBezTo>
                <a:cubicBezTo>
                  <a:pt x="30350" y="1417987"/>
                  <a:pt x="26987" y="911725"/>
                  <a:pt x="0" y="358782"/>
                </a:cubicBezTo>
                <a:close/>
              </a:path>
              <a:path w="10496550" h="2152650" stroke="0" extrusionOk="0">
                <a:moveTo>
                  <a:pt x="0" y="358782"/>
                </a:moveTo>
                <a:cubicBezTo>
                  <a:pt x="3269" y="155937"/>
                  <a:pt x="157514" y="23221"/>
                  <a:pt x="358782" y="0"/>
                </a:cubicBezTo>
                <a:cubicBezTo>
                  <a:pt x="5217756" y="-167747"/>
                  <a:pt x="6651233" y="44969"/>
                  <a:pt x="10137768" y="0"/>
                </a:cubicBezTo>
                <a:cubicBezTo>
                  <a:pt x="10369524" y="-836"/>
                  <a:pt x="10503809" y="149910"/>
                  <a:pt x="10496550" y="358782"/>
                </a:cubicBezTo>
                <a:cubicBezTo>
                  <a:pt x="10383482" y="948590"/>
                  <a:pt x="10439602" y="1436651"/>
                  <a:pt x="10496550" y="1793868"/>
                </a:cubicBezTo>
                <a:cubicBezTo>
                  <a:pt x="10503887" y="1976875"/>
                  <a:pt x="10345838" y="2119403"/>
                  <a:pt x="10137768" y="2152650"/>
                </a:cubicBezTo>
                <a:cubicBezTo>
                  <a:pt x="5626205" y="2276747"/>
                  <a:pt x="1860918" y="2104855"/>
                  <a:pt x="358782" y="2152650"/>
                </a:cubicBezTo>
                <a:cubicBezTo>
                  <a:pt x="155056" y="2151220"/>
                  <a:pt x="-12235" y="1982947"/>
                  <a:pt x="0" y="1793868"/>
                </a:cubicBezTo>
                <a:cubicBezTo>
                  <a:pt x="88914" y="1426493"/>
                  <a:pt x="-113105" y="870509"/>
                  <a:pt x="0" y="358782"/>
                </a:cubicBezTo>
                <a:close/>
              </a:path>
            </a:pathLst>
          </a:custGeom>
          <a:solidFill>
            <a:srgbClr val="D2EF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Chuột xù lồm cồm bò dậy, thấy mèo nhép vẫn sợ hãi, run lập cập. Một lúc lâu, mèo nhép mới xấu hổ bảo:</a:t>
            </a:r>
            <a:endParaRPr lang="en-US" sz="2800" dirty="0">
              <a:solidFill>
                <a:srgbClr val="002060"/>
              </a:solidFill>
              <a:latin typeface="Cambria" panose="02040503050406030204" pitchFamily="18" charset="0"/>
              <a:ea typeface="Cambria" panose="02040503050406030204" pitchFamily="18" charset="0"/>
            </a:endParaRP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 Bờ sông bên nhà mình cũng đẹp lắm. Chúng mình về thôi.</a:t>
            </a:r>
            <a:endParaRPr lang="en-US" sz="2800" dirty="0">
              <a:solidFill>
                <a:srgbClr val="002060"/>
              </a:solidFill>
              <a:latin typeface="Cambria" panose="02040503050406030204" pitchFamily="18" charset="0"/>
              <a:ea typeface="Cambria" panose="02040503050406030204" pitchFamily="18" charset="0"/>
            </a:endParaRP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Bác ngựa và chuột xù cười phá lên. Mèo nhép cũng bẽn lẽn cười.</a:t>
            </a:r>
            <a:endParaRPr lang="en-US" sz="2800" dirty="0">
              <a:solidFill>
                <a:srgbClr val="002060"/>
              </a:solidFill>
              <a:latin typeface="Cambria" panose="02040503050406030204" pitchFamily="18" charset="0"/>
              <a:ea typeface="Cambria" panose="02040503050406030204" pitchFamily="18" charset="0"/>
            </a:endParaRPr>
          </a:p>
        </p:txBody>
      </p:sp>
      <p:sp>
        <p:nvSpPr>
          <p:cNvPr id="9" name="Arrow: Down 8">
            <a:extLst>
              <a:ext uri="{FF2B5EF4-FFF2-40B4-BE49-F238E27FC236}">
                <a16:creationId xmlns:a16="http://schemas.microsoft.com/office/drawing/2014/main" id="{5B96D335-35CA-827E-EB86-670F6F5ECB9E}"/>
              </a:ext>
            </a:extLst>
          </p:cNvPr>
          <p:cNvSpPr/>
          <p:nvPr/>
        </p:nvSpPr>
        <p:spPr>
          <a:xfrm>
            <a:off x="5867400" y="3543299"/>
            <a:ext cx="809625" cy="619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7ADB835-7C22-85B8-7C64-51741579561C}"/>
              </a:ext>
            </a:extLst>
          </p:cNvPr>
          <p:cNvSpPr/>
          <p:nvPr/>
        </p:nvSpPr>
        <p:spPr>
          <a:xfrm>
            <a:off x="2095499" y="4257675"/>
            <a:ext cx="8582025" cy="2343150"/>
          </a:xfrm>
          <a:custGeom>
            <a:avLst/>
            <a:gdLst>
              <a:gd name="connsiteX0" fmla="*/ 0 w 8582025"/>
              <a:gd name="connsiteY0" fmla="*/ 390533 h 2343150"/>
              <a:gd name="connsiteX1" fmla="*/ 390533 w 8582025"/>
              <a:gd name="connsiteY1" fmla="*/ 0 h 2343150"/>
              <a:gd name="connsiteX2" fmla="*/ 8191492 w 8582025"/>
              <a:gd name="connsiteY2" fmla="*/ 0 h 2343150"/>
              <a:gd name="connsiteX3" fmla="*/ 8582025 w 8582025"/>
              <a:gd name="connsiteY3" fmla="*/ 390533 h 2343150"/>
              <a:gd name="connsiteX4" fmla="*/ 8582025 w 8582025"/>
              <a:gd name="connsiteY4" fmla="*/ 1952617 h 2343150"/>
              <a:gd name="connsiteX5" fmla="*/ 8191492 w 8582025"/>
              <a:gd name="connsiteY5" fmla="*/ 2343150 h 2343150"/>
              <a:gd name="connsiteX6" fmla="*/ 390533 w 8582025"/>
              <a:gd name="connsiteY6" fmla="*/ 2343150 h 2343150"/>
              <a:gd name="connsiteX7" fmla="*/ 0 w 8582025"/>
              <a:gd name="connsiteY7" fmla="*/ 1952617 h 2343150"/>
              <a:gd name="connsiteX8" fmla="*/ 0 w 8582025"/>
              <a:gd name="connsiteY8" fmla="*/ 390533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025" h="2343150" fill="none" extrusionOk="0">
                <a:moveTo>
                  <a:pt x="0" y="390533"/>
                </a:moveTo>
                <a:cubicBezTo>
                  <a:pt x="11641" y="201523"/>
                  <a:pt x="216158" y="8548"/>
                  <a:pt x="390533" y="0"/>
                </a:cubicBezTo>
                <a:cubicBezTo>
                  <a:pt x="1342728" y="-47972"/>
                  <a:pt x="4610969" y="-135018"/>
                  <a:pt x="8191492" y="0"/>
                </a:cubicBezTo>
                <a:cubicBezTo>
                  <a:pt x="8403449" y="-16514"/>
                  <a:pt x="8570737" y="197974"/>
                  <a:pt x="8582025" y="390533"/>
                </a:cubicBezTo>
                <a:cubicBezTo>
                  <a:pt x="8467987" y="720367"/>
                  <a:pt x="8518349" y="1279997"/>
                  <a:pt x="8582025" y="1952617"/>
                </a:cubicBezTo>
                <a:cubicBezTo>
                  <a:pt x="8556325" y="2152744"/>
                  <a:pt x="8421624" y="2326471"/>
                  <a:pt x="8191492" y="2343150"/>
                </a:cubicBezTo>
                <a:cubicBezTo>
                  <a:pt x="6067840" y="2423636"/>
                  <a:pt x="3584664" y="2250030"/>
                  <a:pt x="390533" y="2343150"/>
                </a:cubicBezTo>
                <a:cubicBezTo>
                  <a:pt x="189004" y="2346788"/>
                  <a:pt x="-28183" y="2141734"/>
                  <a:pt x="0" y="1952617"/>
                </a:cubicBezTo>
                <a:cubicBezTo>
                  <a:pt x="14806" y="1261910"/>
                  <a:pt x="76125" y="812224"/>
                  <a:pt x="0" y="390533"/>
                </a:cubicBezTo>
                <a:close/>
              </a:path>
              <a:path w="8582025" h="2343150" stroke="0" extrusionOk="0">
                <a:moveTo>
                  <a:pt x="0" y="390533"/>
                </a:moveTo>
                <a:cubicBezTo>
                  <a:pt x="22203" y="142952"/>
                  <a:pt x="170430" y="32902"/>
                  <a:pt x="390533" y="0"/>
                </a:cubicBezTo>
                <a:cubicBezTo>
                  <a:pt x="2733097" y="-167747"/>
                  <a:pt x="4380585" y="44969"/>
                  <a:pt x="8191492" y="0"/>
                </a:cubicBezTo>
                <a:cubicBezTo>
                  <a:pt x="8411932" y="-118"/>
                  <a:pt x="8603085" y="143740"/>
                  <a:pt x="8582025" y="390533"/>
                </a:cubicBezTo>
                <a:cubicBezTo>
                  <a:pt x="8537466" y="892996"/>
                  <a:pt x="8603445" y="1456212"/>
                  <a:pt x="8582025" y="1952617"/>
                </a:cubicBezTo>
                <a:cubicBezTo>
                  <a:pt x="8589056" y="2153791"/>
                  <a:pt x="8408266" y="2339501"/>
                  <a:pt x="8191492" y="2343150"/>
                </a:cubicBezTo>
                <a:cubicBezTo>
                  <a:pt x="5520416" y="2467247"/>
                  <a:pt x="2929901" y="2295355"/>
                  <a:pt x="390533" y="2343150"/>
                </a:cubicBezTo>
                <a:cubicBezTo>
                  <a:pt x="152162" y="2337331"/>
                  <a:pt x="-24156" y="2150394"/>
                  <a:pt x="0" y="1952617"/>
                </a:cubicBezTo>
                <a:cubicBezTo>
                  <a:pt x="73495" y="1722409"/>
                  <a:pt x="-72334" y="924782"/>
                  <a:pt x="0" y="390533"/>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Trên lưng bác ngựa trở về, thấy chuột xù nằm thiêm thiếp, mèo nhép cứ sụt sịt, nước mắt rơi ướt lông chuột xù. Mèo không để ý, miệng chuột đang mím lại do cố nén cười.</a:t>
            </a:r>
          </a:p>
        </p:txBody>
      </p:sp>
    </p:spTree>
    <p:extLst>
      <p:ext uri="{BB962C8B-B14F-4D97-AF65-F5344CB8AC3E}">
        <p14:creationId xmlns:p14="http://schemas.microsoft.com/office/powerpoint/2010/main" val="18854412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ounded Rectangle 9"/>
          <p:cNvSpPr/>
          <p:nvPr/>
        </p:nvSpPr>
        <p:spPr>
          <a:xfrm>
            <a:off x="123825" y="142875"/>
            <a:ext cx="11887200" cy="66389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6678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Nêu những cách em có thể vận dụng để viết bài văn kể chuyện sáng tạo.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B8E2CFE2-4CB9-7581-5A56-A339B35433E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8747" l="0" r="93242">
                        <a14:foregroundMark x1="10326" y1="86863" x2="29613" y2="88804"/>
                        <a14:foregroundMark x1="30144" y1="74050" x2="28626" y2="86863"/>
                        <a14:foregroundMark x1="45330" y1="89612" x2="69324" y2="86015"/>
                        <a14:foregroundMark x1="70843" y1="84640" x2="68261" y2="89086"/>
                        <a14:foregroundMark x1="72969" y1="85166" x2="58314" y2="89086"/>
                        <a14:foregroundMark x1="55733" y1="86863" x2="55733" y2="86863"/>
                        <a14:foregroundMark x1="52620" y1="87672" x2="48975" y2="89086"/>
                        <a14:foregroundMark x1="55733" y1="72110" x2="63554" y2="85449"/>
                        <a14:foregroundMark x1="35915" y1="28779" x2="35383" y2="58529"/>
                        <a14:foregroundMark x1="12453" y1="86015" x2="12453" y2="86015"/>
                        <a14:foregroundMark x1="13971" y1="83508" x2="10858" y2="86297"/>
                        <a14:foregroundMark x1="54670" y1="86297" x2="43736" y2="88521"/>
                        <a14:foregroundMark x1="50494" y1="85166" x2="43736" y2="86863"/>
                        <a14:foregroundMark x1="52620" y1="89895" x2="65148" y2="89086"/>
                        <a14:foregroundMark x1="49506" y1="90744" x2="56796" y2="89895"/>
                        <a14:foregroundMark x1="10326" y1="86580" x2="19210" y2="88804"/>
                        <a14:foregroundMark x1="37434" y1="87106" x2="19742" y2="88521"/>
                        <a14:foregroundMark x1="25968" y1="89329" x2="12453" y2="87389"/>
                        <a14:foregroundMark x1="8732" y1="86863" x2="11921" y2="89086"/>
                      </a14:backgroundRemoval>
                    </a14:imgEffect>
                  </a14:imgLayer>
                </a14:imgProps>
              </a:ext>
              <a:ext uri="{28A0092B-C50C-407E-A947-70E740481C1C}">
                <a14:useLocalDpi xmlns:a14="http://schemas.microsoft.com/office/drawing/2010/main" val="0"/>
              </a:ext>
            </a:extLst>
          </a:blip>
          <a:srcRect b="6647"/>
          <a:stretch/>
        </p:blipFill>
        <p:spPr>
          <a:xfrm>
            <a:off x="4628845" y="2028018"/>
            <a:ext cx="2107651" cy="3696507"/>
          </a:xfrm>
          <a:prstGeom prst="rect">
            <a:avLst/>
          </a:prstGeom>
          <a:effectLst>
            <a:outerShdw blurRad="76200" dir="18900000" sy="23000" kx="-1200000" algn="bl" rotWithShape="0">
              <a:prstClr val="black">
                <a:alpha val="20000"/>
              </a:prstClr>
            </a:outerShdw>
          </a:effectLst>
        </p:spPr>
      </p:pic>
      <p:sp>
        <p:nvSpPr>
          <p:cNvPr id="6" name="Rectangle 5">
            <a:extLst>
              <a:ext uri="{FF2B5EF4-FFF2-40B4-BE49-F238E27FC236}">
                <a16:creationId xmlns:a16="http://schemas.microsoft.com/office/drawing/2014/main" id="{7CDAB6A6-B6D6-DDC4-AC6F-D87A0F9A2755}"/>
              </a:ext>
            </a:extLst>
          </p:cNvPr>
          <p:cNvSpPr/>
          <p:nvPr/>
        </p:nvSpPr>
        <p:spPr>
          <a:xfrm>
            <a:off x="828675" y="1752600"/>
            <a:ext cx="3971925" cy="1285875"/>
          </a:xfrm>
          <a:custGeom>
            <a:avLst/>
            <a:gdLst>
              <a:gd name="connsiteX0" fmla="*/ 0 w 3971925"/>
              <a:gd name="connsiteY0" fmla="*/ 0 h 1285875"/>
              <a:gd name="connsiteX1" fmla="*/ 527699 w 3971925"/>
              <a:gd name="connsiteY1" fmla="*/ 0 h 1285875"/>
              <a:gd name="connsiteX2" fmla="*/ 1015678 w 3971925"/>
              <a:gd name="connsiteY2" fmla="*/ 0 h 1285875"/>
              <a:gd name="connsiteX3" fmla="*/ 1622815 w 3971925"/>
              <a:gd name="connsiteY3" fmla="*/ 0 h 1285875"/>
              <a:gd name="connsiteX4" fmla="*/ 2190233 w 3971925"/>
              <a:gd name="connsiteY4" fmla="*/ 0 h 1285875"/>
              <a:gd name="connsiteX5" fmla="*/ 2638493 w 3971925"/>
              <a:gd name="connsiteY5" fmla="*/ 0 h 1285875"/>
              <a:gd name="connsiteX6" fmla="*/ 3245630 w 3971925"/>
              <a:gd name="connsiteY6" fmla="*/ 0 h 1285875"/>
              <a:gd name="connsiteX7" fmla="*/ 3971925 w 3971925"/>
              <a:gd name="connsiteY7" fmla="*/ 0 h 1285875"/>
              <a:gd name="connsiteX8" fmla="*/ 3971925 w 3971925"/>
              <a:gd name="connsiteY8" fmla="*/ 390049 h 1285875"/>
              <a:gd name="connsiteX9" fmla="*/ 3971925 w 3971925"/>
              <a:gd name="connsiteY9" fmla="*/ 780098 h 1285875"/>
              <a:gd name="connsiteX10" fmla="*/ 3971925 w 3971925"/>
              <a:gd name="connsiteY10" fmla="*/ 1285875 h 1285875"/>
              <a:gd name="connsiteX11" fmla="*/ 3364788 w 3971925"/>
              <a:gd name="connsiteY11" fmla="*/ 1285875 h 1285875"/>
              <a:gd name="connsiteX12" fmla="*/ 2876809 w 3971925"/>
              <a:gd name="connsiteY12" fmla="*/ 1285875 h 1285875"/>
              <a:gd name="connsiteX13" fmla="*/ 2428548 w 3971925"/>
              <a:gd name="connsiteY13" fmla="*/ 1285875 h 1285875"/>
              <a:gd name="connsiteX14" fmla="*/ 1900850 w 3971925"/>
              <a:gd name="connsiteY14" fmla="*/ 1285875 h 1285875"/>
              <a:gd name="connsiteX15" fmla="*/ 1452590 w 3971925"/>
              <a:gd name="connsiteY15" fmla="*/ 1285875 h 1285875"/>
              <a:gd name="connsiteX16" fmla="*/ 845453 w 3971925"/>
              <a:gd name="connsiteY16" fmla="*/ 1285875 h 1285875"/>
              <a:gd name="connsiteX17" fmla="*/ 0 w 3971925"/>
              <a:gd name="connsiteY17" fmla="*/ 1285875 h 1285875"/>
              <a:gd name="connsiteX18" fmla="*/ 0 w 3971925"/>
              <a:gd name="connsiteY18" fmla="*/ 882968 h 1285875"/>
              <a:gd name="connsiteX19" fmla="*/ 0 w 3971925"/>
              <a:gd name="connsiteY19" fmla="*/ 428625 h 1285875"/>
              <a:gd name="connsiteX20" fmla="*/ 0 w 3971925"/>
              <a:gd name="connsiteY20"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71925" h="1285875" fill="none" extrusionOk="0">
                <a:moveTo>
                  <a:pt x="0" y="0"/>
                </a:moveTo>
                <a:cubicBezTo>
                  <a:pt x="180516" y="-53589"/>
                  <a:pt x="274228" y="15583"/>
                  <a:pt x="527699" y="0"/>
                </a:cubicBezTo>
                <a:cubicBezTo>
                  <a:pt x="781170" y="-15583"/>
                  <a:pt x="820879" y="44974"/>
                  <a:pt x="1015678" y="0"/>
                </a:cubicBezTo>
                <a:cubicBezTo>
                  <a:pt x="1210477" y="-44974"/>
                  <a:pt x="1450261" y="23323"/>
                  <a:pt x="1622815" y="0"/>
                </a:cubicBezTo>
                <a:cubicBezTo>
                  <a:pt x="1795369" y="-23323"/>
                  <a:pt x="1978425" y="61345"/>
                  <a:pt x="2190233" y="0"/>
                </a:cubicBezTo>
                <a:cubicBezTo>
                  <a:pt x="2402041" y="-61345"/>
                  <a:pt x="2537886" y="3103"/>
                  <a:pt x="2638493" y="0"/>
                </a:cubicBezTo>
                <a:cubicBezTo>
                  <a:pt x="2739100" y="-3103"/>
                  <a:pt x="3106561" y="18003"/>
                  <a:pt x="3245630" y="0"/>
                </a:cubicBezTo>
                <a:cubicBezTo>
                  <a:pt x="3384699" y="-18003"/>
                  <a:pt x="3794482" y="61156"/>
                  <a:pt x="3971925" y="0"/>
                </a:cubicBezTo>
                <a:cubicBezTo>
                  <a:pt x="4010831" y="118374"/>
                  <a:pt x="3930147" y="286049"/>
                  <a:pt x="3971925" y="390049"/>
                </a:cubicBezTo>
                <a:cubicBezTo>
                  <a:pt x="4013703" y="494049"/>
                  <a:pt x="3931237" y="622598"/>
                  <a:pt x="3971925" y="780098"/>
                </a:cubicBezTo>
                <a:cubicBezTo>
                  <a:pt x="4012613" y="937598"/>
                  <a:pt x="3937054" y="1057885"/>
                  <a:pt x="3971925" y="1285875"/>
                </a:cubicBezTo>
                <a:cubicBezTo>
                  <a:pt x="3705386" y="1307620"/>
                  <a:pt x="3501491" y="1221727"/>
                  <a:pt x="3364788" y="1285875"/>
                </a:cubicBezTo>
                <a:cubicBezTo>
                  <a:pt x="3228085" y="1350023"/>
                  <a:pt x="2996620" y="1264850"/>
                  <a:pt x="2876809" y="1285875"/>
                </a:cubicBezTo>
                <a:cubicBezTo>
                  <a:pt x="2756998" y="1306900"/>
                  <a:pt x="2635420" y="1267599"/>
                  <a:pt x="2428548" y="1285875"/>
                </a:cubicBezTo>
                <a:cubicBezTo>
                  <a:pt x="2221676" y="1304151"/>
                  <a:pt x="2106041" y="1265583"/>
                  <a:pt x="1900850" y="1285875"/>
                </a:cubicBezTo>
                <a:cubicBezTo>
                  <a:pt x="1695659" y="1306167"/>
                  <a:pt x="1645616" y="1267825"/>
                  <a:pt x="1452590" y="1285875"/>
                </a:cubicBezTo>
                <a:cubicBezTo>
                  <a:pt x="1259564" y="1303925"/>
                  <a:pt x="1120059" y="1217923"/>
                  <a:pt x="845453" y="1285875"/>
                </a:cubicBezTo>
                <a:cubicBezTo>
                  <a:pt x="570847" y="1353827"/>
                  <a:pt x="267529" y="1196468"/>
                  <a:pt x="0" y="1285875"/>
                </a:cubicBezTo>
                <a:cubicBezTo>
                  <a:pt x="-9222" y="1192233"/>
                  <a:pt x="24588" y="989048"/>
                  <a:pt x="0" y="882968"/>
                </a:cubicBezTo>
                <a:cubicBezTo>
                  <a:pt x="-24588" y="776888"/>
                  <a:pt x="17103" y="588918"/>
                  <a:pt x="0" y="428625"/>
                </a:cubicBezTo>
                <a:cubicBezTo>
                  <a:pt x="-17103" y="268332"/>
                  <a:pt x="32565" y="88829"/>
                  <a:pt x="0" y="0"/>
                </a:cubicBezTo>
                <a:close/>
              </a:path>
              <a:path w="3971925" h="1285875" stroke="0" extrusionOk="0">
                <a:moveTo>
                  <a:pt x="0" y="0"/>
                </a:moveTo>
                <a:cubicBezTo>
                  <a:pt x="211471" y="-39133"/>
                  <a:pt x="455278" y="36780"/>
                  <a:pt x="646856" y="0"/>
                </a:cubicBezTo>
                <a:cubicBezTo>
                  <a:pt x="838434" y="-36780"/>
                  <a:pt x="1108170" y="23830"/>
                  <a:pt x="1293713" y="0"/>
                </a:cubicBezTo>
                <a:cubicBezTo>
                  <a:pt x="1479256" y="-23830"/>
                  <a:pt x="1771744" y="72082"/>
                  <a:pt x="1940569" y="0"/>
                </a:cubicBezTo>
                <a:cubicBezTo>
                  <a:pt x="2109394" y="-72082"/>
                  <a:pt x="2314415" y="2626"/>
                  <a:pt x="2468268" y="0"/>
                </a:cubicBezTo>
                <a:cubicBezTo>
                  <a:pt x="2622121" y="-2626"/>
                  <a:pt x="2802010" y="55438"/>
                  <a:pt x="2956247" y="0"/>
                </a:cubicBezTo>
                <a:cubicBezTo>
                  <a:pt x="3110484" y="-55438"/>
                  <a:pt x="3520109" y="31762"/>
                  <a:pt x="3971925" y="0"/>
                </a:cubicBezTo>
                <a:cubicBezTo>
                  <a:pt x="4003649" y="96366"/>
                  <a:pt x="3921741" y="344689"/>
                  <a:pt x="3971925" y="441484"/>
                </a:cubicBezTo>
                <a:cubicBezTo>
                  <a:pt x="4022109" y="538279"/>
                  <a:pt x="3938270" y="749587"/>
                  <a:pt x="3971925" y="857250"/>
                </a:cubicBezTo>
                <a:cubicBezTo>
                  <a:pt x="4005580" y="964913"/>
                  <a:pt x="3969628" y="1098253"/>
                  <a:pt x="3971925" y="1285875"/>
                </a:cubicBezTo>
                <a:cubicBezTo>
                  <a:pt x="3859596" y="1318783"/>
                  <a:pt x="3694229" y="1261204"/>
                  <a:pt x="3444226" y="1285875"/>
                </a:cubicBezTo>
                <a:cubicBezTo>
                  <a:pt x="3194223" y="1310546"/>
                  <a:pt x="3159555" y="1269941"/>
                  <a:pt x="2956247" y="1285875"/>
                </a:cubicBezTo>
                <a:cubicBezTo>
                  <a:pt x="2752939" y="1301809"/>
                  <a:pt x="2584879" y="1248664"/>
                  <a:pt x="2428548" y="1285875"/>
                </a:cubicBezTo>
                <a:cubicBezTo>
                  <a:pt x="2272217" y="1323086"/>
                  <a:pt x="2138392" y="1252653"/>
                  <a:pt x="1980288" y="1285875"/>
                </a:cubicBezTo>
                <a:cubicBezTo>
                  <a:pt x="1822184" y="1319097"/>
                  <a:pt x="1644568" y="1283612"/>
                  <a:pt x="1532028" y="1285875"/>
                </a:cubicBezTo>
                <a:cubicBezTo>
                  <a:pt x="1419488" y="1288138"/>
                  <a:pt x="1218398" y="1253412"/>
                  <a:pt x="1083768" y="1285875"/>
                </a:cubicBezTo>
                <a:cubicBezTo>
                  <a:pt x="949138" y="1318338"/>
                  <a:pt x="710230" y="1283051"/>
                  <a:pt x="556070" y="1285875"/>
                </a:cubicBezTo>
                <a:cubicBezTo>
                  <a:pt x="401910" y="1288699"/>
                  <a:pt x="153653" y="1236975"/>
                  <a:pt x="0" y="1285875"/>
                </a:cubicBezTo>
                <a:cubicBezTo>
                  <a:pt x="-7521" y="1177464"/>
                  <a:pt x="13393" y="1028820"/>
                  <a:pt x="0" y="857250"/>
                </a:cubicBezTo>
                <a:cubicBezTo>
                  <a:pt x="-13393" y="685681"/>
                  <a:pt x="39439" y="568652"/>
                  <a:pt x="0" y="428625"/>
                </a:cubicBezTo>
                <a:cubicBezTo>
                  <a:pt x="-39439" y="288599"/>
                  <a:pt x="43839" y="204668"/>
                  <a:pt x="0" y="0"/>
                </a:cubicBezTo>
                <a:close/>
              </a:path>
            </a:pathLst>
          </a:custGeom>
          <a:solidFill>
            <a:srgbClr val="F8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Thêm</a:t>
            </a:r>
            <a:r>
              <a:rPr lang="en-US" sz="2800" dirty="0">
                <a:solidFill>
                  <a:srgbClr val="002060"/>
                </a:solidFill>
              </a:rPr>
              <a:t> chi </a:t>
            </a:r>
            <a:r>
              <a:rPr lang="en-US" sz="2800" dirty="0" err="1">
                <a:solidFill>
                  <a:srgbClr val="002060"/>
                </a:solidFill>
              </a:rPr>
              <a:t>tiết</a:t>
            </a:r>
            <a:r>
              <a:rPr lang="en-US" sz="2800" dirty="0">
                <a:solidFill>
                  <a:srgbClr val="002060"/>
                </a:solidFill>
              </a:rPr>
              <a:t> </a:t>
            </a:r>
            <a:r>
              <a:rPr lang="en-US" sz="2800" dirty="0" err="1">
                <a:solidFill>
                  <a:srgbClr val="002060"/>
                </a:solidFill>
              </a:rPr>
              <a:t>tả</a:t>
            </a:r>
            <a:r>
              <a:rPr lang="en-US" sz="2800" dirty="0">
                <a:solidFill>
                  <a:srgbClr val="002060"/>
                </a:solidFill>
              </a:rPr>
              <a:t> </a:t>
            </a:r>
            <a:r>
              <a:rPr lang="en-US" sz="2800" dirty="0" err="1">
                <a:solidFill>
                  <a:srgbClr val="002060"/>
                </a:solidFill>
              </a:rPr>
              <a:t>ngoại</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hoạt</a:t>
            </a:r>
            <a:r>
              <a:rPr lang="en-US" sz="2800" dirty="0">
                <a:solidFill>
                  <a:srgbClr val="002060"/>
                </a:solidFill>
              </a:rPr>
              <a:t> </a:t>
            </a:r>
            <a:r>
              <a:rPr lang="en-US" sz="2800" dirty="0" err="1">
                <a:solidFill>
                  <a:srgbClr val="002060"/>
                </a:solidFill>
              </a:rPr>
              <a:t>động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nhân</a:t>
            </a:r>
            <a:r>
              <a:rPr lang="en-US" sz="2800" dirty="0">
                <a:solidFill>
                  <a:srgbClr val="002060"/>
                </a:solidFill>
              </a:rPr>
              <a:t> </a:t>
            </a:r>
            <a:r>
              <a:rPr lang="en-US" sz="2800" dirty="0" err="1">
                <a:solidFill>
                  <a:srgbClr val="002060"/>
                </a:solidFill>
              </a:rPr>
              <a:t>vật</a:t>
            </a:r>
            <a:r>
              <a:rPr lang="en-US" sz="2800" dirty="0">
                <a:solidFill>
                  <a:srgbClr val="002060"/>
                </a:solidFill>
              </a:rPr>
              <a:t>.</a:t>
            </a:r>
          </a:p>
        </p:txBody>
      </p:sp>
      <p:sp>
        <p:nvSpPr>
          <p:cNvPr id="7" name="Rectangle 6">
            <a:extLst>
              <a:ext uri="{FF2B5EF4-FFF2-40B4-BE49-F238E27FC236}">
                <a16:creationId xmlns:a16="http://schemas.microsoft.com/office/drawing/2014/main" id="{369AE9C9-58BA-B5AB-2B35-BE36D0C7D928}"/>
              </a:ext>
            </a:extLst>
          </p:cNvPr>
          <p:cNvSpPr/>
          <p:nvPr/>
        </p:nvSpPr>
        <p:spPr>
          <a:xfrm>
            <a:off x="771525" y="3381376"/>
            <a:ext cx="3971925" cy="1162050"/>
          </a:xfrm>
          <a:custGeom>
            <a:avLst/>
            <a:gdLst>
              <a:gd name="connsiteX0" fmla="*/ 0 w 3971925"/>
              <a:gd name="connsiteY0" fmla="*/ 0 h 1162050"/>
              <a:gd name="connsiteX1" fmla="*/ 448260 w 3971925"/>
              <a:gd name="connsiteY1" fmla="*/ 0 h 1162050"/>
              <a:gd name="connsiteX2" fmla="*/ 1055397 w 3971925"/>
              <a:gd name="connsiteY2" fmla="*/ 0 h 1162050"/>
              <a:gd name="connsiteX3" fmla="*/ 1503657 w 3971925"/>
              <a:gd name="connsiteY3" fmla="*/ 0 h 1162050"/>
              <a:gd name="connsiteX4" fmla="*/ 2110794 w 3971925"/>
              <a:gd name="connsiteY4" fmla="*/ 0 h 1162050"/>
              <a:gd name="connsiteX5" fmla="*/ 2598774 w 3971925"/>
              <a:gd name="connsiteY5" fmla="*/ 0 h 1162050"/>
              <a:gd name="connsiteX6" fmla="*/ 3205911 w 3971925"/>
              <a:gd name="connsiteY6" fmla="*/ 0 h 1162050"/>
              <a:gd name="connsiteX7" fmla="*/ 3971925 w 3971925"/>
              <a:gd name="connsiteY7" fmla="*/ 0 h 1162050"/>
              <a:gd name="connsiteX8" fmla="*/ 3971925 w 3971925"/>
              <a:gd name="connsiteY8" fmla="*/ 546164 h 1162050"/>
              <a:gd name="connsiteX9" fmla="*/ 3971925 w 3971925"/>
              <a:gd name="connsiteY9" fmla="*/ 1162050 h 1162050"/>
              <a:gd name="connsiteX10" fmla="*/ 3483946 w 3971925"/>
              <a:gd name="connsiteY10" fmla="*/ 1162050 h 1162050"/>
              <a:gd name="connsiteX11" fmla="*/ 2876809 w 3971925"/>
              <a:gd name="connsiteY11" fmla="*/ 1162050 h 1162050"/>
              <a:gd name="connsiteX12" fmla="*/ 2269671 w 3971925"/>
              <a:gd name="connsiteY12" fmla="*/ 1162050 h 1162050"/>
              <a:gd name="connsiteX13" fmla="*/ 1821411 w 3971925"/>
              <a:gd name="connsiteY13" fmla="*/ 1162050 h 1162050"/>
              <a:gd name="connsiteX14" fmla="*/ 1333432 w 3971925"/>
              <a:gd name="connsiteY14" fmla="*/ 1162050 h 1162050"/>
              <a:gd name="connsiteX15" fmla="*/ 845453 w 3971925"/>
              <a:gd name="connsiteY15" fmla="*/ 1162050 h 1162050"/>
              <a:gd name="connsiteX16" fmla="*/ 0 w 3971925"/>
              <a:gd name="connsiteY16" fmla="*/ 1162050 h 1162050"/>
              <a:gd name="connsiteX17" fmla="*/ 0 w 3971925"/>
              <a:gd name="connsiteY17" fmla="*/ 592646 h 1162050"/>
              <a:gd name="connsiteX18" fmla="*/ 0 w 3971925"/>
              <a:gd name="connsiteY18"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1925" h="1162050" fill="none" extrusionOk="0">
                <a:moveTo>
                  <a:pt x="0" y="0"/>
                </a:moveTo>
                <a:cubicBezTo>
                  <a:pt x="90250" y="-44277"/>
                  <a:pt x="267461" y="17496"/>
                  <a:pt x="448260" y="0"/>
                </a:cubicBezTo>
                <a:cubicBezTo>
                  <a:pt x="629059" y="-17496"/>
                  <a:pt x="834787" y="46381"/>
                  <a:pt x="1055397" y="0"/>
                </a:cubicBezTo>
                <a:cubicBezTo>
                  <a:pt x="1276007" y="-46381"/>
                  <a:pt x="1344263" y="8427"/>
                  <a:pt x="1503657" y="0"/>
                </a:cubicBezTo>
                <a:cubicBezTo>
                  <a:pt x="1663051" y="-8427"/>
                  <a:pt x="1957065" y="22878"/>
                  <a:pt x="2110794" y="0"/>
                </a:cubicBezTo>
                <a:cubicBezTo>
                  <a:pt x="2264523" y="-22878"/>
                  <a:pt x="2396433" y="44886"/>
                  <a:pt x="2598774" y="0"/>
                </a:cubicBezTo>
                <a:cubicBezTo>
                  <a:pt x="2801115" y="-44886"/>
                  <a:pt x="3033357" y="23323"/>
                  <a:pt x="3205911" y="0"/>
                </a:cubicBezTo>
                <a:cubicBezTo>
                  <a:pt x="3378465" y="-23323"/>
                  <a:pt x="3614634" y="61698"/>
                  <a:pt x="3971925" y="0"/>
                </a:cubicBezTo>
                <a:cubicBezTo>
                  <a:pt x="3983520" y="146889"/>
                  <a:pt x="3925698" y="429608"/>
                  <a:pt x="3971925" y="546164"/>
                </a:cubicBezTo>
                <a:cubicBezTo>
                  <a:pt x="4018152" y="662720"/>
                  <a:pt x="3936964" y="941447"/>
                  <a:pt x="3971925" y="1162050"/>
                </a:cubicBezTo>
                <a:cubicBezTo>
                  <a:pt x="3844077" y="1202669"/>
                  <a:pt x="3595005" y="1128360"/>
                  <a:pt x="3483946" y="1162050"/>
                </a:cubicBezTo>
                <a:cubicBezTo>
                  <a:pt x="3372887" y="1195740"/>
                  <a:pt x="3144258" y="1103949"/>
                  <a:pt x="2876809" y="1162050"/>
                </a:cubicBezTo>
                <a:cubicBezTo>
                  <a:pt x="2609360" y="1220151"/>
                  <a:pt x="2511426" y="1094920"/>
                  <a:pt x="2269671" y="1162050"/>
                </a:cubicBezTo>
                <a:cubicBezTo>
                  <a:pt x="2027916" y="1229180"/>
                  <a:pt x="2036598" y="1115889"/>
                  <a:pt x="1821411" y="1162050"/>
                </a:cubicBezTo>
                <a:cubicBezTo>
                  <a:pt x="1606224" y="1208211"/>
                  <a:pt x="1547683" y="1140295"/>
                  <a:pt x="1333432" y="1162050"/>
                </a:cubicBezTo>
                <a:cubicBezTo>
                  <a:pt x="1119181" y="1183805"/>
                  <a:pt x="965264" y="1141025"/>
                  <a:pt x="845453" y="1162050"/>
                </a:cubicBezTo>
                <a:cubicBezTo>
                  <a:pt x="725642" y="1183075"/>
                  <a:pt x="273700" y="1148795"/>
                  <a:pt x="0" y="1162050"/>
                </a:cubicBezTo>
                <a:cubicBezTo>
                  <a:pt x="-32352" y="1030179"/>
                  <a:pt x="39627" y="712360"/>
                  <a:pt x="0" y="592646"/>
                </a:cubicBezTo>
                <a:cubicBezTo>
                  <a:pt x="-39627" y="472932"/>
                  <a:pt x="22930" y="199417"/>
                  <a:pt x="0" y="0"/>
                </a:cubicBezTo>
                <a:close/>
              </a:path>
              <a:path w="3971925" h="1162050" stroke="0" extrusionOk="0">
                <a:moveTo>
                  <a:pt x="0" y="0"/>
                </a:moveTo>
                <a:cubicBezTo>
                  <a:pt x="211471" y="-39133"/>
                  <a:pt x="455278" y="36780"/>
                  <a:pt x="646856" y="0"/>
                </a:cubicBezTo>
                <a:cubicBezTo>
                  <a:pt x="838434" y="-36780"/>
                  <a:pt x="1108170" y="23830"/>
                  <a:pt x="1293713" y="0"/>
                </a:cubicBezTo>
                <a:cubicBezTo>
                  <a:pt x="1479256" y="-23830"/>
                  <a:pt x="1771744" y="72082"/>
                  <a:pt x="1940569" y="0"/>
                </a:cubicBezTo>
                <a:cubicBezTo>
                  <a:pt x="2109394" y="-72082"/>
                  <a:pt x="2314415" y="2626"/>
                  <a:pt x="2468268" y="0"/>
                </a:cubicBezTo>
                <a:cubicBezTo>
                  <a:pt x="2622121" y="-2626"/>
                  <a:pt x="2802010" y="55438"/>
                  <a:pt x="2956247" y="0"/>
                </a:cubicBezTo>
                <a:cubicBezTo>
                  <a:pt x="3110484" y="-55438"/>
                  <a:pt x="3520109" y="31762"/>
                  <a:pt x="3971925" y="0"/>
                </a:cubicBezTo>
                <a:cubicBezTo>
                  <a:pt x="3984688" y="290407"/>
                  <a:pt x="3913496" y="437473"/>
                  <a:pt x="3971925" y="592646"/>
                </a:cubicBezTo>
                <a:cubicBezTo>
                  <a:pt x="4030354" y="747819"/>
                  <a:pt x="3941018" y="961648"/>
                  <a:pt x="3971925" y="1162050"/>
                </a:cubicBezTo>
                <a:cubicBezTo>
                  <a:pt x="3741402" y="1218689"/>
                  <a:pt x="3563879" y="1158729"/>
                  <a:pt x="3404507" y="1162050"/>
                </a:cubicBezTo>
                <a:cubicBezTo>
                  <a:pt x="3245135" y="1165371"/>
                  <a:pt x="3038283" y="1150462"/>
                  <a:pt x="2757651" y="1162050"/>
                </a:cubicBezTo>
                <a:cubicBezTo>
                  <a:pt x="2477019" y="1173638"/>
                  <a:pt x="2474725" y="1150400"/>
                  <a:pt x="2269671" y="1162050"/>
                </a:cubicBezTo>
                <a:cubicBezTo>
                  <a:pt x="2064617" y="1173700"/>
                  <a:pt x="1891438" y="1116902"/>
                  <a:pt x="1741973" y="1162050"/>
                </a:cubicBezTo>
                <a:cubicBezTo>
                  <a:pt x="1592508" y="1207198"/>
                  <a:pt x="1451817" y="1128828"/>
                  <a:pt x="1293713" y="1162050"/>
                </a:cubicBezTo>
                <a:cubicBezTo>
                  <a:pt x="1135609" y="1195272"/>
                  <a:pt x="957993" y="1159787"/>
                  <a:pt x="845453" y="1162050"/>
                </a:cubicBezTo>
                <a:cubicBezTo>
                  <a:pt x="732913" y="1164313"/>
                  <a:pt x="291960" y="1111944"/>
                  <a:pt x="0" y="1162050"/>
                </a:cubicBezTo>
                <a:cubicBezTo>
                  <a:pt x="-28358" y="981885"/>
                  <a:pt x="26762" y="874469"/>
                  <a:pt x="0" y="592646"/>
                </a:cubicBezTo>
                <a:cubicBezTo>
                  <a:pt x="-26762" y="310823"/>
                  <a:pt x="9646" y="120276"/>
                  <a:pt x="0" y="0"/>
                </a:cubicBezTo>
                <a:close/>
              </a:path>
            </a:pathLst>
          </a:custGeom>
          <a:solidFill>
            <a:srgbClr val="F8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Thay</a:t>
            </a:r>
            <a:r>
              <a:rPr lang="en-US" sz="2800" dirty="0">
                <a:solidFill>
                  <a:srgbClr val="002060"/>
                </a:solidFill>
              </a:rPr>
              <a:t> </a:t>
            </a:r>
            <a:r>
              <a:rPr lang="en-US" sz="2800" dirty="0" err="1">
                <a:solidFill>
                  <a:srgbClr val="002060"/>
                </a:solidFill>
              </a:rPr>
              <a:t>đổi</a:t>
            </a:r>
            <a:r>
              <a:rPr lang="en-US" sz="2800" dirty="0">
                <a:solidFill>
                  <a:srgbClr val="002060"/>
                </a:solidFill>
              </a:rPr>
              <a:t> </a:t>
            </a:r>
            <a:r>
              <a:rPr lang="en-US" sz="2800" dirty="0" err="1">
                <a:solidFill>
                  <a:srgbClr val="002060"/>
                </a:solidFill>
              </a:rPr>
              <a:t>cách</a:t>
            </a:r>
            <a:r>
              <a:rPr lang="en-US" sz="2800" dirty="0">
                <a:solidFill>
                  <a:srgbClr val="002060"/>
                </a:solidFill>
              </a:rPr>
              <a:t> </a:t>
            </a:r>
            <a:r>
              <a:rPr lang="en-US" sz="2800" dirty="0" err="1">
                <a:solidFill>
                  <a:srgbClr val="002060"/>
                </a:solidFill>
              </a:rPr>
              <a:t>kết</a:t>
            </a:r>
            <a:r>
              <a:rPr lang="en-US" sz="2800" dirty="0">
                <a:solidFill>
                  <a:srgbClr val="002060"/>
                </a:solidFill>
              </a:rPr>
              <a:t> </a:t>
            </a:r>
            <a:r>
              <a:rPr lang="en-US" sz="2800" dirty="0" err="1">
                <a:solidFill>
                  <a:srgbClr val="002060"/>
                </a:solidFill>
              </a:rPr>
              <a:t>thúc</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câu</a:t>
            </a:r>
            <a:r>
              <a:rPr lang="en-US" sz="2800" dirty="0">
                <a:solidFill>
                  <a:srgbClr val="002060"/>
                </a:solidFill>
              </a:rPr>
              <a:t> </a:t>
            </a:r>
            <a:r>
              <a:rPr lang="en-US" sz="2800" dirty="0" err="1">
                <a:solidFill>
                  <a:srgbClr val="002060"/>
                </a:solidFill>
              </a:rPr>
              <a:t>chuyện</a:t>
            </a:r>
            <a:r>
              <a:rPr lang="en-US" sz="2800" dirty="0">
                <a:solidFill>
                  <a:srgbClr val="002060"/>
                </a:solidFill>
              </a:rPr>
              <a:t>.</a:t>
            </a:r>
          </a:p>
        </p:txBody>
      </p:sp>
      <p:sp>
        <p:nvSpPr>
          <p:cNvPr id="12" name="Rectangle: Rounded Corners 11">
            <a:extLst>
              <a:ext uri="{FF2B5EF4-FFF2-40B4-BE49-F238E27FC236}">
                <a16:creationId xmlns:a16="http://schemas.microsoft.com/office/drawing/2014/main" id="{A9AB4681-F3B6-8EDA-0B31-B6C0AF99E594}"/>
              </a:ext>
            </a:extLst>
          </p:cNvPr>
          <p:cNvSpPr/>
          <p:nvPr/>
        </p:nvSpPr>
        <p:spPr>
          <a:xfrm>
            <a:off x="6505575" y="1790700"/>
            <a:ext cx="5029200" cy="245745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libri" panose="020F0502020204030204" pitchFamily="34" charset="0"/>
                <a:ea typeface="Cambria" panose="02040503050406030204" pitchFamily="18" charset="0"/>
                <a:cs typeface="Calibri" panose="020F0502020204030204" pitchFamily="34" charset="0"/>
              </a:rPr>
              <a:t>Tưởng tượng mình đang tham gia vào câu chuyện, được “nhìn”, “nghe”, “chạm vào”,.. mọi sự vật trong câu chuyện để sáng tạo chi tiết.</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4921385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450" decel="100000" fill="hold"/>
                                        <p:tgtEl>
                                          <p:spTgt spid="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220" y="645832"/>
            <a:ext cx="11747851" cy="955124"/>
          </a:xfrm>
        </p:spPr>
        <p:txBody>
          <a:bodyPr vert="horz" lIns="91440" tIns="45720" rIns="91440" bIns="45720" rtlCol="0" anchor="ctr">
            <a:noAutofit/>
          </a:bodyPr>
          <a:lstStyle/>
          <a:p>
            <a:r>
              <a:rPr lang="en-US" sz="3600" b="1" dirty="0">
                <a:ln>
                  <a:solidFill>
                    <a:schemeClr val="tx1"/>
                  </a:solidFill>
                </a:ln>
                <a:solidFill>
                  <a:srgbClr val="FF6969"/>
                </a:solidFill>
                <a:latin typeface="Arial" panose="020B0604020202020204" pitchFamily="34" charset="0"/>
                <a:cs typeface="Arial" panose="020B0604020202020204" pitchFamily="34" charset="0"/>
              </a:rPr>
              <a:t>4.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Trao</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đổi</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với</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bạn</a:t>
            </a:r>
            <a:r>
              <a:rPr lang="en-US" sz="3600" b="1" dirty="0">
                <a:ln>
                  <a:solidFill>
                    <a:schemeClr val="tx1"/>
                  </a:solidFill>
                </a:ln>
                <a:solidFill>
                  <a:srgbClr val="FF6969"/>
                </a:solidFill>
                <a:latin typeface="Arial" panose="020B0604020202020204" pitchFamily="34" charset="0"/>
                <a:cs typeface="Arial" panose="020B0604020202020204" pitchFamily="34" charset="0"/>
              </a:rPr>
              <a:t>:</a:t>
            </a:r>
          </a:p>
        </p:txBody>
      </p:sp>
      <p:sp>
        <p:nvSpPr>
          <p:cNvPr id="32" name="Rounded Rectangle 31"/>
          <p:cNvSpPr/>
          <p:nvPr/>
        </p:nvSpPr>
        <p:spPr>
          <a:xfrm>
            <a:off x="464127" y="683373"/>
            <a:ext cx="10889673" cy="5994110"/>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F68662C3-7491-BFD5-9AB3-F46A1BA853BB}"/>
              </a:ext>
            </a:extLst>
          </p:cNvPr>
          <p:cNvGrpSpPr/>
          <p:nvPr/>
        </p:nvGrpSpPr>
        <p:grpSpPr>
          <a:xfrm>
            <a:off x="1367175" y="866775"/>
            <a:ext cx="9574851" cy="1385901"/>
            <a:chOff x="1870614" y="577786"/>
            <a:chExt cx="3756277" cy="2054852"/>
          </a:xfrm>
        </p:grpSpPr>
        <p:sp>
          <p:nvSpPr>
            <p:cNvPr id="4" name="Rounded Rectangle 11">
              <a:extLst>
                <a:ext uri="{FF2B5EF4-FFF2-40B4-BE49-F238E27FC236}">
                  <a16:creationId xmlns:a16="http://schemas.microsoft.com/office/drawing/2014/main" id="{576D5399-38B6-FB3F-B97F-C03A8A56EED7}"/>
                </a:ext>
              </a:extLst>
            </p:cNvPr>
            <p:cNvSpPr/>
            <p:nvPr/>
          </p:nvSpPr>
          <p:spPr>
            <a:xfrm>
              <a:off x="2701902" y="577786"/>
              <a:ext cx="1756258" cy="1608727"/>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chi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tiết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sáng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tạo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itle 1">
              <a:extLst>
                <a:ext uri="{FF2B5EF4-FFF2-40B4-BE49-F238E27FC236}">
                  <a16:creationId xmlns:a16="http://schemas.microsoft.com/office/drawing/2014/main" id="{BE173CEE-52D3-DA6E-C006-5E19958BEE63}"/>
                </a:ext>
              </a:extLst>
            </p:cNvPr>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cxnSp>
        <p:nvCxnSpPr>
          <p:cNvPr id="19" name="Straight Connector 18">
            <a:extLst>
              <a:ext uri="{FF2B5EF4-FFF2-40B4-BE49-F238E27FC236}">
                <a16:creationId xmlns:a16="http://schemas.microsoft.com/office/drawing/2014/main" id="{6CB5F9E5-CC8C-E4E8-3EDF-C84E8B02E082}"/>
              </a:ext>
            </a:extLst>
          </p:cNvPr>
          <p:cNvCxnSpPr>
            <a:cxnSpLocks/>
          </p:cNvCxnSpPr>
          <p:nvPr/>
        </p:nvCxnSpPr>
        <p:spPr>
          <a:xfrm flipH="1">
            <a:off x="1752600" y="1951786"/>
            <a:ext cx="3543300" cy="84856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61005D6-F1B2-7365-E51C-8716BEA7A3E6}"/>
              </a:ext>
            </a:extLst>
          </p:cNvPr>
          <p:cNvSpPr/>
          <p:nvPr/>
        </p:nvSpPr>
        <p:spPr>
          <a:xfrm>
            <a:off x="1000126" y="2809875"/>
            <a:ext cx="1495424" cy="310515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tả</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bối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cảnh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không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gian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thời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gian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53E6100-AE96-3C3C-FAF7-7DD3B6E9156C}"/>
              </a:ext>
            </a:extLst>
          </p:cNvPr>
          <p:cNvCxnSpPr>
            <a:cxnSpLocks/>
            <a:endCxn id="22" idx="0"/>
          </p:cNvCxnSpPr>
          <p:nvPr/>
        </p:nvCxnSpPr>
        <p:spPr>
          <a:xfrm flipH="1">
            <a:off x="3429001" y="2000250"/>
            <a:ext cx="2219324" cy="8001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5C9C03B-2FF9-2AF0-E1D4-F4632FBE2568}"/>
              </a:ext>
            </a:extLst>
          </p:cNvPr>
          <p:cNvSpPr/>
          <p:nvPr/>
        </p:nvSpPr>
        <p:spPr>
          <a:xfrm>
            <a:off x="2686051" y="2800350"/>
            <a:ext cx="1485900" cy="33051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tả</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ngoại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hình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hành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động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của</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vật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CB1B98E-627F-A0C1-D29C-BF96318100E7}"/>
              </a:ext>
            </a:extLst>
          </p:cNvPr>
          <p:cNvCxnSpPr>
            <a:cxnSpLocks/>
          </p:cNvCxnSpPr>
          <p:nvPr/>
        </p:nvCxnSpPr>
        <p:spPr>
          <a:xfrm flipH="1">
            <a:off x="5010150" y="1990725"/>
            <a:ext cx="895350" cy="8286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FA08CFD-1B2B-B9F7-6854-B23EE41CE178}"/>
              </a:ext>
            </a:extLst>
          </p:cNvPr>
          <p:cNvSpPr/>
          <p:nvPr/>
        </p:nvSpPr>
        <p:spPr>
          <a:xfrm>
            <a:off x="4381501" y="2828925"/>
            <a:ext cx="1409700" cy="350520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hoặc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thay</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đổi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kể</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tình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huống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sự</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việc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12EB3919-44EC-D960-A2A4-87A44623971E}"/>
              </a:ext>
            </a:extLst>
          </p:cNvPr>
          <p:cNvCxnSpPr>
            <a:cxnSpLocks/>
            <a:endCxn id="13" idx="0"/>
          </p:cNvCxnSpPr>
          <p:nvPr/>
        </p:nvCxnSpPr>
        <p:spPr>
          <a:xfrm>
            <a:off x="6067425" y="1990725"/>
            <a:ext cx="633413"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E8454FC-CC6C-AD80-CBBC-88AF6620615F}"/>
              </a:ext>
            </a:extLst>
          </p:cNvPr>
          <p:cNvSpPr/>
          <p:nvPr/>
        </p:nvSpPr>
        <p:spPr>
          <a:xfrm>
            <a:off x="6010275" y="2933700"/>
            <a:ext cx="1381125"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vật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vào</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câu</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chuyện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D9B629F6-A143-F62D-6F1C-A36590BB19C2}"/>
              </a:ext>
            </a:extLst>
          </p:cNvPr>
          <p:cNvCxnSpPr>
            <a:cxnSpLocks/>
          </p:cNvCxnSpPr>
          <p:nvPr/>
        </p:nvCxnSpPr>
        <p:spPr>
          <a:xfrm>
            <a:off x="6248400" y="2009775"/>
            <a:ext cx="1952625" cy="8953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617C1026-DBF1-6503-EEF0-047015B8FFD1}"/>
              </a:ext>
            </a:extLst>
          </p:cNvPr>
          <p:cNvSpPr/>
          <p:nvPr/>
        </p:nvSpPr>
        <p:spPr>
          <a:xfrm>
            <a:off x="7477125" y="2924175"/>
            <a:ext cx="1343025"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lời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thoại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cho</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vật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D8933D04-5D00-FB57-0DFF-643EC739FC85}"/>
              </a:ext>
            </a:extLst>
          </p:cNvPr>
          <p:cNvCxnSpPr>
            <a:cxnSpLocks/>
          </p:cNvCxnSpPr>
          <p:nvPr/>
        </p:nvCxnSpPr>
        <p:spPr>
          <a:xfrm>
            <a:off x="6553200" y="1981200"/>
            <a:ext cx="3190875"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4F9C5286-2841-DF76-D5EB-9B404A61B026}"/>
              </a:ext>
            </a:extLst>
          </p:cNvPr>
          <p:cNvSpPr/>
          <p:nvPr/>
        </p:nvSpPr>
        <p:spPr>
          <a:xfrm>
            <a:off x="9020175" y="2943225"/>
            <a:ext cx="1809750" cy="308610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Thay</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đổi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thúc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của</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câu</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chuyện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thêm</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đoạn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kết</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thay</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đổi</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đoạn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kết</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7" name="Content Placeholder 6">
            <a:extLst>
              <a:ext uri="{FF2B5EF4-FFF2-40B4-BE49-F238E27FC236}">
                <a16:creationId xmlns:a16="http://schemas.microsoft.com/office/drawing/2014/main" id="{753278DF-3067-CD11-3AC0-AD8D22B084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986334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22" presetClass="entr" presetSubtype="4"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down)">
                                      <p:cBhvr>
                                        <p:cTn id="57" dur="500"/>
                                        <p:tgtEl>
                                          <p:spTgt spid="50"/>
                                        </p:tgtEl>
                                      </p:cBhvr>
                                    </p:animEffect>
                                  </p:childTnLst>
                                </p:cTn>
                              </p:par>
                              <p:par>
                                <p:cTn id="58" presetID="22" presetClass="entr" presetSubtype="4"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2" grpId="0" animBg="1"/>
      <p:bldP spid="33" grpId="0" animBg="1"/>
      <p:bldP spid="13" grpId="0" animBg="1"/>
      <p:bldP spid="34" grpId="0" animBg="1"/>
      <p:bldP spid="5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186</TotalTime>
  <Words>536</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Cambria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Trao đổi với bạn: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Cúc Lê</cp:lastModifiedBy>
  <cp:revision>43</cp:revision>
  <dcterms:created xsi:type="dcterms:W3CDTF">2024-05-14T07:25:39Z</dcterms:created>
  <dcterms:modified xsi:type="dcterms:W3CDTF">2024-09-18T04:55:27Z</dcterms:modified>
  <cp:category>9Slide.vn</cp:category>
</cp:coreProperties>
</file>