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305" r:id="rId3"/>
    <p:sldId id="257" r:id="rId4"/>
    <p:sldId id="258" r:id="rId5"/>
    <p:sldId id="282" r:id="rId6"/>
    <p:sldId id="287" r:id="rId7"/>
    <p:sldId id="294" r:id="rId8"/>
    <p:sldId id="286" r:id="rId9"/>
    <p:sldId id="306" r:id="rId10"/>
    <p:sldId id="309" r:id="rId11"/>
  </p:sldIdLst>
  <p:sldSz cx="12192000" cy="6858000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353"/>
    <a:srgbClr val="863AE8"/>
    <a:srgbClr val="F5A3A2"/>
    <a:srgbClr val="C12727"/>
    <a:srgbClr val="F93D3D"/>
    <a:srgbClr val="F38F80"/>
    <a:srgbClr val="F7982B"/>
    <a:srgbClr val="0099FF"/>
    <a:srgbClr val="A1D7FD"/>
    <a:srgbClr val="CD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9" autoAdjust="0"/>
    <p:restoredTop sz="81184" autoAdjust="0"/>
  </p:normalViewPr>
  <p:slideViewPr>
    <p:cSldViewPr snapToGrid="0">
      <p:cViewPr varScale="1">
        <p:scale>
          <a:sx n="63" d="100"/>
          <a:sy n="63" d="100"/>
        </p:scale>
        <p:origin x="780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4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sử dụng claskick để cho Hs điền trực tiếp trên máy tính. </a:t>
            </a:r>
          </a:p>
          <a:p>
            <a:r>
              <a:rPr lang="en-US"/>
              <a:t>Sửu dụng Classroomscearn để dùng đồng hồ đếm ng</a:t>
            </a:r>
            <a:r>
              <a:rPr lang="vi-VN"/>
              <a:t>ư</a:t>
            </a:r>
            <a:r>
              <a:rPr lang="en-US"/>
              <a:t>ợc cho HS làm bài.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75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sử dụng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72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</a:pPr>
            <a:r>
              <a:rPr lang="en-US"/>
              <a:t>Robot đọc đề: Xin chào các bạn! Mình là Rô- bốt đồng fhanhf với bạn trong bài 3 nhé. Tôi </a:t>
            </a:r>
            <a:r>
              <a:rPr lang="vi-VN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thói quen viết các số biểu diễn ngày, tháng, năm liên tiếp nhau để được một số tự nhiên có nhiều chữ số. Ví dụ, ngày 30 tháng 4 năm 1975, Rô-bốt sẽ viết được số 3 041 975.</a:t>
            </a: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Mình có 2 câu đó dành cho bạn: </a:t>
            </a:r>
            <a:endParaRPr lang="vi-VN" sz="12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Đố bạn </a:t>
            </a:r>
            <a:r>
              <a:rPr lang="vi-VN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ngày Nhà giáo Việt Nam năm nay, Rô-bốt sẽ viết được số nào?</a:t>
            </a:r>
          </a:p>
          <a:p>
            <a:pPr algn="just">
              <a:spcBef>
                <a:spcPts val="600"/>
              </a:spcBef>
            </a:pP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Đố bạn</a:t>
            </a:r>
            <a:r>
              <a:rPr lang="vi-VN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cho biết giá trị của từng chữ số 2 trong số mà Rô-bốt đã viết ở câu a.</a:t>
            </a:r>
            <a:endParaRPr lang="en-US" sz="12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PP: GV nên cho HS sử dụng bảng con ghi kết quả và trao đổi nhóm đôi.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1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Nếu sử dụng bảng con thì bỏ Slide này và chữa trên bảng con.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85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BT mở rộng., vận dụng</a:t>
            </a:r>
          </a:p>
          <a:p>
            <a:r>
              <a:rPr lang="en-US"/>
              <a:t>Có thể cho Hs tự ra đề (nếu có thể).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86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E753DE3-939F-49E8-913B-6DD1D44D5D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AA3B0F0-9454-41CE-919D-0BB26CDC3C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wmf"/><Relationship Id="rId3" Type="http://schemas.openxmlformats.org/officeDocument/2006/relationships/control" Target="../activeX/activeX1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20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9.wmf"/><Relationship Id="rId5" Type="http://schemas.openxmlformats.org/officeDocument/2006/relationships/control" Target="../activeX/activeX3.xml"/><Relationship Id="rId10" Type="http://schemas.openxmlformats.org/officeDocument/2006/relationships/image" Target="../media/image18.png"/><Relationship Id="rId4" Type="http://schemas.openxmlformats.org/officeDocument/2006/relationships/control" Target="../activeX/activeX2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4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85CF7-3E65-A472-3BC0-215686E8A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530" y="2710805"/>
            <a:ext cx="8771251" cy="2100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29160-9098-2DA2-027E-664B92A1C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252" y="682574"/>
            <a:ext cx="5285690" cy="22313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016C86-8437-F8E5-40D1-79BE2C471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603" y="724445"/>
            <a:ext cx="2877561" cy="2566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2D8FA3-ABB0-9AA1-A869-66F77C0178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204" y="4307390"/>
            <a:ext cx="454801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97165" y="623520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3"/>
          <a:srcRect l="1010" r="4236" b="54067"/>
          <a:stretch>
            <a:fillRect/>
          </a:stretch>
        </p:blipFill>
        <p:spPr>
          <a:xfrm flipV="1">
            <a:off x="-148140" y="4292001"/>
            <a:ext cx="12191365" cy="2633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1933273" y="1380090"/>
            <a:ext cx="10532950" cy="340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vi-VN" sz="2800" dirty="0"/>
              <a:t>Đọc, viết được các số tự nhiên.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vi-VN" sz="2800" dirty="0"/>
              <a:t>Tìm được số liền trước, số liền sau của một số.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vi-VN" sz="2800" dirty="0"/>
              <a:t>Viết được số thành tổng theo các hàng, các lớp.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endParaRPr lang="vi-VN" sz="2800" dirty="0"/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063" y="118933"/>
            <a:ext cx="4791871" cy="1072989"/>
          </a:xfrm>
          <a:prstGeom prst="rect">
            <a:avLst/>
          </a:prstGeom>
        </p:spPr>
      </p:pic>
      <p:pic>
        <p:nvPicPr>
          <p:cNvPr id="1028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E8D0423C-70EB-AC55-7AC6-4ED4806EB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29" y="1570267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2E460977-C168-38A5-B90A-C51C65E9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65" y="2389615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B3025569-558D-2D0A-4627-0A29AB090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8" y="3252108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22"/>
          <p:cNvPicPr>
            <a:picLocks noChangeAspect="1"/>
          </p:cNvPicPr>
          <p:nvPr/>
        </p:nvPicPr>
        <p:blipFill>
          <a:blip r:embed="rId3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0004A-9125-22E2-9DC6-C1E8ACBC0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530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43375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038889" y="181507"/>
            <a:ext cx="990159" cy="99016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73CE9A-F075-1D0E-F0A2-E29F79D5C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193565"/>
              </p:ext>
            </p:extLst>
          </p:nvPr>
        </p:nvGraphicFramePr>
        <p:xfrm>
          <a:off x="541181" y="1203644"/>
          <a:ext cx="11168742" cy="494298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236092">
                  <a:extLst>
                    <a:ext uri="{9D8B030D-6E8A-4147-A177-3AD203B41FA5}">
                      <a16:colId xmlns:a16="http://schemas.microsoft.com/office/drawing/2014/main" val="1895598271"/>
                    </a:ext>
                  </a:extLst>
                </a:gridCol>
                <a:gridCol w="2146046">
                  <a:extLst>
                    <a:ext uri="{9D8B030D-6E8A-4147-A177-3AD203B41FA5}">
                      <a16:colId xmlns:a16="http://schemas.microsoft.com/office/drawing/2014/main" val="3009286953"/>
                    </a:ext>
                  </a:extLst>
                </a:gridCol>
                <a:gridCol w="4786604">
                  <a:extLst>
                    <a:ext uri="{9D8B030D-6E8A-4147-A177-3AD203B41FA5}">
                      <a16:colId xmlns:a16="http://schemas.microsoft.com/office/drawing/2014/main" val="356504805"/>
                    </a:ext>
                  </a:extLst>
                </a:gridCol>
              </a:tblGrid>
              <a:tr h="601644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gồm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 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76913"/>
                  </a:ext>
                </a:extLst>
              </a:tr>
              <a:tr h="774669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chục nghìn, 2 nghìn, 8 trăm, 1 chục và 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814</a:t>
                      </a:r>
                      <a:endParaRPr 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Năm mươi hai nghìn tám trăm mười bốn.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75975"/>
                  </a:ext>
                </a:extLst>
              </a:tr>
              <a:tr h="1243334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chục triệu, 8 nghìn, 2 chục và 1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12894"/>
                  </a:ext>
                </a:extLst>
              </a:tr>
              <a:tr h="1034577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 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và 5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850243"/>
                  </a:ext>
                </a:extLst>
              </a:tr>
              <a:tr h="1118552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3 trăm,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1658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47D5454-391C-D33E-C7C0-7CCAC0018825}"/>
              </a:ext>
            </a:extLst>
          </p:cNvPr>
          <p:cNvSpPr txBox="1"/>
          <p:nvPr/>
        </p:nvSpPr>
        <p:spPr>
          <a:xfrm>
            <a:off x="4702627" y="3005976"/>
            <a:ext cx="231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30 008 021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AB87B-5325-654A-597B-7896059147E9}"/>
              </a:ext>
            </a:extLst>
          </p:cNvPr>
          <p:cNvSpPr txBox="1"/>
          <p:nvPr/>
        </p:nvSpPr>
        <p:spPr>
          <a:xfrm>
            <a:off x="6941972" y="2845468"/>
            <a:ext cx="4665312" cy="113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Ba mươi triệu không trăm linh tám nghìn không trăm hai mươi mốt.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C0C41-C6C8-0321-F756-5F940378048D}"/>
              </a:ext>
            </a:extLst>
          </p:cNvPr>
          <p:cNvSpPr txBox="1"/>
          <p:nvPr/>
        </p:nvSpPr>
        <p:spPr>
          <a:xfrm>
            <a:off x="4729898" y="4241125"/>
            <a:ext cx="2224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820 015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86AE0-928B-4BEB-E80A-99EAE3E24B39}"/>
              </a:ext>
            </a:extLst>
          </p:cNvPr>
          <p:cNvSpPr txBox="1"/>
          <p:nvPr/>
        </p:nvSpPr>
        <p:spPr>
          <a:xfrm>
            <a:off x="6941972" y="4147114"/>
            <a:ext cx="4665312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Tám trăm hai mươi nghìn không trăm mười lăm.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C01A1-334E-E692-7F4A-E3B5EA41C169}"/>
              </a:ext>
            </a:extLst>
          </p:cNvPr>
          <p:cNvSpPr txBox="1"/>
          <p:nvPr/>
        </p:nvSpPr>
        <p:spPr>
          <a:xfrm>
            <a:off x="4811718" y="5320863"/>
            <a:ext cx="2001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1 200 324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CF63F-BCD4-4031-AC65-3E36754984CA}"/>
              </a:ext>
            </a:extLst>
          </p:cNvPr>
          <p:cNvSpPr txBox="1"/>
          <p:nvPr/>
        </p:nvSpPr>
        <p:spPr>
          <a:xfrm>
            <a:off x="6996521" y="5159167"/>
            <a:ext cx="4567341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Một triệu hai trăm nghìn ba trăm hai mươi tư.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3758" y="4852833"/>
            <a:ext cx="2588905" cy="2050385"/>
          </a:xfrm>
          <a:prstGeom prst="rect">
            <a:avLst/>
          </a:prstGeom>
        </p:spPr>
      </p:pic>
      <p:sp>
        <p:nvSpPr>
          <p:cNvPr id="5" name="矩形: 圆角 14">
            <a:extLst>
              <a:ext uri="{FF2B5EF4-FFF2-40B4-BE49-F238E27FC236}">
                <a16:creationId xmlns:a16="http://schemas.microsoft.com/office/drawing/2014/main" id="{28A4377B-30DA-D948-C000-4079DE3E5D0F}"/>
              </a:ext>
            </a:extLst>
          </p:cNvPr>
          <p:cNvSpPr/>
          <p:nvPr/>
        </p:nvSpPr>
        <p:spPr>
          <a:xfrm>
            <a:off x="1666757" y="751199"/>
            <a:ext cx="1727150" cy="647699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zh-CN" altLang="en-US" sz="80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E46DA-868F-1194-7D23-000A0662AFA7}"/>
              </a:ext>
            </a:extLst>
          </p:cNvPr>
          <p:cNvSpPr txBox="1"/>
          <p:nvPr/>
        </p:nvSpPr>
        <p:spPr>
          <a:xfrm>
            <a:off x="209307" y="1577756"/>
            <a:ext cx="11982693" cy="290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a) 504 842 = 500 000 + 4 000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en-US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               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40 + 2</a:t>
            </a:r>
            <a:endParaRPr lang="en-US" sz="32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b) 1 730 539 = 1 000 000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en-US" sz="3200">
                <a:solidFill>
                  <a:srgbClr val="FF0000"/>
                </a:solidFill>
                <a:ea typeface="Cambria" panose="02040503050406030204" pitchFamily="18" charset="0"/>
              </a:rPr>
              <a:t>                     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30 000 + 500 + 30 + 9</a:t>
            </a:r>
            <a:endParaRPr lang="en-US" sz="32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c) 26 400 500 = 20 000 000 + 6 000 000 + 400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000 +</a:t>
            </a:r>
            <a:endParaRPr lang="en-US" sz="3200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  <p:pic>
        <p:nvPicPr>
          <p:cNvPr id="9" name="Robot">
            <a:hlinkClick r:id="" action="ppaction://media"/>
            <a:extLst>
              <a:ext uri="{FF2B5EF4-FFF2-40B4-BE49-F238E27FC236}">
                <a16:creationId xmlns:a16="http://schemas.microsoft.com/office/drawing/2014/main" id="{21A16A44-25C0-4531-85F3-275DB9AD77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30800" r="26332"/>
          <a:stretch/>
        </p:blipFill>
        <p:spPr>
          <a:xfrm>
            <a:off x="-2718512" y="3442004"/>
            <a:ext cx="2425629" cy="318277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3" imgW="1424880" imgH="807840"/>
        </mc:Choice>
        <mc:Fallback>
          <p:control r:id="rId3" imgW="1424880" imgH="80784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95999" y="1849945"/>
                  <a:ext cx="142373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4" imgW="2080440" imgH="807840"/>
        </mc:Choice>
        <mc:Fallback>
          <p:control r:id="rId4" imgW="2080440" imgH="807840">
            <p:pic>
              <p:nvPicPr>
                <p:cNvPr id="19" name="TextBox3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25548" y="2840350"/>
                  <a:ext cx="2077620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5" imgW="1150560" imgH="807840"/>
        </mc:Choice>
        <mc:Fallback>
          <p:control r:id="rId5" imgW="1150560" imgH="807840">
            <p:pic>
              <p:nvPicPr>
                <p:cNvPr id="20" name="TextBox4">
                  <a:extLst>
                    <a:ext uri="{FF2B5EF4-FFF2-40B4-BE49-F238E27FC236}">
                      <a16:creationId xmlns:a16="http://schemas.microsoft.com/office/drawing/2014/main" id="{12FC6873-3239-4072-A1F1-AA5C177180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34171" y="3765651"/>
                  <a:ext cx="1155198" cy="8096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787012" y="675199"/>
            <a:ext cx="1103790" cy="1103791"/>
          </a:xfrm>
          <a:prstGeom prst="rect">
            <a:avLst/>
          </a:prstGeom>
        </p:spPr>
      </p:pic>
      <p:pic>
        <p:nvPicPr>
          <p:cNvPr id="2" name="Robot">
            <a:hlinkClick r:id="" action="ppaction://media"/>
            <a:extLst>
              <a:ext uri="{FF2B5EF4-FFF2-40B4-BE49-F238E27FC236}">
                <a16:creationId xmlns:a16="http://schemas.microsoft.com/office/drawing/2014/main" id="{C2BAF6D7-9151-4FC2-869D-B584D45828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0800" r="26332"/>
          <a:stretch/>
        </p:blipFill>
        <p:spPr>
          <a:xfrm>
            <a:off x="238696" y="3374409"/>
            <a:ext cx="2425629" cy="31827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715004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thói quen viết các số biểu diễn ngày, tháng, năm liên tiếp nhau để được một số tự nhiên có nhiều chữ số. Ví dụ, ngày 30 tháng 4 năm 1975, Rô-bốt sẽ viết được số 3 041 975.</a:t>
            </a:r>
          </a:p>
          <a:p>
            <a:pPr marL="342900" indent="-342900" algn="just">
              <a:spcBef>
                <a:spcPts val="600"/>
              </a:spcBef>
              <a:buAutoNum type="alphaLcParenR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Hỏi với ngày Nhà giáo Việt Nam năm nay, Rô-bốt sẽ viết được số nào?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3F653-89D5-4C32-88E2-A0944704C97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4781" y="2743060"/>
            <a:ext cx="1854150" cy="4114940"/>
          </a:xfrm>
          <a:prstGeom prst="rect">
            <a:avLst/>
          </a:prstGeom>
        </p:spPr>
      </p:pic>
      <p:pic>
        <p:nvPicPr>
          <p:cNvPr id="5" name="My Audio">
            <a:hlinkClick r:id="" action="ppaction://media"/>
            <a:extLst>
              <a:ext uri="{FF2B5EF4-FFF2-40B4-BE49-F238E27FC236}">
                <a16:creationId xmlns:a16="http://schemas.microsoft.com/office/drawing/2014/main" id="{8B54F4A5-DC15-420D-97FB-41849D62DF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11922" y="61806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226604"/>
            <a:ext cx="1854150" cy="4114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925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D6865EB-6770-6BEF-A410-9392C9109B01}"/>
              </a:ext>
            </a:extLst>
          </p:cNvPr>
          <p:cNvSpPr/>
          <p:nvPr/>
        </p:nvSpPr>
        <p:spPr>
          <a:xfrm>
            <a:off x="4631339" y="1924955"/>
            <a:ext cx="3576996" cy="76372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20 112 024</a:t>
            </a:r>
            <a:endParaRPr lang="zh-CN" altLang="en-US" sz="166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9C41B-920B-A987-0D67-637F3B60B3D0}"/>
              </a:ext>
            </a:extLst>
          </p:cNvPr>
          <p:cNvSpPr txBox="1"/>
          <p:nvPr/>
        </p:nvSpPr>
        <p:spPr>
          <a:xfrm>
            <a:off x="4752753" y="190368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F363F29-C908-6D2F-FBA3-7203C4C456D3}"/>
              </a:ext>
            </a:extLst>
          </p:cNvPr>
          <p:cNvSpPr/>
          <p:nvPr/>
        </p:nvSpPr>
        <p:spPr>
          <a:xfrm>
            <a:off x="2149371" y="3013501"/>
            <a:ext cx="3274828" cy="830997"/>
          </a:xfrm>
          <a:prstGeom prst="wedgeRoundRectCallout">
            <a:avLst>
              <a:gd name="adj1" fmla="val 34723"/>
              <a:gd name="adj2" fmla="val -999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60784-6531-A861-35B8-66FF57322BB4}"/>
              </a:ext>
            </a:extLst>
          </p:cNvPr>
          <p:cNvSpPr txBox="1"/>
          <p:nvPr/>
        </p:nvSpPr>
        <p:spPr>
          <a:xfrm>
            <a:off x="6322586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83BE77B-1B9D-1978-C37A-65AA3769B32F}"/>
              </a:ext>
            </a:extLst>
          </p:cNvPr>
          <p:cNvSpPr/>
          <p:nvPr/>
        </p:nvSpPr>
        <p:spPr>
          <a:xfrm>
            <a:off x="5687289" y="4284074"/>
            <a:ext cx="2089299" cy="830997"/>
          </a:xfrm>
          <a:prstGeom prst="wedgeRoundRectCallout">
            <a:avLst>
              <a:gd name="adj1" fmla="val -9433"/>
              <a:gd name="adj2" fmla="val -239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AE0B7-6F4C-B1EE-A89A-BF43F9E06989}"/>
              </a:ext>
            </a:extLst>
          </p:cNvPr>
          <p:cNvSpPr txBox="1"/>
          <p:nvPr/>
        </p:nvSpPr>
        <p:spPr>
          <a:xfrm>
            <a:off x="7182074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931EEE9-37E0-8756-AAF8-0C524685E2D7}"/>
              </a:ext>
            </a:extLst>
          </p:cNvPr>
          <p:cNvSpPr/>
          <p:nvPr/>
        </p:nvSpPr>
        <p:spPr>
          <a:xfrm>
            <a:off x="7894456" y="3219039"/>
            <a:ext cx="984640" cy="655109"/>
          </a:xfrm>
          <a:prstGeom prst="wedgeRoundRectCallout">
            <a:avLst>
              <a:gd name="adj1" fmla="val -94196"/>
              <a:gd name="adj2" fmla="val -1536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6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3" y="2978633"/>
            <a:ext cx="1633639" cy="36255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713699" y="670309"/>
            <a:ext cx="10994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Việt, Nam và Rô-bốt, mỗi bạn đội một chiếc mũ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Rô-bốt nhìn thấy số được viết trên mũ của Việt và Nam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03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chiếc mũ mà Rô-bốt đang đội được viết số nào?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2B8D4-5BFE-7431-5829-240F34A307C1}"/>
              </a:ext>
            </a:extLst>
          </p:cNvPr>
          <p:cNvGrpSpPr/>
          <p:nvPr/>
        </p:nvGrpSpPr>
        <p:grpSpPr>
          <a:xfrm>
            <a:off x="3952719" y="3669456"/>
            <a:ext cx="5387181" cy="681015"/>
            <a:chOff x="6201067" y="4228854"/>
            <a:chExt cx="5387181" cy="681015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8E4B5DCB-A804-6A44-1DE6-7A8CA5011BB0}"/>
                </a:ext>
              </a:extLst>
            </p:cNvPr>
            <p:cNvSpPr/>
            <p:nvPr/>
          </p:nvSpPr>
          <p:spPr>
            <a:xfrm>
              <a:off x="6201067" y="4262170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1 033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6" name="矩形: 圆角 14">
              <a:extLst>
                <a:ext uri="{FF2B5EF4-FFF2-40B4-BE49-F238E27FC236}">
                  <a16:creationId xmlns:a16="http://schemas.microsoft.com/office/drawing/2014/main" id="{E1F2E9A4-DCC9-3C86-8103-0219EA28AFDA}"/>
                </a:ext>
              </a:extLst>
            </p:cNvPr>
            <p:cNvSpPr/>
            <p:nvPr/>
          </p:nvSpPr>
          <p:spPr>
            <a:xfrm>
              <a:off x="9861098" y="4228854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1 029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7" name="矩形: 圆角 14">
              <a:extLst>
                <a:ext uri="{FF2B5EF4-FFF2-40B4-BE49-F238E27FC236}">
                  <a16:creationId xmlns:a16="http://schemas.microsoft.com/office/drawing/2014/main" id="{98CC00F8-F6D6-C43C-1F8B-B72781ADE6D0}"/>
                </a:ext>
              </a:extLst>
            </p:cNvPr>
            <p:cNvSpPr/>
            <p:nvPr/>
          </p:nvSpPr>
          <p:spPr>
            <a:xfrm>
              <a:off x="8031082" y="4261056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8" name="矩形: 圆角 14">
            <a:extLst>
              <a:ext uri="{FF2B5EF4-FFF2-40B4-BE49-F238E27FC236}">
                <a16:creationId xmlns:a16="http://schemas.microsoft.com/office/drawing/2014/main" id="{9DFEA7A1-EA29-F553-0290-21DF69292961}"/>
              </a:ext>
            </a:extLst>
          </p:cNvPr>
          <p:cNvSpPr/>
          <p:nvPr/>
        </p:nvSpPr>
        <p:spPr>
          <a:xfrm>
            <a:off x="5782734" y="3701657"/>
            <a:ext cx="1727150" cy="647699"/>
          </a:xfrm>
          <a:prstGeom prst="roundRect">
            <a:avLst/>
          </a:prstGeom>
          <a:solidFill>
            <a:srgbClr val="863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1 031</a:t>
            </a:r>
            <a:endParaRPr lang="zh-CN" altLang="en-US" sz="7200" b="1" dirty="0">
              <a:solidFill>
                <a:srgbClr val="FFFF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122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1083</TotalTime>
  <Words>612</Words>
  <Application>Microsoft Office PowerPoint</Application>
  <PresentationFormat>Widescreen</PresentationFormat>
  <Paragraphs>55</Paragraphs>
  <Slides>9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Cambria</vt:lpstr>
      <vt:lpstr>Arial</vt:lpstr>
      <vt:lpstr>Calibri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cp:keywords>MNT;MANGNONTEAM</cp:keywords>
  <dc:description>9Slide.vn</dc:description>
  <cp:lastModifiedBy>Cúc Lê</cp:lastModifiedBy>
  <cp:revision>68</cp:revision>
  <dcterms:created xsi:type="dcterms:W3CDTF">2023-06-16T08:43:46Z</dcterms:created>
  <dcterms:modified xsi:type="dcterms:W3CDTF">2024-09-18T05:07:47Z</dcterms:modified>
  <cp:category>9Slide.vn</cp:category>
</cp:coreProperties>
</file>