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6" r:id="rId3"/>
    <p:sldId id="266" r:id="rId4"/>
    <p:sldId id="260" r:id="rId5"/>
    <p:sldId id="269" r:id="rId6"/>
    <p:sldId id="270" r:id="rId7"/>
    <p:sldId id="271" r:id="rId8"/>
    <p:sldId id="274" r:id="rId9"/>
    <p:sldId id="275" r:id="rId10"/>
    <p:sldId id="265"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826" autoAdjust="0"/>
  </p:normalViewPr>
  <p:slideViewPr>
    <p:cSldViewPr>
      <p:cViewPr varScale="1">
        <p:scale>
          <a:sx n="39" d="100"/>
          <a:sy n="39" d="100"/>
        </p:scale>
        <p:origin x="768"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9564B-CE6A-4DE5-B633-2DFF0256A258}"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39881-1AF9-4E67-A51D-1C1250058C33}" type="slidenum">
              <a:rPr lang="en-US" smtClean="0"/>
              <a:t>‹#›</a:t>
            </a:fld>
            <a:endParaRPr lang="en-US"/>
          </a:p>
        </p:txBody>
      </p:sp>
    </p:spTree>
    <p:extLst>
      <p:ext uri="{BB962C8B-B14F-4D97-AF65-F5344CB8AC3E}">
        <p14:creationId xmlns:p14="http://schemas.microsoft.com/office/powerpoint/2010/main" val="399509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500"/>
              </a:spcAft>
            </a:pPr>
            <a:r>
              <a:rPr lang="vi-VN" sz="1800" b="0" i="0" u="none" strike="noStrike" dirty="0">
                <a:solidFill>
                  <a:srgbClr val="868A00"/>
                </a:solidFill>
                <a:effectLst/>
                <a:latin typeface="Times New Roman" panose="02020603050405020304" pitchFamily="18" charset="0"/>
              </a:rPr>
              <a:t> Sản phẩm công nghệ có vai trò quan trọng trong nhiều lĩnh vực của đời sống. Bên cạnh đó, còn tồn tại những mặt trái khi con người sử dụng công nghệ. Hôm nay, lớp chúng mình sẽ cùng nhau đến với tiết thứ hai của bài học “Vai trò của công nghệ” để tìm hiểu về những mặt trái khi sử dụng công nghệ.</a:t>
            </a:r>
            <a:endParaRPr lang="vi-VN" b="0" dirty="0">
              <a:effectLst/>
            </a:endParaRPr>
          </a:p>
        </p:txBody>
      </p:sp>
      <p:sp>
        <p:nvSpPr>
          <p:cNvPr id="4" name="Slide Number Placeholder 3"/>
          <p:cNvSpPr>
            <a:spLocks noGrp="1"/>
          </p:cNvSpPr>
          <p:nvPr>
            <p:ph type="sldNum" sz="quarter" idx="5"/>
          </p:nvPr>
        </p:nvSpPr>
        <p:spPr/>
        <p:txBody>
          <a:bodyPr/>
          <a:lstStyle/>
          <a:p>
            <a:fld id="{10A39881-1AF9-4E67-A51D-1C1250058C33}" type="slidenum">
              <a:rPr lang="en-US" smtClean="0"/>
              <a:t>2</a:t>
            </a:fld>
            <a:endParaRPr lang="en-US"/>
          </a:p>
        </p:txBody>
      </p:sp>
    </p:spTree>
    <p:extLst>
      <p:ext uri="{BB962C8B-B14F-4D97-AF65-F5344CB8AC3E}">
        <p14:creationId xmlns:p14="http://schemas.microsoft.com/office/powerpoint/2010/main" val="78343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A4CA7CB1-B738-8451-9626-6876865A78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1143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svg"/><Relationship Id="rId7"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sv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9.svg"/><Relationship Id="rId17"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6.png"/><Relationship Id="rId15" Type="http://schemas.openxmlformats.org/officeDocument/2006/relationships/image" Target="../media/image21.png"/><Relationship Id="rId10" Type="http://schemas.openxmlformats.org/officeDocument/2006/relationships/image" Target="../media/image11.svg"/><Relationship Id="rId4" Type="http://schemas.openxmlformats.org/officeDocument/2006/relationships/image" Target="../media/image16.svg"/><Relationship Id="rId9" Type="http://schemas.openxmlformats.org/officeDocument/2006/relationships/image" Target="../media/image10.png"/><Relationship Id="rId14" Type="http://schemas.openxmlformats.org/officeDocument/2006/relationships/image" Target="../media/image20.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svg"/><Relationship Id="rId7" Type="http://schemas.openxmlformats.org/officeDocument/2006/relationships/image" Target="../media/image3.svg"/><Relationship Id="rId12"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9.svg"/><Relationship Id="rId5" Type="http://schemas.openxmlformats.org/officeDocument/2006/relationships/image" Target="../media/image7.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svg"/><Relationship Id="rId7" Type="http://schemas.openxmlformats.org/officeDocument/2006/relationships/image" Target="../media/image3.svg"/><Relationship Id="rId12"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9.svg"/><Relationship Id="rId5" Type="http://schemas.openxmlformats.org/officeDocument/2006/relationships/image" Target="../media/image7.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1.png"/><Relationship Id="rId3" Type="http://schemas.openxmlformats.org/officeDocument/2006/relationships/image" Target="../media/image7.svg"/><Relationship Id="rId7" Type="http://schemas.openxmlformats.org/officeDocument/2006/relationships/image" Target="../media/image9.svg"/><Relationship Id="rId12"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6.svg"/><Relationship Id="rId5" Type="http://schemas.openxmlformats.org/officeDocument/2006/relationships/image" Target="../media/image3.sv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3.svg"/><Relationship Id="rId10"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1927971" y="7006011"/>
            <a:ext cx="7415792" cy="5357910"/>
          </a:xfrm>
          <a:custGeom>
            <a:avLst/>
            <a:gdLst/>
            <a:ahLst/>
            <a:cxnLst/>
            <a:rect l="l" t="t" r="r" b="b"/>
            <a:pathLst>
              <a:path w="7415792" h="5357910">
                <a:moveTo>
                  <a:pt x="0" y="0"/>
                </a:moveTo>
                <a:lnTo>
                  <a:pt x="7415792" y="0"/>
                </a:lnTo>
                <a:lnTo>
                  <a:pt x="7415792" y="5357910"/>
                </a:lnTo>
                <a:lnTo>
                  <a:pt x="0" y="535791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a:off x="1369106" y="2792917"/>
            <a:ext cx="4891402" cy="5823097"/>
          </a:xfrm>
          <a:custGeom>
            <a:avLst/>
            <a:gdLst/>
            <a:ahLst/>
            <a:cxnLst/>
            <a:rect l="l" t="t" r="r" b="b"/>
            <a:pathLst>
              <a:path w="4891402" h="5823097">
                <a:moveTo>
                  <a:pt x="0" y="0"/>
                </a:moveTo>
                <a:lnTo>
                  <a:pt x="4891402" y="0"/>
                </a:lnTo>
                <a:lnTo>
                  <a:pt x="4891402" y="5823097"/>
                </a:lnTo>
                <a:lnTo>
                  <a:pt x="0" y="582309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flipH="1" flipV="1">
            <a:off x="2018449" y="-1140868"/>
            <a:ext cx="16269551" cy="3503441"/>
          </a:xfrm>
          <a:custGeom>
            <a:avLst/>
            <a:gdLst/>
            <a:ahLst/>
            <a:cxnLst/>
            <a:rect l="l" t="t" r="r" b="b"/>
            <a:pathLst>
              <a:path w="16269551" h="3503441">
                <a:moveTo>
                  <a:pt x="16269551" y="3503441"/>
                </a:moveTo>
                <a:lnTo>
                  <a:pt x="0" y="3503441"/>
                </a:lnTo>
                <a:lnTo>
                  <a:pt x="0" y="0"/>
                </a:lnTo>
                <a:lnTo>
                  <a:pt x="16269551" y="0"/>
                </a:lnTo>
                <a:lnTo>
                  <a:pt x="16269551" y="3503441"/>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7" name="Freeform 7"/>
          <p:cNvSpPr/>
          <p:nvPr/>
        </p:nvSpPr>
        <p:spPr>
          <a:xfrm rot="678209" flipH="1">
            <a:off x="16611715" y="9235841"/>
            <a:ext cx="1891278" cy="898250"/>
          </a:xfrm>
          <a:custGeom>
            <a:avLst/>
            <a:gdLst/>
            <a:ahLst/>
            <a:cxnLst/>
            <a:rect l="l" t="t" r="r" b="b"/>
            <a:pathLst>
              <a:path w="1891278" h="898250">
                <a:moveTo>
                  <a:pt x="1891278" y="0"/>
                </a:moveTo>
                <a:lnTo>
                  <a:pt x="0" y="0"/>
                </a:lnTo>
                <a:lnTo>
                  <a:pt x="0" y="898250"/>
                </a:lnTo>
                <a:lnTo>
                  <a:pt x="1891278" y="898250"/>
                </a:lnTo>
                <a:lnTo>
                  <a:pt x="1891278"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8" name="Freeform 8"/>
          <p:cNvSpPr/>
          <p:nvPr/>
        </p:nvSpPr>
        <p:spPr>
          <a:xfrm rot="-971519">
            <a:off x="14590442" y="833070"/>
            <a:ext cx="1741893" cy="1751720"/>
          </a:xfrm>
          <a:custGeom>
            <a:avLst/>
            <a:gdLst/>
            <a:ahLst/>
            <a:cxnLst/>
            <a:rect l="l" t="t" r="r" b="b"/>
            <a:pathLst>
              <a:path w="1741893" h="1751720">
                <a:moveTo>
                  <a:pt x="0" y="0"/>
                </a:moveTo>
                <a:lnTo>
                  <a:pt x="1741893" y="0"/>
                </a:lnTo>
                <a:lnTo>
                  <a:pt x="1741893" y="1751721"/>
                </a:lnTo>
                <a:lnTo>
                  <a:pt x="0" y="175172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9" name="Freeform 9"/>
          <p:cNvSpPr/>
          <p:nvPr/>
        </p:nvSpPr>
        <p:spPr>
          <a:xfrm>
            <a:off x="-369656" y="-2590231"/>
            <a:ext cx="4299162" cy="4299162"/>
          </a:xfrm>
          <a:custGeom>
            <a:avLst/>
            <a:gdLst/>
            <a:ahLst/>
            <a:cxnLst/>
            <a:rect l="l" t="t" r="r" b="b"/>
            <a:pathLst>
              <a:path w="4299162" h="4299162">
                <a:moveTo>
                  <a:pt x="0" y="0"/>
                </a:moveTo>
                <a:lnTo>
                  <a:pt x="4299162" y="0"/>
                </a:lnTo>
                <a:lnTo>
                  <a:pt x="4299162" y="4299162"/>
                </a:lnTo>
                <a:lnTo>
                  <a:pt x="0" y="4299162"/>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pic>
        <p:nvPicPr>
          <p:cNvPr id="11" name="Picture 10" descr="A white and pink text&#10;&#10;Description automatically generated">
            <a:extLst>
              <a:ext uri="{FF2B5EF4-FFF2-40B4-BE49-F238E27FC236}">
                <a16:creationId xmlns:a16="http://schemas.microsoft.com/office/drawing/2014/main" id="{8ED7BE6D-2072-D85F-75FC-3AAD924520E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48400" y="3086100"/>
            <a:ext cx="11856172" cy="3867150"/>
          </a:xfrm>
          <a:prstGeom prst="rect">
            <a:avLst/>
          </a:prstGeom>
        </p:spPr>
      </p:pic>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flipH="1">
            <a:off x="12827824" y="8035393"/>
            <a:ext cx="7415792" cy="5357910"/>
          </a:xfrm>
          <a:custGeom>
            <a:avLst/>
            <a:gdLst/>
            <a:ahLst/>
            <a:cxnLst/>
            <a:rect l="l" t="t" r="r" b="b"/>
            <a:pathLst>
              <a:path w="7415792" h="5357910">
                <a:moveTo>
                  <a:pt x="7415792" y="0"/>
                </a:moveTo>
                <a:lnTo>
                  <a:pt x="0" y="0"/>
                </a:lnTo>
                <a:lnTo>
                  <a:pt x="0" y="5357910"/>
                </a:lnTo>
                <a:lnTo>
                  <a:pt x="7415792" y="5357910"/>
                </a:lnTo>
                <a:lnTo>
                  <a:pt x="741579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8" name="Freeform 8"/>
          <p:cNvSpPr/>
          <p:nvPr/>
        </p:nvSpPr>
        <p:spPr>
          <a:xfrm flipV="1">
            <a:off x="-3861663" y="-705981"/>
            <a:ext cx="11227886" cy="2417783"/>
          </a:xfrm>
          <a:custGeom>
            <a:avLst/>
            <a:gdLst/>
            <a:ahLst/>
            <a:cxnLst/>
            <a:rect l="l" t="t" r="r" b="b"/>
            <a:pathLst>
              <a:path w="11227886" h="2417783">
                <a:moveTo>
                  <a:pt x="0" y="2417782"/>
                </a:moveTo>
                <a:lnTo>
                  <a:pt x="11227886" y="2417782"/>
                </a:lnTo>
                <a:lnTo>
                  <a:pt x="11227886" y="0"/>
                </a:lnTo>
                <a:lnTo>
                  <a:pt x="0" y="0"/>
                </a:lnTo>
                <a:lnTo>
                  <a:pt x="0" y="2417782"/>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9" name="Freeform 9"/>
          <p:cNvSpPr/>
          <p:nvPr/>
        </p:nvSpPr>
        <p:spPr>
          <a:xfrm rot="-1013136">
            <a:off x="1054434" y="145283"/>
            <a:ext cx="1756921" cy="1766833"/>
          </a:xfrm>
          <a:custGeom>
            <a:avLst/>
            <a:gdLst/>
            <a:ahLst/>
            <a:cxnLst/>
            <a:rect l="l" t="t" r="r" b="b"/>
            <a:pathLst>
              <a:path w="1756921" h="1766833">
                <a:moveTo>
                  <a:pt x="0" y="0"/>
                </a:moveTo>
                <a:lnTo>
                  <a:pt x="1756921" y="0"/>
                </a:lnTo>
                <a:lnTo>
                  <a:pt x="1756921" y="1766834"/>
                </a:lnTo>
                <a:lnTo>
                  <a:pt x="0" y="176683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pic>
        <p:nvPicPr>
          <p:cNvPr id="11" name="Picture 10">
            <a:extLst>
              <a:ext uri="{FF2B5EF4-FFF2-40B4-BE49-F238E27FC236}">
                <a16:creationId xmlns:a16="http://schemas.microsoft.com/office/drawing/2014/main" id="{2AE52ED2-90CF-9CBE-6DEB-F7A0458229C3}"/>
              </a:ext>
            </a:extLst>
          </p:cNvPr>
          <p:cNvPicPr>
            <a:picLocks noChangeAspect="1"/>
          </p:cNvPicPr>
          <p:nvPr/>
        </p:nvPicPr>
        <p:blipFill>
          <a:blip r:embed="rId8"/>
          <a:stretch>
            <a:fillRect/>
          </a:stretch>
        </p:blipFill>
        <p:spPr>
          <a:xfrm rot="823821">
            <a:off x="2942379" y="200021"/>
            <a:ext cx="14517583" cy="7920776"/>
          </a:xfrm>
          <a:prstGeom prst="rect">
            <a:avLst/>
          </a:prstGeom>
        </p:spPr>
      </p:pic>
      <p:pic>
        <p:nvPicPr>
          <p:cNvPr id="12" name="Picture 11">
            <a:extLst>
              <a:ext uri="{FF2B5EF4-FFF2-40B4-BE49-F238E27FC236}">
                <a16:creationId xmlns:a16="http://schemas.microsoft.com/office/drawing/2014/main" id="{D59B9C3D-B2D0-C239-75B1-F0E79213E73E}"/>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228600" y="4381500"/>
            <a:ext cx="4256992" cy="6087979"/>
          </a:xfrm>
          <a:prstGeom prst="rect">
            <a:avLst/>
          </a:prstGeom>
        </p:spPr>
      </p:pic>
      <p:sp>
        <p:nvSpPr>
          <p:cNvPr id="7" name="Oval 6"/>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11353800" y="3543300"/>
            <a:ext cx="6934200" cy="6656644"/>
          </a:xfrm>
          <a:custGeom>
            <a:avLst/>
            <a:gdLst/>
            <a:ahLst/>
            <a:cxnLst/>
            <a:rect l="l" t="t" r="r" b="b"/>
            <a:pathLst>
              <a:path w="7756895" h="7488930">
                <a:moveTo>
                  <a:pt x="0" y="0"/>
                </a:moveTo>
                <a:lnTo>
                  <a:pt x="7756895" y="0"/>
                </a:lnTo>
                <a:lnTo>
                  <a:pt x="7756895" y="7488930"/>
                </a:lnTo>
                <a:lnTo>
                  <a:pt x="0" y="748893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9" name="Freeform 9"/>
          <p:cNvSpPr/>
          <p:nvPr/>
        </p:nvSpPr>
        <p:spPr>
          <a:xfrm flipV="1">
            <a:off x="0" y="-1140868"/>
            <a:ext cx="16269551" cy="3503441"/>
          </a:xfrm>
          <a:custGeom>
            <a:avLst/>
            <a:gdLst/>
            <a:ahLst/>
            <a:cxnLst/>
            <a:rect l="l" t="t" r="r" b="b"/>
            <a:pathLst>
              <a:path w="16269551" h="3503441">
                <a:moveTo>
                  <a:pt x="0" y="3503441"/>
                </a:moveTo>
                <a:lnTo>
                  <a:pt x="16269551" y="3503441"/>
                </a:lnTo>
                <a:lnTo>
                  <a:pt x="16269551" y="0"/>
                </a:lnTo>
                <a:lnTo>
                  <a:pt x="0" y="0"/>
                </a:lnTo>
                <a:lnTo>
                  <a:pt x="0" y="3503441"/>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5098009">
            <a:off x="-854184" y="5899865"/>
            <a:ext cx="4721275" cy="7496669"/>
          </a:xfrm>
          <a:custGeom>
            <a:avLst/>
            <a:gdLst/>
            <a:ahLst/>
            <a:cxnLst/>
            <a:rect l="l" t="t" r="r" b="b"/>
            <a:pathLst>
              <a:path w="4721275" h="7496669">
                <a:moveTo>
                  <a:pt x="0" y="0"/>
                </a:moveTo>
                <a:lnTo>
                  <a:pt x="4721276" y="0"/>
                </a:lnTo>
                <a:lnTo>
                  <a:pt x="4721276" y="7496670"/>
                </a:lnTo>
                <a:lnTo>
                  <a:pt x="0" y="7496670"/>
                </a:lnTo>
                <a:lnTo>
                  <a:pt x="0" y="0"/>
                </a:lnTo>
                <a:close/>
              </a:path>
            </a:pathLst>
          </a:custGeom>
          <a:blipFill>
            <a:blip r:embed="rId7">
              <a:extLst>
                <a:ext uri="{96DAC541-7B7A-43D3-8B79-37D633B846F1}">
                  <asvg:svgBlip xmlns:asvg="http://schemas.microsoft.com/office/drawing/2016/SVG/main" r:embed="rId8"/>
                </a:ext>
              </a:extLst>
            </a:blip>
            <a:stretch>
              <a:fillRect l="-167119" b="-683"/>
            </a:stretch>
          </a:blipFill>
        </p:spPr>
        <p:txBody>
          <a:bodyPr/>
          <a:lstStyle/>
          <a:p>
            <a:endParaRPr lang="en-US"/>
          </a:p>
        </p:txBody>
      </p:sp>
      <p:sp>
        <p:nvSpPr>
          <p:cNvPr id="11" name="Freeform 11"/>
          <p:cNvSpPr/>
          <p:nvPr/>
        </p:nvSpPr>
        <p:spPr>
          <a:xfrm rot="1798449">
            <a:off x="428307" y="142363"/>
            <a:ext cx="2240794" cy="2253436"/>
          </a:xfrm>
          <a:custGeom>
            <a:avLst/>
            <a:gdLst/>
            <a:ahLst/>
            <a:cxnLst/>
            <a:rect l="l" t="t" r="r" b="b"/>
            <a:pathLst>
              <a:path w="2240794" h="2253436">
                <a:moveTo>
                  <a:pt x="0" y="0"/>
                </a:moveTo>
                <a:lnTo>
                  <a:pt x="2240794" y="0"/>
                </a:lnTo>
                <a:lnTo>
                  <a:pt x="2240794" y="2253437"/>
                </a:lnTo>
                <a:lnTo>
                  <a:pt x="0" y="225343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976084">
            <a:off x="3158247" y="8921423"/>
            <a:ext cx="1891278" cy="898250"/>
          </a:xfrm>
          <a:custGeom>
            <a:avLst/>
            <a:gdLst/>
            <a:ahLst/>
            <a:cxnLst/>
            <a:rect l="l" t="t" r="r" b="b"/>
            <a:pathLst>
              <a:path w="1891278" h="898250">
                <a:moveTo>
                  <a:pt x="0" y="0"/>
                </a:moveTo>
                <a:lnTo>
                  <a:pt x="1891278" y="0"/>
                </a:lnTo>
                <a:lnTo>
                  <a:pt x="1891278" y="898251"/>
                </a:lnTo>
                <a:lnTo>
                  <a:pt x="0" y="8982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16269551" y="-1140868"/>
            <a:ext cx="2649489" cy="2649489"/>
          </a:xfrm>
          <a:custGeom>
            <a:avLst/>
            <a:gdLst/>
            <a:ahLst/>
            <a:cxnLst/>
            <a:rect l="l" t="t" r="r" b="b"/>
            <a:pathLst>
              <a:path w="2649489" h="2649489">
                <a:moveTo>
                  <a:pt x="0" y="0"/>
                </a:moveTo>
                <a:lnTo>
                  <a:pt x="2649489" y="0"/>
                </a:lnTo>
                <a:lnTo>
                  <a:pt x="2649489" y="2649489"/>
                </a:lnTo>
                <a:lnTo>
                  <a:pt x="0" y="264948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66B97DB9-B906-0A05-1B8F-E17B86AFCFA1}"/>
              </a:ext>
            </a:extLst>
          </p:cNvPr>
          <p:cNvPicPr>
            <a:picLocks noChangeAspect="1"/>
          </p:cNvPicPr>
          <p:nvPr/>
        </p:nvPicPr>
        <p:blipFill>
          <a:blip r:embed="rId15"/>
          <a:stretch>
            <a:fillRect/>
          </a:stretch>
        </p:blipFill>
        <p:spPr>
          <a:xfrm>
            <a:off x="5105400" y="647700"/>
            <a:ext cx="6706181" cy="2353260"/>
          </a:xfrm>
          <a:prstGeom prst="rect">
            <a:avLst/>
          </a:prstGeom>
        </p:spPr>
      </p:pic>
      <p:pic>
        <p:nvPicPr>
          <p:cNvPr id="22" name="Picture 21">
            <a:extLst>
              <a:ext uri="{FF2B5EF4-FFF2-40B4-BE49-F238E27FC236}">
                <a16:creationId xmlns:a16="http://schemas.microsoft.com/office/drawing/2014/main" id="{B381F074-A4EB-DC33-6D75-5904901A1D84}"/>
              </a:ext>
            </a:extLst>
          </p:cNvPr>
          <p:cNvPicPr>
            <a:picLocks noChangeAspect="1"/>
          </p:cNvPicPr>
          <p:nvPr/>
        </p:nvPicPr>
        <p:blipFill>
          <a:blip r:embed="rId16"/>
          <a:stretch>
            <a:fillRect/>
          </a:stretch>
        </p:blipFill>
        <p:spPr>
          <a:xfrm>
            <a:off x="609600" y="3314700"/>
            <a:ext cx="12260119" cy="5950212"/>
          </a:xfrm>
          <a:prstGeom prst="rect">
            <a:avLst/>
          </a:prstGeom>
        </p:spPr>
      </p:pic>
      <p:pic>
        <p:nvPicPr>
          <p:cNvPr id="23" name="Picture 22">
            <a:extLst>
              <a:ext uri="{FF2B5EF4-FFF2-40B4-BE49-F238E27FC236}">
                <a16:creationId xmlns:a16="http://schemas.microsoft.com/office/drawing/2014/main" id="{7C86A88F-F0D9-CAD1-D0EA-E02D45B295F0}"/>
              </a:ext>
            </a:extLst>
          </p:cNvPr>
          <p:cNvPicPr>
            <a:picLocks noChangeAspect="1"/>
          </p:cNvPicPr>
          <p:nvPr/>
        </p:nvPicPr>
        <p:blipFill>
          <a:blip r:embed="rId17">
            <a:duotone>
              <a:prstClr val="black"/>
              <a:schemeClr val="accent1">
                <a:tint val="45000"/>
                <a:satMod val="400000"/>
              </a:schemeClr>
            </a:duotone>
          </a:blip>
          <a:stretch>
            <a:fillRect/>
          </a:stretch>
        </p:blipFill>
        <p:spPr>
          <a:xfrm>
            <a:off x="4800600" y="2781300"/>
            <a:ext cx="5943601" cy="1698171"/>
          </a:xfrm>
          <a:prstGeom prst="rect">
            <a:avLst/>
          </a:prstGeom>
        </p:spPr>
      </p:pic>
      <p:sp>
        <p:nvSpPr>
          <p:cNvPr id="14" name="Oval 13"/>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1927971" y="7006011"/>
            <a:ext cx="7415792" cy="5357910"/>
          </a:xfrm>
          <a:custGeom>
            <a:avLst/>
            <a:gdLst/>
            <a:ahLst/>
            <a:cxnLst/>
            <a:rect l="l" t="t" r="r" b="b"/>
            <a:pathLst>
              <a:path w="7415792" h="5357910">
                <a:moveTo>
                  <a:pt x="0" y="0"/>
                </a:moveTo>
                <a:lnTo>
                  <a:pt x="7415792" y="0"/>
                </a:lnTo>
                <a:lnTo>
                  <a:pt x="7415792" y="5357910"/>
                </a:lnTo>
                <a:lnTo>
                  <a:pt x="0" y="535791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a:off x="1369106" y="2792917"/>
            <a:ext cx="4891402" cy="5823097"/>
          </a:xfrm>
          <a:custGeom>
            <a:avLst/>
            <a:gdLst/>
            <a:ahLst/>
            <a:cxnLst/>
            <a:rect l="l" t="t" r="r" b="b"/>
            <a:pathLst>
              <a:path w="4891402" h="5823097">
                <a:moveTo>
                  <a:pt x="0" y="0"/>
                </a:moveTo>
                <a:lnTo>
                  <a:pt x="4891402" y="0"/>
                </a:lnTo>
                <a:lnTo>
                  <a:pt x="4891402" y="5823097"/>
                </a:lnTo>
                <a:lnTo>
                  <a:pt x="0" y="582309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flipH="1" flipV="1">
            <a:off x="2018449" y="-1140868"/>
            <a:ext cx="16269551" cy="3503441"/>
          </a:xfrm>
          <a:custGeom>
            <a:avLst/>
            <a:gdLst/>
            <a:ahLst/>
            <a:cxnLst/>
            <a:rect l="l" t="t" r="r" b="b"/>
            <a:pathLst>
              <a:path w="16269551" h="3503441">
                <a:moveTo>
                  <a:pt x="16269551" y="3503441"/>
                </a:moveTo>
                <a:lnTo>
                  <a:pt x="0" y="3503441"/>
                </a:lnTo>
                <a:lnTo>
                  <a:pt x="0" y="0"/>
                </a:lnTo>
                <a:lnTo>
                  <a:pt x="16269551" y="0"/>
                </a:lnTo>
                <a:lnTo>
                  <a:pt x="16269551" y="3503441"/>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7" name="Freeform 7"/>
          <p:cNvSpPr/>
          <p:nvPr/>
        </p:nvSpPr>
        <p:spPr>
          <a:xfrm rot="678209" flipH="1">
            <a:off x="16611715" y="9235841"/>
            <a:ext cx="1891278" cy="898250"/>
          </a:xfrm>
          <a:custGeom>
            <a:avLst/>
            <a:gdLst/>
            <a:ahLst/>
            <a:cxnLst/>
            <a:rect l="l" t="t" r="r" b="b"/>
            <a:pathLst>
              <a:path w="1891278" h="898250">
                <a:moveTo>
                  <a:pt x="1891278" y="0"/>
                </a:moveTo>
                <a:lnTo>
                  <a:pt x="0" y="0"/>
                </a:lnTo>
                <a:lnTo>
                  <a:pt x="0" y="898250"/>
                </a:lnTo>
                <a:lnTo>
                  <a:pt x="1891278" y="898250"/>
                </a:lnTo>
                <a:lnTo>
                  <a:pt x="1891278"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8" name="Freeform 8"/>
          <p:cNvSpPr/>
          <p:nvPr/>
        </p:nvSpPr>
        <p:spPr>
          <a:xfrm rot="-971519">
            <a:off x="14590442" y="833070"/>
            <a:ext cx="1741893" cy="1751720"/>
          </a:xfrm>
          <a:custGeom>
            <a:avLst/>
            <a:gdLst/>
            <a:ahLst/>
            <a:cxnLst/>
            <a:rect l="l" t="t" r="r" b="b"/>
            <a:pathLst>
              <a:path w="1741893" h="1751720">
                <a:moveTo>
                  <a:pt x="0" y="0"/>
                </a:moveTo>
                <a:lnTo>
                  <a:pt x="1741893" y="0"/>
                </a:lnTo>
                <a:lnTo>
                  <a:pt x="1741893" y="1751721"/>
                </a:lnTo>
                <a:lnTo>
                  <a:pt x="0" y="175172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9" name="Freeform 9"/>
          <p:cNvSpPr/>
          <p:nvPr/>
        </p:nvSpPr>
        <p:spPr>
          <a:xfrm>
            <a:off x="-369656" y="-2590231"/>
            <a:ext cx="4299162" cy="4299162"/>
          </a:xfrm>
          <a:custGeom>
            <a:avLst/>
            <a:gdLst/>
            <a:ahLst/>
            <a:cxnLst/>
            <a:rect l="l" t="t" r="r" b="b"/>
            <a:pathLst>
              <a:path w="4299162" h="4299162">
                <a:moveTo>
                  <a:pt x="0" y="0"/>
                </a:moveTo>
                <a:lnTo>
                  <a:pt x="4299162" y="0"/>
                </a:lnTo>
                <a:lnTo>
                  <a:pt x="4299162" y="4299162"/>
                </a:lnTo>
                <a:lnTo>
                  <a:pt x="0" y="4299162"/>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pic>
        <p:nvPicPr>
          <p:cNvPr id="6" name="Picture 5" descr="A red and green text on a black background&#10;&#10;Description automatically generated">
            <a:extLst>
              <a:ext uri="{FF2B5EF4-FFF2-40B4-BE49-F238E27FC236}">
                <a16:creationId xmlns:a16="http://schemas.microsoft.com/office/drawing/2014/main" id="{B83FCC3A-352B-5047-569A-62B4F58B98C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58000" y="2400300"/>
            <a:ext cx="10123054" cy="7581944"/>
          </a:xfrm>
          <a:prstGeom prst="rect">
            <a:avLst/>
          </a:prstGeom>
        </p:spPr>
      </p:pic>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77826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9" name="Freeform 9"/>
          <p:cNvSpPr/>
          <p:nvPr/>
        </p:nvSpPr>
        <p:spPr>
          <a:xfrm>
            <a:off x="762000" y="0"/>
            <a:ext cx="16182474" cy="1653346"/>
          </a:xfrm>
          <a:custGeom>
            <a:avLst/>
            <a:gdLst/>
            <a:ahLst/>
            <a:cxnLst/>
            <a:rect l="l" t="t" r="r" b="b"/>
            <a:pathLst>
              <a:path w="4262389" h="1653346">
                <a:moveTo>
                  <a:pt x="0" y="0"/>
                </a:moveTo>
                <a:lnTo>
                  <a:pt x="4262389" y="0"/>
                </a:lnTo>
                <a:lnTo>
                  <a:pt x="4262389" y="1653346"/>
                </a:lnTo>
                <a:lnTo>
                  <a:pt x="0" y="165334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6" name="TextBox 16"/>
          <p:cNvSpPr txBox="1"/>
          <p:nvPr/>
        </p:nvSpPr>
        <p:spPr>
          <a:xfrm>
            <a:off x="1295400" y="266700"/>
            <a:ext cx="13972674" cy="1028423"/>
          </a:xfrm>
          <a:prstGeom prst="rect">
            <a:avLst/>
          </a:prstGeom>
        </p:spPr>
        <p:txBody>
          <a:bodyPr wrap="square" lIns="0" tIns="0" rIns="0" bIns="0" rtlCol="0" anchor="t">
            <a:spAutoFit/>
          </a:bodyPr>
          <a:lstStyle/>
          <a:p>
            <a:pPr marL="0" lvl="1" indent="0" algn="ctr">
              <a:lnSpc>
                <a:spcPts val="3977"/>
              </a:lnSpc>
            </a:pPr>
            <a:r>
              <a:rPr lang="vi-VN" sz="3600" b="1" dirty="0">
                <a:solidFill>
                  <a:srgbClr val="002060"/>
                </a:solidFill>
                <a:latin typeface="Cambria" panose="02040503050406030204" pitchFamily="18" charset="0"/>
                <a:ea typeface="Cambria" panose="02040503050406030204" pitchFamily="18" charset="0"/>
              </a:rPr>
              <a:t>Quan sát sơ đồ trong Hình 2 và cho biết công nghệ sản xuất giấy dưới đây có ảnh hưởng như thế nào đến môi trường.</a:t>
            </a:r>
            <a:endParaRPr lang="en-US" sz="3600" b="1" dirty="0">
              <a:solidFill>
                <a:srgbClr val="002060"/>
              </a:solidFill>
              <a:latin typeface="Cambria" panose="02040503050406030204" pitchFamily="18" charset="0"/>
              <a:ea typeface="Cambria" panose="02040503050406030204" pitchFamily="18" charset="0"/>
            </a:endParaRPr>
          </a:p>
        </p:txBody>
      </p:sp>
      <p:sp>
        <p:nvSpPr>
          <p:cNvPr id="18" name="Freeform 18"/>
          <p:cNvSpPr/>
          <p:nvPr/>
        </p:nvSpPr>
        <p:spPr>
          <a:xfrm>
            <a:off x="0" y="7781348"/>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19" name="Freeform 19"/>
          <p:cNvSpPr/>
          <p:nvPr/>
        </p:nvSpPr>
        <p:spPr>
          <a:xfrm flipH="1" flipV="1">
            <a:off x="14706600" y="-2230759"/>
            <a:ext cx="5689424" cy="4859659"/>
          </a:xfrm>
          <a:custGeom>
            <a:avLst/>
            <a:gdLst/>
            <a:ahLst/>
            <a:cxnLst/>
            <a:rect l="l" t="t" r="r" b="b"/>
            <a:pathLst>
              <a:path w="7415792" h="5357910">
                <a:moveTo>
                  <a:pt x="7415792" y="5357910"/>
                </a:moveTo>
                <a:lnTo>
                  <a:pt x="0" y="5357910"/>
                </a:lnTo>
                <a:lnTo>
                  <a:pt x="0" y="0"/>
                </a:lnTo>
                <a:lnTo>
                  <a:pt x="7415792" y="0"/>
                </a:lnTo>
                <a:lnTo>
                  <a:pt x="7415792" y="535791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20" name="Freeform 20"/>
          <p:cNvSpPr/>
          <p:nvPr/>
        </p:nvSpPr>
        <p:spPr>
          <a:xfrm rot="1274199">
            <a:off x="15955311" y="-315501"/>
            <a:ext cx="1741893" cy="1751720"/>
          </a:xfrm>
          <a:custGeom>
            <a:avLst/>
            <a:gdLst/>
            <a:ahLst/>
            <a:cxnLst/>
            <a:rect l="l" t="t" r="r" b="b"/>
            <a:pathLst>
              <a:path w="1741893" h="1751720">
                <a:moveTo>
                  <a:pt x="0" y="0"/>
                </a:moveTo>
                <a:lnTo>
                  <a:pt x="1741893" y="0"/>
                </a:lnTo>
                <a:lnTo>
                  <a:pt x="1741893" y="1751720"/>
                </a:lnTo>
                <a:lnTo>
                  <a:pt x="0" y="175172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21" name="Freeform 21"/>
          <p:cNvSpPr/>
          <p:nvPr/>
        </p:nvSpPr>
        <p:spPr>
          <a:xfrm rot="-1535698">
            <a:off x="8018227" y="8073853"/>
            <a:ext cx="1517923" cy="720928"/>
          </a:xfrm>
          <a:custGeom>
            <a:avLst/>
            <a:gdLst/>
            <a:ahLst/>
            <a:cxnLst/>
            <a:rect l="l" t="t" r="r" b="b"/>
            <a:pathLst>
              <a:path w="1517923" h="720928">
                <a:moveTo>
                  <a:pt x="0" y="0"/>
                </a:moveTo>
                <a:lnTo>
                  <a:pt x="1517923" y="0"/>
                </a:lnTo>
                <a:lnTo>
                  <a:pt x="1517923" y="720928"/>
                </a:lnTo>
                <a:lnTo>
                  <a:pt x="0" y="720928"/>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pic>
        <p:nvPicPr>
          <p:cNvPr id="23" name="Picture 22">
            <a:extLst>
              <a:ext uri="{FF2B5EF4-FFF2-40B4-BE49-F238E27FC236}">
                <a16:creationId xmlns:a16="http://schemas.microsoft.com/office/drawing/2014/main" id="{41EB8019-44CE-F817-2315-5D6875425ADF}"/>
              </a:ext>
            </a:extLst>
          </p:cNvPr>
          <p:cNvPicPr>
            <a:picLocks noChangeAspect="1"/>
          </p:cNvPicPr>
          <p:nvPr/>
        </p:nvPicPr>
        <p:blipFill>
          <a:blip r:embed="rId12"/>
          <a:stretch>
            <a:fillRect/>
          </a:stretch>
        </p:blipFill>
        <p:spPr>
          <a:xfrm>
            <a:off x="2667000" y="2095500"/>
            <a:ext cx="12192000" cy="7523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9" name="Freeform 9"/>
          <p:cNvSpPr/>
          <p:nvPr/>
        </p:nvSpPr>
        <p:spPr>
          <a:xfrm>
            <a:off x="762000" y="0"/>
            <a:ext cx="16182474" cy="1790700"/>
          </a:xfrm>
          <a:custGeom>
            <a:avLst/>
            <a:gdLst/>
            <a:ahLst/>
            <a:cxnLst/>
            <a:rect l="l" t="t" r="r" b="b"/>
            <a:pathLst>
              <a:path w="4262389" h="1653346">
                <a:moveTo>
                  <a:pt x="0" y="0"/>
                </a:moveTo>
                <a:lnTo>
                  <a:pt x="4262389" y="0"/>
                </a:lnTo>
                <a:lnTo>
                  <a:pt x="4262389" y="1653346"/>
                </a:lnTo>
                <a:lnTo>
                  <a:pt x="0" y="165334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6" name="TextBox 16"/>
          <p:cNvSpPr txBox="1"/>
          <p:nvPr/>
        </p:nvSpPr>
        <p:spPr>
          <a:xfrm>
            <a:off x="1524000" y="342900"/>
            <a:ext cx="13972674" cy="1028423"/>
          </a:xfrm>
          <a:prstGeom prst="rect">
            <a:avLst/>
          </a:prstGeom>
        </p:spPr>
        <p:txBody>
          <a:bodyPr wrap="square" lIns="0" tIns="0" rIns="0" bIns="0" rtlCol="0" anchor="t">
            <a:spAutoFit/>
          </a:bodyPr>
          <a:lstStyle/>
          <a:p>
            <a:pPr marL="0" lvl="1" algn="ctr">
              <a:lnSpc>
                <a:spcPts val="3977"/>
              </a:lnSpc>
            </a:pPr>
            <a:r>
              <a:rPr lang="vi-VN" sz="3600" b="1" dirty="0">
                <a:solidFill>
                  <a:srgbClr val="002060"/>
                </a:solidFill>
                <a:latin typeface="Cambria" panose="02040503050406030204" pitchFamily="18" charset="0"/>
                <a:ea typeface="Cambria" panose="02040503050406030204" pitchFamily="18" charset="0"/>
              </a:rPr>
              <a:t>Quan sát các tình huống trong Hình 3 và lựa chọn các thẻ phù hợp để thể hiện mặt trái khi sử dụng công nghệ trong mỗi hình.</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8" name="Freeform 18"/>
          <p:cNvSpPr/>
          <p:nvPr/>
        </p:nvSpPr>
        <p:spPr>
          <a:xfrm>
            <a:off x="0" y="7781348"/>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19" name="Freeform 19"/>
          <p:cNvSpPr/>
          <p:nvPr/>
        </p:nvSpPr>
        <p:spPr>
          <a:xfrm flipH="1" flipV="1">
            <a:off x="14706600" y="-2230759"/>
            <a:ext cx="5689424" cy="4859659"/>
          </a:xfrm>
          <a:custGeom>
            <a:avLst/>
            <a:gdLst/>
            <a:ahLst/>
            <a:cxnLst/>
            <a:rect l="l" t="t" r="r" b="b"/>
            <a:pathLst>
              <a:path w="7415792" h="5357910">
                <a:moveTo>
                  <a:pt x="7415792" y="5357910"/>
                </a:moveTo>
                <a:lnTo>
                  <a:pt x="0" y="5357910"/>
                </a:lnTo>
                <a:lnTo>
                  <a:pt x="0" y="0"/>
                </a:lnTo>
                <a:lnTo>
                  <a:pt x="7415792" y="0"/>
                </a:lnTo>
                <a:lnTo>
                  <a:pt x="7415792" y="535791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20" name="Freeform 20"/>
          <p:cNvSpPr/>
          <p:nvPr/>
        </p:nvSpPr>
        <p:spPr>
          <a:xfrm rot="1274199">
            <a:off x="15955311" y="-315501"/>
            <a:ext cx="1741893" cy="1751720"/>
          </a:xfrm>
          <a:custGeom>
            <a:avLst/>
            <a:gdLst/>
            <a:ahLst/>
            <a:cxnLst/>
            <a:rect l="l" t="t" r="r" b="b"/>
            <a:pathLst>
              <a:path w="1741893" h="1751720">
                <a:moveTo>
                  <a:pt x="0" y="0"/>
                </a:moveTo>
                <a:lnTo>
                  <a:pt x="1741893" y="0"/>
                </a:lnTo>
                <a:lnTo>
                  <a:pt x="1741893" y="1751720"/>
                </a:lnTo>
                <a:lnTo>
                  <a:pt x="0" y="175172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21" name="Freeform 21"/>
          <p:cNvSpPr/>
          <p:nvPr/>
        </p:nvSpPr>
        <p:spPr>
          <a:xfrm rot="-1535698">
            <a:off x="8018227" y="8073853"/>
            <a:ext cx="1517923" cy="720928"/>
          </a:xfrm>
          <a:custGeom>
            <a:avLst/>
            <a:gdLst/>
            <a:ahLst/>
            <a:cxnLst/>
            <a:rect l="l" t="t" r="r" b="b"/>
            <a:pathLst>
              <a:path w="1517923" h="720928">
                <a:moveTo>
                  <a:pt x="0" y="0"/>
                </a:moveTo>
                <a:lnTo>
                  <a:pt x="1517923" y="0"/>
                </a:lnTo>
                <a:lnTo>
                  <a:pt x="1517923" y="720928"/>
                </a:lnTo>
                <a:lnTo>
                  <a:pt x="0" y="720928"/>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pic>
        <p:nvPicPr>
          <p:cNvPr id="17" name="Picture 16">
            <a:extLst>
              <a:ext uri="{FF2B5EF4-FFF2-40B4-BE49-F238E27FC236}">
                <a16:creationId xmlns:a16="http://schemas.microsoft.com/office/drawing/2014/main" id="{7C8DCB3D-1C0F-0CDB-C2D3-5D9E52F7E172}"/>
              </a:ext>
            </a:extLst>
          </p:cNvPr>
          <p:cNvPicPr>
            <a:picLocks noChangeAspect="1"/>
          </p:cNvPicPr>
          <p:nvPr/>
        </p:nvPicPr>
        <p:blipFill>
          <a:blip r:embed="rId12"/>
          <a:stretch>
            <a:fillRect/>
          </a:stretch>
        </p:blipFill>
        <p:spPr>
          <a:xfrm>
            <a:off x="4953000" y="4457700"/>
            <a:ext cx="8153400" cy="5693560"/>
          </a:xfrm>
          <a:prstGeom prst="rect">
            <a:avLst/>
          </a:prstGeom>
        </p:spPr>
      </p:pic>
      <p:grpSp>
        <p:nvGrpSpPr>
          <p:cNvPr id="22" name="Group 21">
            <a:extLst>
              <a:ext uri="{FF2B5EF4-FFF2-40B4-BE49-F238E27FC236}">
                <a16:creationId xmlns:a16="http://schemas.microsoft.com/office/drawing/2014/main" id="{D984245B-57E4-2B0F-792E-E9E3B40930A6}"/>
              </a:ext>
            </a:extLst>
          </p:cNvPr>
          <p:cNvGrpSpPr/>
          <p:nvPr/>
        </p:nvGrpSpPr>
        <p:grpSpPr>
          <a:xfrm>
            <a:off x="533400" y="1790700"/>
            <a:ext cx="6629400" cy="1066800"/>
            <a:chOff x="609600" y="2324100"/>
            <a:chExt cx="8077200" cy="1371600"/>
          </a:xfrm>
        </p:grpSpPr>
        <p:sp>
          <p:nvSpPr>
            <p:cNvPr id="24" name="Rectangle: Rounded Corners 23">
              <a:extLst>
                <a:ext uri="{FF2B5EF4-FFF2-40B4-BE49-F238E27FC236}">
                  <a16:creationId xmlns:a16="http://schemas.microsoft.com/office/drawing/2014/main" id="{776CE0FC-45C1-14F1-4907-1F885BA0DA49}"/>
                </a:ext>
              </a:extLst>
            </p:cNvPr>
            <p:cNvSpPr/>
            <p:nvPr/>
          </p:nvSpPr>
          <p:spPr>
            <a:xfrm>
              <a:off x="1723697" y="2324100"/>
              <a:ext cx="6963103" cy="1371600"/>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Lệ</a:t>
              </a:r>
              <a:r>
                <a:rPr lang="en-US" sz="2800" b="1" dirty="0">
                  <a:solidFill>
                    <a:srgbClr val="002060"/>
                  </a:solidFill>
                </a:rPr>
                <a:t> </a:t>
              </a:r>
              <a:r>
                <a:rPr lang="en-US" sz="2800" b="1" dirty="0" err="1">
                  <a:solidFill>
                    <a:srgbClr val="002060"/>
                  </a:solidFill>
                </a:rPr>
                <a:t>thuộc</a:t>
              </a:r>
              <a:r>
                <a:rPr lang="en-US" sz="2800" b="1" dirty="0">
                  <a:solidFill>
                    <a:srgbClr val="002060"/>
                  </a:solidFill>
                </a:rPr>
                <a:t> </a:t>
              </a:r>
              <a:r>
                <a:rPr lang="en-US" sz="2800" b="1" dirty="0" err="1">
                  <a:solidFill>
                    <a:srgbClr val="002060"/>
                  </a:solidFill>
                </a:rPr>
                <a:t>vào</a:t>
              </a:r>
              <a:r>
                <a:rPr lang="en-US" sz="2800" b="1" dirty="0">
                  <a:solidFill>
                    <a:srgbClr val="002060"/>
                  </a:solidFill>
                </a:rPr>
                <a:t> </a:t>
              </a:r>
              <a:r>
                <a:rPr lang="en-US" sz="2800" b="1" dirty="0" err="1">
                  <a:solidFill>
                    <a:srgbClr val="002060"/>
                  </a:solidFill>
                </a:rPr>
                <a:t>sản</a:t>
              </a:r>
              <a:r>
                <a:rPr lang="en-US" sz="2800" b="1" dirty="0">
                  <a:solidFill>
                    <a:srgbClr val="002060"/>
                  </a:solidFill>
                </a:rPr>
                <a:t> </a:t>
              </a:r>
              <a:r>
                <a:rPr lang="en-US" sz="2800" b="1" dirty="0" err="1">
                  <a:solidFill>
                    <a:srgbClr val="002060"/>
                  </a:solidFill>
                </a:rPr>
                <a:t>phẩm</a:t>
              </a:r>
              <a:r>
                <a:rPr lang="en-US" sz="2800" b="1" dirty="0">
                  <a:solidFill>
                    <a:srgbClr val="002060"/>
                  </a:solidFill>
                </a:rPr>
                <a:t> </a:t>
              </a:r>
              <a:r>
                <a:rPr lang="en-US" sz="2800" b="1" dirty="0" err="1">
                  <a:solidFill>
                    <a:srgbClr val="002060"/>
                  </a:solidFill>
                </a:rPr>
                <a:t>công</a:t>
              </a:r>
              <a:r>
                <a:rPr lang="en-US" sz="2800" b="1" dirty="0">
                  <a:solidFill>
                    <a:srgbClr val="002060"/>
                  </a:solidFill>
                </a:rPr>
                <a:t> </a:t>
              </a:r>
              <a:r>
                <a:rPr lang="en-US" sz="2800" b="1" dirty="0" err="1">
                  <a:solidFill>
                    <a:srgbClr val="002060"/>
                  </a:solidFill>
                </a:rPr>
                <a:t>nghệ</a:t>
              </a:r>
              <a:endParaRPr lang="en-US" sz="2800" b="1" dirty="0">
                <a:solidFill>
                  <a:srgbClr val="002060"/>
                </a:solidFill>
              </a:endParaRPr>
            </a:p>
          </p:txBody>
        </p:sp>
        <p:sp>
          <p:nvSpPr>
            <p:cNvPr id="25" name="Oval 24">
              <a:extLst>
                <a:ext uri="{FF2B5EF4-FFF2-40B4-BE49-F238E27FC236}">
                  <a16:creationId xmlns:a16="http://schemas.microsoft.com/office/drawing/2014/main" id="{BD5113C2-B8A6-FA70-188F-4BEFF4A15436}"/>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1</a:t>
              </a:r>
            </a:p>
          </p:txBody>
        </p:sp>
      </p:grpSp>
      <p:grpSp>
        <p:nvGrpSpPr>
          <p:cNvPr id="26" name="Group 25">
            <a:extLst>
              <a:ext uri="{FF2B5EF4-FFF2-40B4-BE49-F238E27FC236}">
                <a16:creationId xmlns:a16="http://schemas.microsoft.com/office/drawing/2014/main" id="{DF0848AC-1D33-E5E6-CEF2-1620995521D1}"/>
              </a:ext>
            </a:extLst>
          </p:cNvPr>
          <p:cNvGrpSpPr/>
          <p:nvPr/>
        </p:nvGrpSpPr>
        <p:grpSpPr>
          <a:xfrm>
            <a:off x="9677400" y="1790700"/>
            <a:ext cx="7772400" cy="1066800"/>
            <a:chOff x="609600" y="2324100"/>
            <a:chExt cx="9469821" cy="1371600"/>
          </a:xfrm>
        </p:grpSpPr>
        <p:sp>
          <p:nvSpPr>
            <p:cNvPr id="27" name="Rectangle: Rounded Corners 26">
              <a:extLst>
                <a:ext uri="{FF2B5EF4-FFF2-40B4-BE49-F238E27FC236}">
                  <a16:creationId xmlns:a16="http://schemas.microsoft.com/office/drawing/2014/main" id="{3F4E028B-AD5E-910D-38DE-1794D7072206}"/>
                </a:ext>
              </a:extLst>
            </p:cNvPr>
            <p:cNvSpPr/>
            <p:nvPr/>
          </p:nvSpPr>
          <p:spPr>
            <a:xfrm>
              <a:off x="1723697" y="2324100"/>
              <a:ext cx="8355724" cy="1371600"/>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Hạn</a:t>
              </a:r>
              <a:r>
                <a:rPr lang="en-US" sz="2800" b="1" dirty="0">
                  <a:solidFill>
                    <a:srgbClr val="002060"/>
                  </a:solidFill>
                </a:rPr>
                <a:t> </a:t>
              </a:r>
              <a:r>
                <a:rPr lang="en-US" sz="2800" b="1" dirty="0" err="1">
                  <a:solidFill>
                    <a:srgbClr val="002060"/>
                  </a:solidFill>
                </a:rPr>
                <a:t>chế</a:t>
              </a:r>
              <a:r>
                <a:rPr lang="en-US" sz="2800" b="1" dirty="0">
                  <a:solidFill>
                    <a:srgbClr val="002060"/>
                  </a:solidFill>
                </a:rPr>
                <a:t> </a:t>
              </a:r>
              <a:r>
                <a:rPr lang="en-US" sz="2800" b="1" dirty="0" err="1">
                  <a:solidFill>
                    <a:srgbClr val="002060"/>
                  </a:solidFill>
                </a:rPr>
                <a:t>giao</a:t>
              </a:r>
              <a:r>
                <a:rPr lang="en-US" sz="2800" b="1" dirty="0">
                  <a:solidFill>
                    <a:srgbClr val="002060"/>
                  </a:solidFill>
                </a:rPr>
                <a:t> </a:t>
              </a:r>
              <a:r>
                <a:rPr lang="en-US" sz="2800" b="1" dirty="0" err="1">
                  <a:solidFill>
                    <a:srgbClr val="002060"/>
                  </a:solidFill>
                </a:rPr>
                <a:t>tiếp</a:t>
              </a:r>
              <a:r>
                <a:rPr lang="en-US" sz="2800" b="1" dirty="0">
                  <a:solidFill>
                    <a:srgbClr val="002060"/>
                  </a:solidFill>
                </a:rPr>
                <a:t> </a:t>
              </a:r>
              <a:r>
                <a:rPr lang="en-US" sz="2800" b="1" dirty="0" err="1">
                  <a:solidFill>
                    <a:srgbClr val="002060"/>
                  </a:solidFill>
                </a:rPr>
                <a:t>trực</a:t>
              </a:r>
              <a:r>
                <a:rPr lang="en-US" sz="2800" b="1" dirty="0">
                  <a:solidFill>
                    <a:srgbClr val="002060"/>
                  </a:solidFill>
                </a:rPr>
                <a:t> </a:t>
              </a:r>
              <a:r>
                <a:rPr lang="en-US" sz="2800" b="1" dirty="0" err="1">
                  <a:solidFill>
                    <a:srgbClr val="002060"/>
                  </a:solidFill>
                </a:rPr>
                <a:t>tiếp</a:t>
              </a:r>
              <a:r>
                <a:rPr lang="en-US" sz="2800" b="1" dirty="0">
                  <a:solidFill>
                    <a:srgbClr val="002060"/>
                  </a:solidFill>
                </a:rPr>
                <a:t> </a:t>
              </a:r>
              <a:r>
                <a:rPr lang="en-US" sz="2800" b="1" dirty="0" err="1">
                  <a:solidFill>
                    <a:srgbClr val="002060"/>
                  </a:solidFill>
                </a:rPr>
                <a:t>của</a:t>
              </a:r>
              <a:r>
                <a:rPr lang="en-US" sz="2800" b="1" dirty="0">
                  <a:solidFill>
                    <a:srgbClr val="002060"/>
                  </a:solidFill>
                </a:rPr>
                <a:t> con </a:t>
              </a:r>
              <a:r>
                <a:rPr lang="en-US" sz="2800" b="1" dirty="0" err="1">
                  <a:solidFill>
                    <a:srgbClr val="002060"/>
                  </a:solidFill>
                </a:rPr>
                <a:t>người</a:t>
              </a:r>
              <a:endParaRPr lang="en-US" sz="2800" b="1" dirty="0">
                <a:solidFill>
                  <a:srgbClr val="002060"/>
                </a:solidFill>
              </a:endParaRPr>
            </a:p>
          </p:txBody>
        </p:sp>
        <p:sp>
          <p:nvSpPr>
            <p:cNvPr id="28" name="Oval 27">
              <a:extLst>
                <a:ext uri="{FF2B5EF4-FFF2-40B4-BE49-F238E27FC236}">
                  <a16:creationId xmlns:a16="http://schemas.microsoft.com/office/drawing/2014/main" id="{E181950F-3D1E-A506-B921-3F361138ED89}"/>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2</a:t>
              </a:r>
            </a:p>
          </p:txBody>
        </p:sp>
      </p:grpSp>
      <p:grpSp>
        <p:nvGrpSpPr>
          <p:cNvPr id="29" name="Group 28">
            <a:extLst>
              <a:ext uri="{FF2B5EF4-FFF2-40B4-BE49-F238E27FC236}">
                <a16:creationId xmlns:a16="http://schemas.microsoft.com/office/drawing/2014/main" id="{E2CAE3AA-7273-E026-4DB5-801A902E315A}"/>
              </a:ext>
            </a:extLst>
          </p:cNvPr>
          <p:cNvGrpSpPr/>
          <p:nvPr/>
        </p:nvGrpSpPr>
        <p:grpSpPr>
          <a:xfrm>
            <a:off x="533400" y="3162300"/>
            <a:ext cx="6629400" cy="1066800"/>
            <a:chOff x="609600" y="2324100"/>
            <a:chExt cx="8077200" cy="1371600"/>
          </a:xfrm>
        </p:grpSpPr>
        <p:sp>
          <p:nvSpPr>
            <p:cNvPr id="30" name="Rectangle: Rounded Corners 29">
              <a:extLst>
                <a:ext uri="{FF2B5EF4-FFF2-40B4-BE49-F238E27FC236}">
                  <a16:creationId xmlns:a16="http://schemas.microsoft.com/office/drawing/2014/main" id="{65BE51E6-0893-8344-C41D-04C96EC5B156}"/>
                </a:ext>
              </a:extLst>
            </p:cNvPr>
            <p:cNvSpPr/>
            <p:nvPr/>
          </p:nvSpPr>
          <p:spPr>
            <a:xfrm>
              <a:off x="1723697" y="2324100"/>
              <a:ext cx="6963103" cy="13716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Mất</a:t>
              </a:r>
              <a:r>
                <a:rPr lang="en-US" sz="2800" b="1" dirty="0">
                  <a:solidFill>
                    <a:srgbClr val="002060"/>
                  </a:solidFill>
                </a:rPr>
                <a:t> an </a:t>
              </a:r>
              <a:r>
                <a:rPr lang="en-US" sz="2800" b="1" dirty="0" err="1">
                  <a:solidFill>
                    <a:srgbClr val="002060"/>
                  </a:solidFill>
                </a:rPr>
                <a:t>toàn</a:t>
              </a:r>
              <a:r>
                <a:rPr lang="en-US" sz="2800" b="1" dirty="0">
                  <a:solidFill>
                    <a:srgbClr val="002060"/>
                  </a:solidFill>
                </a:rPr>
                <a:t> </a:t>
              </a:r>
              <a:r>
                <a:rPr lang="en-US" sz="2800" b="1" dirty="0" err="1">
                  <a:solidFill>
                    <a:srgbClr val="002060"/>
                  </a:solidFill>
                </a:rPr>
                <a:t>thông</a:t>
              </a:r>
              <a:r>
                <a:rPr lang="en-US" sz="2800" b="1" dirty="0">
                  <a:solidFill>
                    <a:srgbClr val="002060"/>
                  </a:solidFill>
                </a:rPr>
                <a:t> tin</a:t>
              </a:r>
            </a:p>
          </p:txBody>
        </p:sp>
        <p:sp>
          <p:nvSpPr>
            <p:cNvPr id="31" name="Oval 30">
              <a:extLst>
                <a:ext uri="{FF2B5EF4-FFF2-40B4-BE49-F238E27FC236}">
                  <a16:creationId xmlns:a16="http://schemas.microsoft.com/office/drawing/2014/main" id="{5E50303D-A48B-CFE2-8AB0-EBE43E2B2B5F}"/>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3</a:t>
              </a:r>
            </a:p>
          </p:txBody>
        </p:sp>
      </p:grpSp>
      <p:grpSp>
        <p:nvGrpSpPr>
          <p:cNvPr id="32" name="Group 31">
            <a:extLst>
              <a:ext uri="{FF2B5EF4-FFF2-40B4-BE49-F238E27FC236}">
                <a16:creationId xmlns:a16="http://schemas.microsoft.com/office/drawing/2014/main" id="{0C06B289-65C1-A40F-AD4A-ABD50557D818}"/>
              </a:ext>
            </a:extLst>
          </p:cNvPr>
          <p:cNvGrpSpPr/>
          <p:nvPr/>
        </p:nvGrpSpPr>
        <p:grpSpPr>
          <a:xfrm>
            <a:off x="9601200" y="3238500"/>
            <a:ext cx="7620000" cy="1066800"/>
            <a:chOff x="609600" y="2324100"/>
            <a:chExt cx="8077200" cy="1371600"/>
          </a:xfrm>
        </p:grpSpPr>
        <p:sp>
          <p:nvSpPr>
            <p:cNvPr id="33" name="Rectangle: Rounded Corners 32">
              <a:extLst>
                <a:ext uri="{FF2B5EF4-FFF2-40B4-BE49-F238E27FC236}">
                  <a16:creationId xmlns:a16="http://schemas.microsoft.com/office/drawing/2014/main" id="{C07F7E39-3051-FC9A-D9E9-2F3D3AAE382E}"/>
                </a:ext>
              </a:extLst>
            </p:cNvPr>
            <p:cNvSpPr/>
            <p:nvPr/>
          </p:nvSpPr>
          <p:spPr>
            <a:xfrm>
              <a:off x="1723697" y="2324100"/>
              <a:ext cx="6963103" cy="1371600"/>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Ảnh</a:t>
              </a:r>
              <a:r>
                <a:rPr lang="en-US" sz="3600" b="1" dirty="0">
                  <a:solidFill>
                    <a:srgbClr val="002060"/>
                  </a:solidFill>
                </a:rPr>
                <a:t> </a:t>
              </a:r>
              <a:r>
                <a:rPr lang="en-US" sz="3600" b="1" dirty="0" err="1">
                  <a:solidFill>
                    <a:srgbClr val="002060"/>
                  </a:solidFill>
                </a:rPr>
                <a:t>hưởng</a:t>
              </a:r>
              <a:r>
                <a:rPr lang="en-US" sz="3600" b="1" dirty="0">
                  <a:solidFill>
                    <a:srgbClr val="002060"/>
                  </a:solidFill>
                </a:rPr>
                <a:t> </a:t>
              </a:r>
              <a:r>
                <a:rPr lang="en-US" sz="3600" b="1" dirty="0" err="1">
                  <a:solidFill>
                    <a:srgbClr val="002060"/>
                  </a:solidFill>
                </a:rPr>
                <a:t>đến</a:t>
              </a:r>
              <a:r>
                <a:rPr lang="en-US" sz="3600" b="1" dirty="0">
                  <a:solidFill>
                    <a:srgbClr val="002060"/>
                  </a:solidFill>
                </a:rPr>
                <a:t> </a:t>
              </a:r>
              <a:r>
                <a:rPr lang="en-US" sz="3600" b="1" dirty="0" err="1">
                  <a:solidFill>
                    <a:srgbClr val="002060"/>
                  </a:solidFill>
                </a:rPr>
                <a:t>sức</a:t>
              </a:r>
              <a:r>
                <a:rPr lang="en-US" sz="3600" b="1" dirty="0">
                  <a:solidFill>
                    <a:srgbClr val="002060"/>
                  </a:solidFill>
                </a:rPr>
                <a:t> </a:t>
              </a:r>
              <a:r>
                <a:rPr lang="en-US" sz="3600" b="1" dirty="0" err="1">
                  <a:solidFill>
                    <a:srgbClr val="002060"/>
                  </a:solidFill>
                </a:rPr>
                <a:t>khoẻ</a:t>
              </a:r>
              <a:endParaRPr lang="en-US" sz="3600" b="1" dirty="0">
                <a:solidFill>
                  <a:srgbClr val="002060"/>
                </a:solidFill>
              </a:endParaRPr>
            </a:p>
          </p:txBody>
        </p:sp>
        <p:sp>
          <p:nvSpPr>
            <p:cNvPr id="34" name="Oval 33">
              <a:extLst>
                <a:ext uri="{FF2B5EF4-FFF2-40B4-BE49-F238E27FC236}">
                  <a16:creationId xmlns:a16="http://schemas.microsoft.com/office/drawing/2014/main" id="{6F3D64A2-9583-D0E4-95F3-F1AA6951291E}"/>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4</a:t>
              </a:r>
            </a:p>
          </p:txBody>
        </p:sp>
      </p:grpSp>
      <p:sp>
        <p:nvSpPr>
          <p:cNvPr id="23" name="Oval 22"/>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4161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3.33333E-6 4.07407E-6 L -0.01042 0.38518 " pathEditMode="relative" rAng="0" ptsTypes="AA">
                                      <p:cBhvr>
                                        <p:cTn id="43" dur="2000" fill="hold"/>
                                        <p:tgtEl>
                                          <p:spTgt spid="22"/>
                                        </p:tgtEl>
                                        <p:attrNameLst>
                                          <p:attrName>ppt_x</p:attrName>
                                          <p:attrName>ppt_y</p:attrName>
                                        </p:attrNameLst>
                                      </p:cBhvr>
                                      <p:rCtr x="-521" y="19259"/>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3.33333E-6 4.07407E-6 L 0.04166 0.4 " pathEditMode="relative" rAng="0" ptsTypes="AA">
                                      <p:cBhvr>
                                        <p:cTn id="47" dur="2000" fill="hold"/>
                                        <p:tgtEl>
                                          <p:spTgt spid="26"/>
                                        </p:tgtEl>
                                        <p:attrNameLst>
                                          <p:attrName>ppt_x</p:attrName>
                                          <p:attrName>ppt_y</p:attrName>
                                        </p:attrNameLst>
                                      </p:cBhvr>
                                      <p:rCtr x="2083" y="20000"/>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3.33333E-6 7.40741E-7 L 0.59791 0.51852 " pathEditMode="relative" rAng="0" ptsTypes="AA">
                                      <p:cBhvr>
                                        <p:cTn id="51" dur="2000" fill="hold"/>
                                        <p:tgtEl>
                                          <p:spTgt spid="29"/>
                                        </p:tgtEl>
                                        <p:attrNameLst>
                                          <p:attrName>ppt_x</p:attrName>
                                          <p:attrName>ppt_y</p:attrName>
                                        </p:attrNameLst>
                                      </p:cBhvr>
                                      <p:rCtr x="29896" y="25926"/>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33333E-6 3.33333E-6 L -0.50833 0.52592 " pathEditMode="relative" rAng="0" ptsTypes="AA">
                                      <p:cBhvr>
                                        <p:cTn id="55" dur="2000" fill="hold"/>
                                        <p:tgtEl>
                                          <p:spTgt spid="32"/>
                                        </p:tgtEl>
                                        <p:attrNameLst>
                                          <p:attrName>ppt_x</p:attrName>
                                          <p:attrName>ppt_y</p:attrName>
                                        </p:attrNameLst>
                                      </p:cBhvr>
                                      <p:rCtr x="-25417" y="2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1927971" y="7006011"/>
            <a:ext cx="7415792" cy="5357910"/>
          </a:xfrm>
          <a:custGeom>
            <a:avLst/>
            <a:gdLst/>
            <a:ahLst/>
            <a:cxnLst/>
            <a:rect l="l" t="t" r="r" b="b"/>
            <a:pathLst>
              <a:path w="7415792" h="5357910">
                <a:moveTo>
                  <a:pt x="0" y="0"/>
                </a:moveTo>
                <a:lnTo>
                  <a:pt x="7415792" y="0"/>
                </a:lnTo>
                <a:lnTo>
                  <a:pt x="7415792" y="5357910"/>
                </a:lnTo>
                <a:lnTo>
                  <a:pt x="0" y="535791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a:off x="1369106" y="2792917"/>
            <a:ext cx="4891402" cy="5823097"/>
          </a:xfrm>
          <a:custGeom>
            <a:avLst/>
            <a:gdLst/>
            <a:ahLst/>
            <a:cxnLst/>
            <a:rect l="l" t="t" r="r" b="b"/>
            <a:pathLst>
              <a:path w="4891402" h="5823097">
                <a:moveTo>
                  <a:pt x="0" y="0"/>
                </a:moveTo>
                <a:lnTo>
                  <a:pt x="4891402" y="0"/>
                </a:lnTo>
                <a:lnTo>
                  <a:pt x="4891402" y="5823097"/>
                </a:lnTo>
                <a:lnTo>
                  <a:pt x="0" y="582309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flipH="1" flipV="1">
            <a:off x="2018449" y="-1140868"/>
            <a:ext cx="16269551" cy="3503441"/>
          </a:xfrm>
          <a:custGeom>
            <a:avLst/>
            <a:gdLst/>
            <a:ahLst/>
            <a:cxnLst/>
            <a:rect l="l" t="t" r="r" b="b"/>
            <a:pathLst>
              <a:path w="16269551" h="3503441">
                <a:moveTo>
                  <a:pt x="16269551" y="3503441"/>
                </a:moveTo>
                <a:lnTo>
                  <a:pt x="0" y="3503441"/>
                </a:lnTo>
                <a:lnTo>
                  <a:pt x="0" y="0"/>
                </a:lnTo>
                <a:lnTo>
                  <a:pt x="16269551" y="0"/>
                </a:lnTo>
                <a:lnTo>
                  <a:pt x="16269551" y="3503441"/>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7" name="Freeform 7"/>
          <p:cNvSpPr/>
          <p:nvPr/>
        </p:nvSpPr>
        <p:spPr>
          <a:xfrm rot="678209" flipH="1">
            <a:off x="16611715" y="9235841"/>
            <a:ext cx="1891278" cy="898250"/>
          </a:xfrm>
          <a:custGeom>
            <a:avLst/>
            <a:gdLst/>
            <a:ahLst/>
            <a:cxnLst/>
            <a:rect l="l" t="t" r="r" b="b"/>
            <a:pathLst>
              <a:path w="1891278" h="898250">
                <a:moveTo>
                  <a:pt x="1891278" y="0"/>
                </a:moveTo>
                <a:lnTo>
                  <a:pt x="0" y="0"/>
                </a:lnTo>
                <a:lnTo>
                  <a:pt x="0" y="898250"/>
                </a:lnTo>
                <a:lnTo>
                  <a:pt x="1891278" y="898250"/>
                </a:lnTo>
                <a:lnTo>
                  <a:pt x="1891278"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8" name="Freeform 8"/>
          <p:cNvSpPr/>
          <p:nvPr/>
        </p:nvSpPr>
        <p:spPr>
          <a:xfrm rot="-971519">
            <a:off x="14590442" y="833070"/>
            <a:ext cx="1741893" cy="1751720"/>
          </a:xfrm>
          <a:custGeom>
            <a:avLst/>
            <a:gdLst/>
            <a:ahLst/>
            <a:cxnLst/>
            <a:rect l="l" t="t" r="r" b="b"/>
            <a:pathLst>
              <a:path w="1741893" h="1751720">
                <a:moveTo>
                  <a:pt x="0" y="0"/>
                </a:moveTo>
                <a:lnTo>
                  <a:pt x="1741893" y="0"/>
                </a:lnTo>
                <a:lnTo>
                  <a:pt x="1741893" y="1751721"/>
                </a:lnTo>
                <a:lnTo>
                  <a:pt x="0" y="175172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9" name="Freeform 9"/>
          <p:cNvSpPr/>
          <p:nvPr/>
        </p:nvSpPr>
        <p:spPr>
          <a:xfrm>
            <a:off x="-369656" y="-2590231"/>
            <a:ext cx="4299162" cy="4299162"/>
          </a:xfrm>
          <a:custGeom>
            <a:avLst/>
            <a:gdLst/>
            <a:ahLst/>
            <a:cxnLst/>
            <a:rect l="l" t="t" r="r" b="b"/>
            <a:pathLst>
              <a:path w="4299162" h="4299162">
                <a:moveTo>
                  <a:pt x="0" y="0"/>
                </a:moveTo>
                <a:lnTo>
                  <a:pt x="4299162" y="0"/>
                </a:lnTo>
                <a:lnTo>
                  <a:pt x="4299162" y="4299162"/>
                </a:lnTo>
                <a:lnTo>
                  <a:pt x="0" y="4299162"/>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pic>
        <p:nvPicPr>
          <p:cNvPr id="10" name="Picture 9" descr="A logo with a black background&#10;&#10;Description automatically generated">
            <a:extLst>
              <a:ext uri="{FF2B5EF4-FFF2-40B4-BE49-F238E27FC236}">
                <a16:creationId xmlns:a16="http://schemas.microsoft.com/office/drawing/2014/main" id="{F64DFF82-F64E-4B38-3225-AC81305C569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9400" y="3009900"/>
            <a:ext cx="11143130" cy="8610600"/>
          </a:xfrm>
          <a:prstGeom prst="rect">
            <a:avLst/>
          </a:prstGeom>
        </p:spPr>
      </p:pic>
      <p:sp>
        <p:nvSpPr>
          <p:cNvPr id="11" name="Oval 10"/>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77741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11" name="Freeform 11"/>
          <p:cNvSpPr/>
          <p:nvPr/>
        </p:nvSpPr>
        <p:spPr>
          <a:xfrm>
            <a:off x="0" y="7781348"/>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2" name="Freeform 12"/>
          <p:cNvSpPr/>
          <p:nvPr/>
        </p:nvSpPr>
        <p:spPr>
          <a:xfrm flipH="1" flipV="1">
            <a:off x="12980232" y="-2230759"/>
            <a:ext cx="7415792" cy="5357910"/>
          </a:xfrm>
          <a:custGeom>
            <a:avLst/>
            <a:gdLst/>
            <a:ahLst/>
            <a:cxnLst/>
            <a:rect l="l" t="t" r="r" b="b"/>
            <a:pathLst>
              <a:path w="7415792" h="5357910">
                <a:moveTo>
                  <a:pt x="7415792" y="5357910"/>
                </a:moveTo>
                <a:lnTo>
                  <a:pt x="0" y="5357910"/>
                </a:lnTo>
                <a:lnTo>
                  <a:pt x="0" y="0"/>
                </a:lnTo>
                <a:lnTo>
                  <a:pt x="7415792" y="0"/>
                </a:lnTo>
                <a:lnTo>
                  <a:pt x="7415792" y="535791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13" name="Freeform 13"/>
          <p:cNvSpPr/>
          <p:nvPr/>
        </p:nvSpPr>
        <p:spPr>
          <a:xfrm rot="460240">
            <a:off x="44961" y="-929"/>
            <a:ext cx="1891278" cy="898250"/>
          </a:xfrm>
          <a:custGeom>
            <a:avLst/>
            <a:gdLst/>
            <a:ahLst/>
            <a:cxnLst/>
            <a:rect l="l" t="t" r="r" b="b"/>
            <a:pathLst>
              <a:path w="1891278" h="898250">
                <a:moveTo>
                  <a:pt x="0" y="0"/>
                </a:moveTo>
                <a:lnTo>
                  <a:pt x="1891278" y="0"/>
                </a:lnTo>
                <a:lnTo>
                  <a:pt x="1891278" y="898251"/>
                </a:lnTo>
                <a:lnTo>
                  <a:pt x="0" y="89825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14" name="Freeform 14"/>
          <p:cNvSpPr/>
          <p:nvPr/>
        </p:nvSpPr>
        <p:spPr>
          <a:xfrm rot="1274199">
            <a:off x="15259296" y="795854"/>
            <a:ext cx="1741893" cy="1751720"/>
          </a:xfrm>
          <a:custGeom>
            <a:avLst/>
            <a:gdLst/>
            <a:ahLst/>
            <a:cxnLst/>
            <a:rect l="l" t="t" r="r" b="b"/>
            <a:pathLst>
              <a:path w="1741893" h="1751720">
                <a:moveTo>
                  <a:pt x="0" y="0"/>
                </a:moveTo>
                <a:lnTo>
                  <a:pt x="1741893" y="0"/>
                </a:lnTo>
                <a:lnTo>
                  <a:pt x="1741893" y="1751720"/>
                </a:lnTo>
                <a:lnTo>
                  <a:pt x="0" y="175172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433C9942-94C4-2719-5DD1-9C1017E177E3}"/>
              </a:ext>
            </a:extLst>
          </p:cNvPr>
          <p:cNvSpPr/>
          <p:nvPr/>
        </p:nvSpPr>
        <p:spPr>
          <a:xfrm>
            <a:off x="304800" y="1943100"/>
            <a:ext cx="13487400" cy="8343900"/>
          </a:xfrm>
          <a:custGeom>
            <a:avLst/>
            <a:gdLst/>
            <a:ahLst/>
            <a:cxnLst/>
            <a:rect l="l" t="t" r="r" b="b"/>
            <a:pathLst>
              <a:path w="4262389" h="1653346">
                <a:moveTo>
                  <a:pt x="0" y="0"/>
                </a:moveTo>
                <a:lnTo>
                  <a:pt x="4262389" y="0"/>
                </a:lnTo>
                <a:lnTo>
                  <a:pt x="4262389" y="1653346"/>
                </a:lnTo>
                <a:lnTo>
                  <a:pt x="0" y="165334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21" name="TextBox 12">
            <a:extLst>
              <a:ext uri="{FF2B5EF4-FFF2-40B4-BE49-F238E27FC236}">
                <a16:creationId xmlns:a16="http://schemas.microsoft.com/office/drawing/2014/main" id="{A80D80C6-C82C-09CD-B0D7-061E0D740B53}"/>
              </a:ext>
            </a:extLst>
          </p:cNvPr>
          <p:cNvSpPr txBox="1"/>
          <p:nvPr/>
        </p:nvSpPr>
        <p:spPr>
          <a:xfrm>
            <a:off x="1143000" y="3009900"/>
            <a:ext cx="12115800" cy="5539978"/>
          </a:xfrm>
          <a:prstGeom prst="rect">
            <a:avLst/>
          </a:prstGeom>
        </p:spPr>
        <p:txBody>
          <a:bodyPr wrap="square" lIns="0" tIns="0" rIns="0" bIns="0" rtlCol="0" anchor="t">
            <a:spAutoFit/>
          </a:bodyPr>
          <a:lstStyle/>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GV tổ chức chia lớp thành 2 đội tham gia trò chơi tương ứng với 4 nhóm mặt trái khi sử dụng công nghệ vừa nêu ở hoạt động trước.</a:t>
            </a:r>
          </a:p>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Một bạn đội 1 nêu tên một hoạt động sử dụng công nghệ mở đầu bằng từ “Nếu tôi .”</a:t>
            </a:r>
          </a:p>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Một bạn đội 2 nêu mặt trái của hoạt động sử dụng công nghệ mà bạn đội 1 vừa nói, bắt đầu bằng cụm từ</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“Thì tôi sẽ ...”</a:t>
            </a:r>
          </a:p>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Luân phiên đổi nhiệm vụ cho 2 đội trong 10 phút. Đội nào nêu được nhiều về đúng hơn sẽ là đội chiến thắng.</a:t>
            </a:r>
          </a:p>
        </p:txBody>
      </p:sp>
      <p:pic>
        <p:nvPicPr>
          <p:cNvPr id="2" name="Picture 24">
            <a:extLst>
              <a:ext uri="{FF2B5EF4-FFF2-40B4-BE49-F238E27FC236}">
                <a16:creationId xmlns:a16="http://schemas.microsoft.com/office/drawing/2014/main" id="{41AAD3B6-45AB-E08F-21C2-B2D92111627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44691" y="4091183"/>
            <a:ext cx="5335288" cy="6195817"/>
          </a:xfrm>
          <a:prstGeom prst="rect">
            <a:avLst/>
          </a:prstGeom>
        </p:spPr>
      </p:pic>
      <p:pic>
        <p:nvPicPr>
          <p:cNvPr id="4" name="Picture 3">
            <a:extLst>
              <a:ext uri="{FF2B5EF4-FFF2-40B4-BE49-F238E27FC236}">
                <a16:creationId xmlns:a16="http://schemas.microsoft.com/office/drawing/2014/main" id="{0C0870D0-8064-738D-39AC-93E74C17FDB1}"/>
              </a:ext>
            </a:extLst>
          </p:cNvPr>
          <p:cNvPicPr>
            <a:picLocks noChangeAspect="1"/>
          </p:cNvPicPr>
          <p:nvPr/>
        </p:nvPicPr>
        <p:blipFill>
          <a:blip r:embed="rId13"/>
          <a:stretch>
            <a:fillRect/>
          </a:stretch>
        </p:blipFill>
        <p:spPr>
          <a:xfrm>
            <a:off x="2819400" y="571500"/>
            <a:ext cx="11644369" cy="1652159"/>
          </a:xfrm>
          <a:prstGeom prst="rect">
            <a:avLst/>
          </a:prstGeom>
        </p:spPr>
      </p:pic>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12579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Freeform 2"/>
          <p:cNvSpPr/>
          <p:nvPr/>
        </p:nvSpPr>
        <p:spPr>
          <a:xfrm>
            <a:off x="-1927971" y="7006011"/>
            <a:ext cx="7415792" cy="5357910"/>
          </a:xfrm>
          <a:custGeom>
            <a:avLst/>
            <a:gdLst/>
            <a:ahLst/>
            <a:cxnLst/>
            <a:rect l="l" t="t" r="r" b="b"/>
            <a:pathLst>
              <a:path w="7415792" h="5357910">
                <a:moveTo>
                  <a:pt x="0" y="0"/>
                </a:moveTo>
                <a:lnTo>
                  <a:pt x="7415792" y="0"/>
                </a:lnTo>
                <a:lnTo>
                  <a:pt x="7415792" y="5357910"/>
                </a:lnTo>
                <a:lnTo>
                  <a:pt x="0" y="535791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a:off x="1369106" y="2792917"/>
            <a:ext cx="4891402" cy="5823097"/>
          </a:xfrm>
          <a:custGeom>
            <a:avLst/>
            <a:gdLst/>
            <a:ahLst/>
            <a:cxnLst/>
            <a:rect l="l" t="t" r="r" b="b"/>
            <a:pathLst>
              <a:path w="4891402" h="5823097">
                <a:moveTo>
                  <a:pt x="0" y="0"/>
                </a:moveTo>
                <a:lnTo>
                  <a:pt x="4891402" y="0"/>
                </a:lnTo>
                <a:lnTo>
                  <a:pt x="4891402" y="5823097"/>
                </a:lnTo>
                <a:lnTo>
                  <a:pt x="0" y="582309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flipH="1" flipV="1">
            <a:off x="2018449" y="-1140868"/>
            <a:ext cx="16269551" cy="3503441"/>
          </a:xfrm>
          <a:custGeom>
            <a:avLst/>
            <a:gdLst/>
            <a:ahLst/>
            <a:cxnLst/>
            <a:rect l="l" t="t" r="r" b="b"/>
            <a:pathLst>
              <a:path w="16269551" h="3503441">
                <a:moveTo>
                  <a:pt x="16269551" y="3503441"/>
                </a:moveTo>
                <a:lnTo>
                  <a:pt x="0" y="3503441"/>
                </a:lnTo>
                <a:lnTo>
                  <a:pt x="0" y="0"/>
                </a:lnTo>
                <a:lnTo>
                  <a:pt x="16269551" y="0"/>
                </a:lnTo>
                <a:lnTo>
                  <a:pt x="16269551" y="3503441"/>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7" name="Freeform 7"/>
          <p:cNvSpPr/>
          <p:nvPr/>
        </p:nvSpPr>
        <p:spPr>
          <a:xfrm rot="678209" flipH="1">
            <a:off x="16611715" y="9235841"/>
            <a:ext cx="1891278" cy="898250"/>
          </a:xfrm>
          <a:custGeom>
            <a:avLst/>
            <a:gdLst/>
            <a:ahLst/>
            <a:cxnLst/>
            <a:rect l="l" t="t" r="r" b="b"/>
            <a:pathLst>
              <a:path w="1891278" h="898250">
                <a:moveTo>
                  <a:pt x="1891278" y="0"/>
                </a:moveTo>
                <a:lnTo>
                  <a:pt x="0" y="0"/>
                </a:lnTo>
                <a:lnTo>
                  <a:pt x="0" y="898250"/>
                </a:lnTo>
                <a:lnTo>
                  <a:pt x="1891278" y="898250"/>
                </a:lnTo>
                <a:lnTo>
                  <a:pt x="1891278"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8" name="Freeform 8"/>
          <p:cNvSpPr/>
          <p:nvPr/>
        </p:nvSpPr>
        <p:spPr>
          <a:xfrm rot="-971519">
            <a:off x="14590442" y="833070"/>
            <a:ext cx="1741893" cy="1751720"/>
          </a:xfrm>
          <a:custGeom>
            <a:avLst/>
            <a:gdLst/>
            <a:ahLst/>
            <a:cxnLst/>
            <a:rect l="l" t="t" r="r" b="b"/>
            <a:pathLst>
              <a:path w="1741893" h="1751720">
                <a:moveTo>
                  <a:pt x="0" y="0"/>
                </a:moveTo>
                <a:lnTo>
                  <a:pt x="1741893" y="0"/>
                </a:lnTo>
                <a:lnTo>
                  <a:pt x="1741893" y="1751721"/>
                </a:lnTo>
                <a:lnTo>
                  <a:pt x="0" y="175172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9" name="Freeform 9"/>
          <p:cNvSpPr/>
          <p:nvPr/>
        </p:nvSpPr>
        <p:spPr>
          <a:xfrm>
            <a:off x="-369656" y="-2590231"/>
            <a:ext cx="4299162" cy="4299162"/>
          </a:xfrm>
          <a:custGeom>
            <a:avLst/>
            <a:gdLst/>
            <a:ahLst/>
            <a:cxnLst/>
            <a:rect l="l" t="t" r="r" b="b"/>
            <a:pathLst>
              <a:path w="4299162" h="4299162">
                <a:moveTo>
                  <a:pt x="0" y="0"/>
                </a:moveTo>
                <a:lnTo>
                  <a:pt x="4299162" y="0"/>
                </a:lnTo>
                <a:lnTo>
                  <a:pt x="4299162" y="4299162"/>
                </a:lnTo>
                <a:lnTo>
                  <a:pt x="0" y="4299162"/>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pic>
        <p:nvPicPr>
          <p:cNvPr id="6" name="Picture 5" descr="A green and red text on a black background&#10;&#10;Description automatically generated">
            <a:extLst>
              <a:ext uri="{FF2B5EF4-FFF2-40B4-BE49-F238E27FC236}">
                <a16:creationId xmlns:a16="http://schemas.microsoft.com/office/drawing/2014/main" id="{26BC9D76-3E5E-9380-CA10-441F001543C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20000" y="2857500"/>
            <a:ext cx="10128004" cy="8153902"/>
          </a:xfrm>
          <a:prstGeom prst="rect">
            <a:avLst/>
          </a:prstGeom>
        </p:spPr>
      </p:pic>
      <p:sp>
        <p:nvSpPr>
          <p:cNvPr id="10" name="Oval 9"/>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91932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11" name="Freeform 11"/>
          <p:cNvSpPr/>
          <p:nvPr/>
        </p:nvSpPr>
        <p:spPr>
          <a:xfrm>
            <a:off x="0" y="7781348"/>
            <a:ext cx="16269551" cy="3503441"/>
          </a:xfrm>
          <a:custGeom>
            <a:avLst/>
            <a:gdLst/>
            <a:ahLst/>
            <a:cxnLst/>
            <a:rect l="l" t="t" r="r" b="b"/>
            <a:pathLst>
              <a:path w="16269551" h="3503441">
                <a:moveTo>
                  <a:pt x="0" y="0"/>
                </a:moveTo>
                <a:lnTo>
                  <a:pt x="16269551" y="0"/>
                </a:lnTo>
                <a:lnTo>
                  <a:pt x="16269551" y="3503441"/>
                </a:lnTo>
                <a:lnTo>
                  <a:pt x="0" y="350344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2" name="Freeform 12"/>
          <p:cNvSpPr/>
          <p:nvPr/>
        </p:nvSpPr>
        <p:spPr>
          <a:xfrm flipH="1" flipV="1">
            <a:off x="12980232" y="-2230759"/>
            <a:ext cx="7415792" cy="5357910"/>
          </a:xfrm>
          <a:custGeom>
            <a:avLst/>
            <a:gdLst/>
            <a:ahLst/>
            <a:cxnLst/>
            <a:rect l="l" t="t" r="r" b="b"/>
            <a:pathLst>
              <a:path w="7415792" h="5357910">
                <a:moveTo>
                  <a:pt x="7415792" y="5357910"/>
                </a:moveTo>
                <a:lnTo>
                  <a:pt x="0" y="5357910"/>
                </a:lnTo>
                <a:lnTo>
                  <a:pt x="0" y="0"/>
                </a:lnTo>
                <a:lnTo>
                  <a:pt x="7415792" y="0"/>
                </a:lnTo>
                <a:lnTo>
                  <a:pt x="7415792" y="535791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13" name="Freeform 13"/>
          <p:cNvSpPr/>
          <p:nvPr/>
        </p:nvSpPr>
        <p:spPr>
          <a:xfrm rot="460240">
            <a:off x="44961" y="-929"/>
            <a:ext cx="1891278" cy="898250"/>
          </a:xfrm>
          <a:custGeom>
            <a:avLst/>
            <a:gdLst/>
            <a:ahLst/>
            <a:cxnLst/>
            <a:rect l="l" t="t" r="r" b="b"/>
            <a:pathLst>
              <a:path w="1891278" h="898250">
                <a:moveTo>
                  <a:pt x="0" y="0"/>
                </a:moveTo>
                <a:lnTo>
                  <a:pt x="1891278" y="0"/>
                </a:lnTo>
                <a:lnTo>
                  <a:pt x="1891278" y="898251"/>
                </a:lnTo>
                <a:lnTo>
                  <a:pt x="0" y="89825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14" name="Freeform 14"/>
          <p:cNvSpPr/>
          <p:nvPr/>
        </p:nvSpPr>
        <p:spPr>
          <a:xfrm rot="1274199">
            <a:off x="15259296" y="795854"/>
            <a:ext cx="1741893" cy="1751720"/>
          </a:xfrm>
          <a:custGeom>
            <a:avLst/>
            <a:gdLst/>
            <a:ahLst/>
            <a:cxnLst/>
            <a:rect l="l" t="t" r="r" b="b"/>
            <a:pathLst>
              <a:path w="1741893" h="1751720">
                <a:moveTo>
                  <a:pt x="0" y="0"/>
                </a:moveTo>
                <a:lnTo>
                  <a:pt x="1741893" y="0"/>
                </a:lnTo>
                <a:lnTo>
                  <a:pt x="1741893" y="1751720"/>
                </a:lnTo>
                <a:lnTo>
                  <a:pt x="0" y="175172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pic>
        <p:nvPicPr>
          <p:cNvPr id="3" name="Picture 2">
            <a:extLst>
              <a:ext uri="{FF2B5EF4-FFF2-40B4-BE49-F238E27FC236}">
                <a16:creationId xmlns:a16="http://schemas.microsoft.com/office/drawing/2014/main" id="{D41F100A-489C-1B7C-581A-49431B5893E4}"/>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447800" y="3749646"/>
            <a:ext cx="4800600" cy="6865400"/>
          </a:xfrm>
          <a:prstGeom prst="rect">
            <a:avLst/>
          </a:prstGeom>
        </p:spPr>
      </p:pic>
      <p:sp>
        <p:nvSpPr>
          <p:cNvPr id="5" name="Rectangle: Rounded Corners 12">
            <a:extLst>
              <a:ext uri="{FF2B5EF4-FFF2-40B4-BE49-F238E27FC236}">
                <a16:creationId xmlns:a16="http://schemas.microsoft.com/office/drawing/2014/main" id="{1679DE89-D9E2-9ABA-E74F-AA663B77C879}"/>
              </a:ext>
            </a:extLst>
          </p:cNvPr>
          <p:cNvSpPr/>
          <p:nvPr/>
        </p:nvSpPr>
        <p:spPr>
          <a:xfrm>
            <a:off x="3352800" y="1028700"/>
            <a:ext cx="13487400" cy="297180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000" b="1" dirty="0">
                <a:solidFill>
                  <a:prstClr val="black"/>
                </a:solidFill>
                <a:latin typeface="Calibri" panose="020F0502020204030204" pitchFamily="34" charset="0"/>
                <a:ea typeface="Calibri" panose="020F0502020204030204" pitchFamily="34" charset="0"/>
                <a:cs typeface="Calibri" panose="020F0502020204030204" pitchFamily="34" charset="0"/>
              </a:rPr>
              <a:t>V</a:t>
            </a:r>
            <a:r>
              <a:rPr lang="vi-VN" sz="6000" b="1" dirty="0">
                <a:solidFill>
                  <a:prstClr val="black"/>
                </a:solidFill>
                <a:latin typeface="Calibri" panose="020F0502020204030204" pitchFamily="34" charset="0"/>
                <a:ea typeface="Calibri" panose="020F0502020204030204" pitchFamily="34" charset="0"/>
                <a:cs typeface="Calibri" panose="020F0502020204030204" pitchFamily="34" charset="0"/>
              </a:rPr>
              <a:t>iết vào vở “một số thói quen của người thân trong gia đình khi sử dụng công nghệ gây ảnh hưởng đến sức khỏe”.</a:t>
            </a:r>
          </a:p>
        </p:txBody>
      </p:sp>
      <p:sp>
        <p:nvSpPr>
          <p:cNvPr id="8" name="Oval 7"/>
          <p:cNvSpPr/>
          <p:nvPr/>
        </p:nvSpPr>
        <p:spPr>
          <a:xfrm>
            <a:off x="-3024790" y="-24713"/>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78013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296</Words>
  <Application>Microsoft Office PowerPoint</Application>
  <PresentationFormat>Custom</PresentationFormat>
  <Paragraphs>17</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Blue Illustrative Technology Product Development Presentation</dc:title>
  <dc:creator>thao</dc:creator>
  <cp:lastModifiedBy>Cúc Lê</cp:lastModifiedBy>
  <cp:revision>25</cp:revision>
  <dcterms:created xsi:type="dcterms:W3CDTF">2006-08-16T00:00:00Z</dcterms:created>
  <dcterms:modified xsi:type="dcterms:W3CDTF">2024-09-18T06:52:00Z</dcterms:modified>
  <dc:identifier>DAGJS63__ZQ</dc:identifier>
</cp:coreProperties>
</file>