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sldIdLst>
    <p:sldId id="256" r:id="rId3"/>
    <p:sldId id="258" r:id="rId4"/>
    <p:sldId id="259" r:id="rId5"/>
    <p:sldId id="260" r:id="rId6"/>
    <p:sldId id="270" r:id="rId7"/>
    <p:sldId id="271" r:id="rId8"/>
    <p:sldId id="272" r:id="rId9"/>
    <p:sldId id="26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65" r:id="rId2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7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735835"/>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2024/11/29</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2890667931"/>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48214820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532875418"/>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22977892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3A4A39B-A3F7-909C-45F9-EF3423D99F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48248" y="190500"/>
            <a:ext cx="2438400" cy="243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648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svg"/><Relationship Id="rId3" Type="http://schemas.openxmlformats.org/officeDocument/2006/relationships/image" Target="../media/image8.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0.svg"/><Relationship Id="rId5" Type="http://schemas.openxmlformats.org/officeDocument/2006/relationships/image" Target="../media/image28.svg"/><Relationship Id="rId15" Type="http://schemas.openxmlformats.org/officeDocument/2006/relationships/image" Target="../media/image36.svg"/><Relationship Id="rId10"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46.svg"/><Relationship Id="rId7" Type="http://schemas.openxmlformats.org/officeDocument/2006/relationships/image" Target="../media/image12.svg"/><Relationship Id="rId12" Type="http://schemas.openxmlformats.org/officeDocument/2006/relationships/image" Target="../media/image21.png"/><Relationship Id="rId2" Type="http://schemas.openxmlformats.org/officeDocument/2006/relationships/image" Target="../media/image4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0.svg"/><Relationship Id="rId5" Type="http://schemas.openxmlformats.org/officeDocument/2006/relationships/image" Target="../media/image48.svg"/><Relationship Id="rId15" Type="http://schemas.openxmlformats.org/officeDocument/2006/relationships/image" Target="../media/image16.svg"/><Relationship Id="rId10" Type="http://schemas.openxmlformats.org/officeDocument/2006/relationships/image" Target="../media/image29.png"/><Relationship Id="rId4" Type="http://schemas.openxmlformats.org/officeDocument/2006/relationships/image" Target="../media/image47.png"/><Relationship Id="rId9" Type="http://schemas.openxmlformats.org/officeDocument/2006/relationships/image" Target="../media/image20.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8.svg"/><Relationship Id="rId7"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4.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33.png"/><Relationship Id="rId2" Type="http://schemas.openxmlformats.org/officeDocument/2006/relationships/image" Target="../media/image7.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57.svg"/><Relationship Id="rId5" Type="http://schemas.openxmlformats.org/officeDocument/2006/relationships/image" Target="../media/image46.svg"/><Relationship Id="rId15" Type="http://schemas.openxmlformats.org/officeDocument/2006/relationships/image" Target="../media/image36.svg"/><Relationship Id="rId10" Type="http://schemas.openxmlformats.org/officeDocument/2006/relationships/image" Target="../media/image56.png"/><Relationship Id="rId4" Type="http://schemas.openxmlformats.org/officeDocument/2006/relationships/image" Target="../media/image45.png"/><Relationship Id="rId9" Type="http://schemas.openxmlformats.org/officeDocument/2006/relationships/image" Target="../media/image20.sv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svg"/><Relationship Id="rId3" Type="http://schemas.openxmlformats.org/officeDocument/2006/relationships/image" Target="../media/image8.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0.svg"/><Relationship Id="rId5" Type="http://schemas.openxmlformats.org/officeDocument/2006/relationships/image" Target="../media/image28.svg"/><Relationship Id="rId15" Type="http://schemas.openxmlformats.org/officeDocument/2006/relationships/image" Target="../media/image36.svg"/><Relationship Id="rId10"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7" name="Group 7"/>
          <p:cNvGrpSpPr/>
          <p:nvPr/>
        </p:nvGrpSpPr>
        <p:grpSpPr>
          <a:xfrm>
            <a:off x="-2242946" y="5799385"/>
            <a:ext cx="22773892" cy="4661744"/>
            <a:chOff x="0" y="0"/>
            <a:chExt cx="30365189" cy="6215659"/>
          </a:xfrm>
        </p:grpSpPr>
        <p:sp>
          <p:nvSpPr>
            <p:cNvPr id="8" name="Freeform 8"/>
            <p:cNvSpPr/>
            <p:nvPr/>
          </p:nvSpPr>
          <p:spPr>
            <a:xfrm>
              <a:off x="0" y="0"/>
              <a:ext cx="16040411" cy="6215659"/>
            </a:xfrm>
            <a:custGeom>
              <a:avLst/>
              <a:gdLst/>
              <a:ahLst/>
              <a:cxnLst/>
              <a:rect l="l" t="t" r="r" b="b"/>
              <a:pathLst>
                <a:path w="16040411" h="6215659">
                  <a:moveTo>
                    <a:pt x="0" y="0"/>
                  </a:moveTo>
                  <a:lnTo>
                    <a:pt x="16040411" y="0"/>
                  </a:lnTo>
                  <a:lnTo>
                    <a:pt x="16040411" y="6215659"/>
                  </a:lnTo>
                  <a:lnTo>
                    <a:pt x="0" y="621565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9" name="Freeform 9"/>
            <p:cNvSpPr/>
            <p:nvPr/>
          </p:nvSpPr>
          <p:spPr>
            <a:xfrm>
              <a:off x="14324778" y="0"/>
              <a:ext cx="16040411" cy="6215659"/>
            </a:xfrm>
            <a:custGeom>
              <a:avLst/>
              <a:gdLst/>
              <a:ahLst/>
              <a:cxnLst/>
              <a:rect l="l" t="t" r="r" b="b"/>
              <a:pathLst>
                <a:path w="16040411" h="6215659">
                  <a:moveTo>
                    <a:pt x="0" y="0"/>
                  </a:moveTo>
                  <a:lnTo>
                    <a:pt x="16040411" y="0"/>
                  </a:lnTo>
                  <a:lnTo>
                    <a:pt x="16040411" y="6215659"/>
                  </a:lnTo>
                  <a:lnTo>
                    <a:pt x="0" y="6215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0" name="Freeform 10"/>
          <p:cNvSpPr/>
          <p:nvPr/>
        </p:nvSpPr>
        <p:spPr>
          <a:xfrm>
            <a:off x="15244961" y="1191672"/>
            <a:ext cx="4028679" cy="4396808"/>
          </a:xfrm>
          <a:custGeom>
            <a:avLst/>
            <a:gdLst/>
            <a:ahLst/>
            <a:cxnLst/>
            <a:rect l="l" t="t" r="r" b="b"/>
            <a:pathLst>
              <a:path w="4028679" h="4396808">
                <a:moveTo>
                  <a:pt x="0" y="0"/>
                </a:moveTo>
                <a:lnTo>
                  <a:pt x="4028678" y="0"/>
                </a:lnTo>
                <a:lnTo>
                  <a:pt x="4028678" y="4396807"/>
                </a:lnTo>
                <a:lnTo>
                  <a:pt x="0" y="4396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424330" y="3788713"/>
            <a:ext cx="6698297" cy="8052058"/>
          </a:xfrm>
          <a:custGeom>
            <a:avLst/>
            <a:gdLst/>
            <a:ahLst/>
            <a:cxnLst/>
            <a:rect l="l" t="t" r="r" b="b"/>
            <a:pathLst>
              <a:path w="6698297" h="8052058">
                <a:moveTo>
                  <a:pt x="0" y="0"/>
                </a:moveTo>
                <a:lnTo>
                  <a:pt x="6698297" y="0"/>
                </a:lnTo>
                <a:lnTo>
                  <a:pt x="6698297" y="8052058"/>
                </a:lnTo>
                <a:lnTo>
                  <a:pt x="0" y="80520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flipH="1">
            <a:off x="-455463" y="8937756"/>
            <a:ext cx="2298775" cy="1218435"/>
          </a:xfrm>
          <a:custGeom>
            <a:avLst/>
            <a:gdLst/>
            <a:ahLst/>
            <a:cxnLst/>
            <a:rect l="l" t="t" r="r" b="b"/>
            <a:pathLst>
              <a:path w="2298775" h="1218435">
                <a:moveTo>
                  <a:pt x="2298775" y="0"/>
                </a:moveTo>
                <a:lnTo>
                  <a:pt x="0" y="0"/>
                </a:lnTo>
                <a:lnTo>
                  <a:pt x="0" y="1218435"/>
                </a:lnTo>
                <a:lnTo>
                  <a:pt x="2298775" y="1218435"/>
                </a:lnTo>
                <a:lnTo>
                  <a:pt x="2298775" y="0"/>
                </a:lnTo>
                <a:close/>
              </a:path>
            </a:pathLst>
          </a:custGeom>
          <a:blipFill>
            <a:blip r:embed="rId10">
              <a:extLst>
                <a:ext uri="{96DAC541-7B7A-43D3-8B79-37D633B846F1}">
                  <asvg:svgBlip xmlns:asvg="http://schemas.microsoft.com/office/drawing/2016/SVG/main" r:embed="rId11"/>
                </a:ext>
              </a:extLst>
            </a:blip>
            <a:stretch>
              <a:fillRect r="-10631" b="-34721"/>
            </a:stretch>
          </a:blipFill>
        </p:spPr>
        <p:txBody>
          <a:bodyPr/>
          <a:lstStyle/>
          <a:p>
            <a:endParaRPr lang="en-US"/>
          </a:p>
        </p:txBody>
      </p:sp>
      <p:sp>
        <p:nvSpPr>
          <p:cNvPr id="14" name="Freeform 14"/>
          <p:cNvSpPr/>
          <p:nvPr/>
        </p:nvSpPr>
        <p:spPr>
          <a:xfrm>
            <a:off x="15135000" y="8937756"/>
            <a:ext cx="2298775" cy="1218435"/>
          </a:xfrm>
          <a:custGeom>
            <a:avLst/>
            <a:gdLst/>
            <a:ahLst/>
            <a:cxnLst/>
            <a:rect l="l" t="t" r="r" b="b"/>
            <a:pathLst>
              <a:path w="2298775" h="1218435">
                <a:moveTo>
                  <a:pt x="0" y="0"/>
                </a:moveTo>
                <a:lnTo>
                  <a:pt x="2298775" y="0"/>
                </a:lnTo>
                <a:lnTo>
                  <a:pt x="2298775" y="1218435"/>
                </a:lnTo>
                <a:lnTo>
                  <a:pt x="0" y="1218435"/>
                </a:lnTo>
                <a:lnTo>
                  <a:pt x="0" y="0"/>
                </a:lnTo>
                <a:close/>
              </a:path>
            </a:pathLst>
          </a:custGeom>
          <a:blipFill>
            <a:blip r:embed="rId10">
              <a:extLst>
                <a:ext uri="{96DAC541-7B7A-43D3-8B79-37D633B846F1}">
                  <asvg:svgBlip xmlns:asvg="http://schemas.microsoft.com/office/drawing/2016/SVG/main" r:embed="rId11"/>
                </a:ext>
              </a:extLst>
            </a:blip>
            <a:stretch>
              <a:fillRect r="-10631" b="-34721"/>
            </a:stretch>
          </a:blipFill>
        </p:spPr>
        <p:txBody>
          <a:bodyPr/>
          <a:lstStyle/>
          <a:p>
            <a:endParaRPr lang="en-US"/>
          </a:p>
        </p:txBody>
      </p:sp>
      <p:sp>
        <p:nvSpPr>
          <p:cNvPr id="15" name="Freeform 15"/>
          <p:cNvSpPr/>
          <p:nvPr/>
        </p:nvSpPr>
        <p:spPr>
          <a:xfrm>
            <a:off x="-2888863" y="4772022"/>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6" name="Freeform 16"/>
          <p:cNvSpPr/>
          <p:nvPr/>
        </p:nvSpPr>
        <p:spPr>
          <a:xfrm>
            <a:off x="16710100" y="4400544"/>
            <a:ext cx="4393823" cy="742956"/>
          </a:xfrm>
          <a:custGeom>
            <a:avLst/>
            <a:gdLst/>
            <a:ahLst/>
            <a:cxnLst/>
            <a:rect l="l" t="t" r="r" b="b"/>
            <a:pathLst>
              <a:path w="4393823" h="742956">
                <a:moveTo>
                  <a:pt x="0" y="0"/>
                </a:moveTo>
                <a:lnTo>
                  <a:pt x="4393822" y="0"/>
                </a:lnTo>
                <a:lnTo>
                  <a:pt x="4393822" y="742956"/>
                </a:lnTo>
                <a:lnTo>
                  <a:pt x="0" y="7429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a:off x="3992421" y="1144395"/>
            <a:ext cx="702613" cy="702613"/>
          </a:xfrm>
          <a:custGeom>
            <a:avLst/>
            <a:gdLst/>
            <a:ahLst/>
            <a:cxnLst/>
            <a:rect l="l" t="t" r="r" b="b"/>
            <a:pathLst>
              <a:path w="702613" h="702613">
                <a:moveTo>
                  <a:pt x="0" y="0"/>
                </a:moveTo>
                <a:lnTo>
                  <a:pt x="702612" y="0"/>
                </a:lnTo>
                <a:lnTo>
                  <a:pt x="702612" y="702612"/>
                </a:lnTo>
                <a:lnTo>
                  <a:pt x="0" y="702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154898">
            <a:off x="13835594" y="1446011"/>
            <a:ext cx="702613" cy="702613"/>
          </a:xfrm>
          <a:custGeom>
            <a:avLst/>
            <a:gdLst/>
            <a:ahLst/>
            <a:cxnLst/>
            <a:rect l="l" t="t" r="r" b="b"/>
            <a:pathLst>
              <a:path w="702613" h="702613">
                <a:moveTo>
                  <a:pt x="0" y="0"/>
                </a:moveTo>
                <a:lnTo>
                  <a:pt x="702613" y="0"/>
                </a:lnTo>
                <a:lnTo>
                  <a:pt x="702613" y="702612"/>
                </a:lnTo>
                <a:lnTo>
                  <a:pt x="0" y="702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0" name="Freeform 20"/>
          <p:cNvSpPr/>
          <p:nvPr/>
        </p:nvSpPr>
        <p:spPr>
          <a:xfrm rot="-233728" flipH="1">
            <a:off x="3609523" y="4894643"/>
            <a:ext cx="2136626" cy="341860"/>
          </a:xfrm>
          <a:custGeom>
            <a:avLst/>
            <a:gdLst/>
            <a:ahLst/>
            <a:cxnLst/>
            <a:rect l="l" t="t" r="r" b="b"/>
            <a:pathLst>
              <a:path w="2136626" h="341860">
                <a:moveTo>
                  <a:pt x="2136626" y="0"/>
                </a:moveTo>
                <a:lnTo>
                  <a:pt x="0" y="0"/>
                </a:lnTo>
                <a:lnTo>
                  <a:pt x="0" y="341861"/>
                </a:lnTo>
                <a:lnTo>
                  <a:pt x="2136626" y="341861"/>
                </a:lnTo>
                <a:lnTo>
                  <a:pt x="2136626"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a:p>
        </p:txBody>
      </p:sp>
      <p:sp>
        <p:nvSpPr>
          <p:cNvPr id="21" name="Freeform 21"/>
          <p:cNvSpPr/>
          <p:nvPr/>
        </p:nvSpPr>
        <p:spPr>
          <a:xfrm rot="213565">
            <a:off x="11801400" y="5168936"/>
            <a:ext cx="2136626" cy="341860"/>
          </a:xfrm>
          <a:custGeom>
            <a:avLst/>
            <a:gdLst/>
            <a:ahLst/>
            <a:cxnLst/>
            <a:rect l="l" t="t" r="r" b="b"/>
            <a:pathLst>
              <a:path w="2136626" h="341860">
                <a:moveTo>
                  <a:pt x="0" y="0"/>
                </a:moveTo>
                <a:lnTo>
                  <a:pt x="2136626" y="0"/>
                </a:lnTo>
                <a:lnTo>
                  <a:pt x="2136626" y="341860"/>
                </a:lnTo>
                <a:lnTo>
                  <a:pt x="0" y="341860"/>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a:p>
        </p:txBody>
      </p:sp>
      <p:pic>
        <p:nvPicPr>
          <p:cNvPr id="23" name="Picture 22">
            <a:extLst>
              <a:ext uri="{FF2B5EF4-FFF2-40B4-BE49-F238E27FC236}">
                <a16:creationId xmlns:a16="http://schemas.microsoft.com/office/drawing/2014/main" id="{29E1F7A8-E4F2-07DB-5E9E-827E2C735184}"/>
              </a:ext>
            </a:extLst>
          </p:cNvPr>
          <p:cNvPicPr>
            <a:picLocks noChangeAspect="1"/>
          </p:cNvPicPr>
          <p:nvPr/>
        </p:nvPicPr>
        <p:blipFill>
          <a:blip r:embed="rId18"/>
          <a:stretch>
            <a:fillRect/>
          </a:stretch>
        </p:blipFill>
        <p:spPr>
          <a:xfrm>
            <a:off x="7239000" y="-190500"/>
            <a:ext cx="5639289" cy="1926503"/>
          </a:xfrm>
          <a:prstGeom prst="rect">
            <a:avLst/>
          </a:prstGeom>
        </p:spPr>
      </p:pic>
      <p:pic>
        <p:nvPicPr>
          <p:cNvPr id="27" name="Picture 26">
            <a:extLst>
              <a:ext uri="{FF2B5EF4-FFF2-40B4-BE49-F238E27FC236}">
                <a16:creationId xmlns:a16="http://schemas.microsoft.com/office/drawing/2014/main" id="{2D900606-6182-2080-D2AB-5577977239BD}"/>
              </a:ext>
            </a:extLst>
          </p:cNvPr>
          <p:cNvPicPr>
            <a:picLocks noChangeAspect="1"/>
          </p:cNvPicPr>
          <p:nvPr/>
        </p:nvPicPr>
        <p:blipFill>
          <a:blip r:embed="rId19"/>
          <a:stretch>
            <a:fillRect/>
          </a:stretch>
        </p:blipFill>
        <p:spPr>
          <a:xfrm>
            <a:off x="1752600" y="1638300"/>
            <a:ext cx="14709437" cy="2971800"/>
          </a:xfrm>
          <a:prstGeom prst="rect">
            <a:avLst/>
          </a:prstGeom>
        </p:spPr>
      </p:pic>
      <p:pic>
        <p:nvPicPr>
          <p:cNvPr id="30" name="Picture 29">
            <a:extLst>
              <a:ext uri="{FF2B5EF4-FFF2-40B4-BE49-F238E27FC236}">
                <a16:creationId xmlns:a16="http://schemas.microsoft.com/office/drawing/2014/main" id="{AA22504B-41F9-49C5-1146-8C35DF07795D}"/>
              </a:ext>
            </a:extLst>
          </p:cNvPr>
          <p:cNvPicPr>
            <a:picLocks noChangeAspect="1"/>
          </p:cNvPicPr>
          <p:nvPr/>
        </p:nvPicPr>
        <p:blipFill>
          <a:blip r:embed="rId20"/>
          <a:stretch>
            <a:fillRect/>
          </a:stretch>
        </p:blipFill>
        <p:spPr>
          <a:xfrm>
            <a:off x="304800" y="571500"/>
            <a:ext cx="2517866" cy="3932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451917"/>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Vì sao khi trời nắng nóng, thóc sẽ khô nhanh hơn?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5372100"/>
            <a:ext cx="11582400" cy="2769989"/>
          </a:xfrm>
          <a:prstGeom prst="rect">
            <a:avLst/>
          </a:prstGeom>
        </p:spPr>
        <p:txBody>
          <a:bodyPr wrap="square" lIns="0" tIns="0" rIns="0" bIns="0" rtlCol="0" anchor="t">
            <a:spAutoFit/>
          </a:bodyPr>
          <a:lstStyle/>
          <a:p>
            <a:pPr lvl="0" algn="just"/>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Ánh sáng mặt trời cung cấp nhiệt lượng để làm khô thóc nhanh chóng, giúp bảo quản thóc tốt hơn.</a:t>
            </a:r>
            <a:endParaRPr kumimoji="0" lang="en-US" sz="6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14" descr="A yellow sun with a smiling face&#10;&#10;Description automatically generated">
            <a:extLst>
              <a:ext uri="{FF2B5EF4-FFF2-40B4-BE49-F238E27FC236}">
                <a16:creationId xmlns:a16="http://schemas.microsoft.com/office/drawing/2014/main" id="{CF534672-B22C-B891-F176-71EB71586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9800" y="-5443"/>
            <a:ext cx="5867410" cy="5867410"/>
          </a:xfrm>
          <a:prstGeom prst="rect">
            <a:avLst/>
          </a:prstGeom>
        </p:spPr>
      </p:pic>
    </p:spTree>
    <p:extLst>
      <p:ext uri="{BB962C8B-B14F-4D97-AF65-F5344CB8AC3E}">
        <p14:creationId xmlns:p14="http://schemas.microsoft.com/office/powerpoint/2010/main" val="16860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451917"/>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Bình nước nóng sử dụng năng lượng mặt trời có ưu điểm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5105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4308872"/>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Bình nước nóng sử dụng năng lượng mặt trời có nhiều ưu điểm như:</a:t>
            </a:r>
          </a:p>
          <a:p>
            <a:pPr lvl="0" algn="just"/>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en-US" sz="4000" b="1"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Tiết kiệm chi phí: </a:t>
            </a:r>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Giúp tiết kiệm tiền điện hàng tháng.</a:t>
            </a:r>
          </a:p>
          <a:p>
            <a:pPr lvl="0" algn="just"/>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en-US" sz="4000" b="1"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Bảo vệ môi trường: </a:t>
            </a:r>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Không tạo ra khí thải gây ô nhiễm môi trường.</a:t>
            </a:r>
          </a:p>
          <a:p>
            <a:pPr lvl="0" algn="just"/>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en-US" sz="4000" b="1"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An toàn: </a:t>
            </a:r>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Không nguy cơ cháy nổ như bình nước nóng sử dụng điện.</a:t>
            </a: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4" name="Picture 6" descr="Những công nghệ trên bình nóng lạnh phổ biến nhất hiện nay">
            <a:extLst>
              <a:ext uri="{FF2B5EF4-FFF2-40B4-BE49-F238E27FC236}">
                <a16:creationId xmlns:a16="http://schemas.microsoft.com/office/drawing/2014/main" id="{D6F0B7A3-3023-522B-7849-E175B6F1BE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4200" y="1562100"/>
            <a:ext cx="34131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3030200" cy="2669898"/>
            <a:chOff x="7596554" y="2451917"/>
            <a:chExt cx="3908808" cy="2139604"/>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451917"/>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Vì sao nói sấy chuối bằng năng lượng mặt trời tiết kiệm chi phí và bảo vệ môi trường?</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3106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5372100"/>
            <a:ext cx="12344400" cy="2769989"/>
          </a:xfrm>
          <a:prstGeom prst="rect">
            <a:avLst/>
          </a:prstGeom>
        </p:spPr>
        <p:txBody>
          <a:bodyPr wrap="square" lIns="0" tIns="0" rIns="0" bIns="0" rtlCol="0" anchor="t">
            <a:spAutoFit/>
          </a:bodyPr>
          <a:lstStyle/>
          <a:p>
            <a:pPr lvl="0" algn="just"/>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Sấy chuối bằng năng lượng mặt trời:</a:t>
            </a:r>
            <a:r>
              <a:rPr lang="en-US" sz="60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Tiết kiệm chi phí</a:t>
            </a:r>
            <a:r>
              <a:rPr lang="en-US" sz="6000"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6000" dirty="0">
                <a:solidFill>
                  <a:srgbClr val="FFFFFF"/>
                </a:solidFill>
                <a:latin typeface="Cambria" panose="02040503050406030204" pitchFamily="18" charset="0"/>
                <a:ea typeface="Cambria" panose="02040503050406030204" pitchFamily="18" charset="0"/>
                <a:cs typeface="Glacial Indifference"/>
                <a:sym typeface="Glacial Indifference"/>
              </a:rPr>
              <a:t>k</a:t>
            </a:r>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hông tốn chi phí cho nhiên liệu như than, củi, ga,...</a:t>
            </a: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185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171777">
            <a:off x="4033524" y="3236544"/>
            <a:ext cx="3045976" cy="2924091"/>
          </a:xfrm>
          <a:custGeom>
            <a:avLst/>
            <a:gdLst/>
            <a:ahLst/>
            <a:cxnLst/>
            <a:rect l="l" t="t" r="r" b="b"/>
            <a:pathLst>
              <a:path w="4765653" h="4765653">
                <a:moveTo>
                  <a:pt x="0" y="0"/>
                </a:moveTo>
                <a:lnTo>
                  <a:pt x="4765652" y="0"/>
                </a:lnTo>
                <a:lnTo>
                  <a:pt x="4765652" y="4765653"/>
                </a:lnTo>
                <a:lnTo>
                  <a:pt x="0" y="47656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449619" y="9429720"/>
            <a:ext cx="20367859" cy="3086100"/>
            <a:chOff x="0" y="0"/>
            <a:chExt cx="5364375" cy="812800"/>
          </a:xfrm>
        </p:grpSpPr>
        <p:sp>
          <p:nvSpPr>
            <p:cNvPr id="10" name="Freeform 10"/>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19050"/>
              <a:ext cx="5364375" cy="831850"/>
            </a:xfrm>
            <a:prstGeom prst="rect">
              <a:avLst/>
            </a:prstGeom>
          </p:spPr>
          <p:txBody>
            <a:bodyPr lIns="50800" tIns="50800" rIns="50800" bIns="50800" rtlCol="0" anchor="ctr"/>
            <a:lstStyle/>
            <a:p>
              <a:pPr marL="0" marR="0" lvl="0" indent="0" algn="ctr" defTabSz="914400" rtl="0" eaLnBrk="1" fontAlgn="auto" latinLnBrk="0" hangingPunct="1">
                <a:lnSpc>
                  <a:spcPts val="318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377112" y="5728866"/>
            <a:ext cx="5463431" cy="4114800"/>
          </a:xfrm>
          <a:custGeom>
            <a:avLst/>
            <a:gdLst/>
            <a:ahLst/>
            <a:cxnLst/>
            <a:rect l="l" t="t" r="r" b="b"/>
            <a:pathLst>
              <a:path w="5463431" h="4114800">
                <a:moveTo>
                  <a:pt x="0" y="0"/>
                </a:moveTo>
                <a:lnTo>
                  <a:pt x="5463431" y="0"/>
                </a:lnTo>
                <a:lnTo>
                  <a:pt x="546343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435936">
            <a:off x="1504439" y="2274326"/>
            <a:ext cx="2627023" cy="2948699"/>
          </a:xfrm>
          <a:custGeom>
            <a:avLst/>
            <a:gdLst/>
            <a:ahLst/>
            <a:cxnLst/>
            <a:rect l="l" t="t" r="r" b="b"/>
            <a:pathLst>
              <a:path w="2627023" h="2948699">
                <a:moveTo>
                  <a:pt x="0" y="0"/>
                </a:moveTo>
                <a:lnTo>
                  <a:pt x="2627023" y="0"/>
                </a:lnTo>
                <a:lnTo>
                  <a:pt x="2627023" y="2948699"/>
                </a:lnTo>
                <a:lnTo>
                  <a:pt x="0" y="29486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53368" y="4341340"/>
            <a:ext cx="866035" cy="866035"/>
          </a:xfrm>
          <a:custGeom>
            <a:avLst/>
            <a:gdLst/>
            <a:ahLst/>
            <a:cxnLst/>
            <a:rect l="l" t="t" r="r" b="b"/>
            <a:pathLst>
              <a:path w="866035" h="866035">
                <a:moveTo>
                  <a:pt x="0" y="0"/>
                </a:moveTo>
                <a:lnTo>
                  <a:pt x="866035" y="0"/>
                </a:lnTo>
                <a:lnTo>
                  <a:pt x="866035" y="866035"/>
                </a:lnTo>
                <a:lnTo>
                  <a:pt x="0" y="8660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rot="-154898">
            <a:off x="15711441" y="3569496"/>
            <a:ext cx="1027509" cy="1027509"/>
          </a:xfrm>
          <a:custGeom>
            <a:avLst/>
            <a:gdLst/>
            <a:ahLst/>
            <a:cxnLst/>
            <a:rect l="l" t="t" r="r" b="b"/>
            <a:pathLst>
              <a:path w="1027509" h="1027509">
                <a:moveTo>
                  <a:pt x="0" y="0"/>
                </a:moveTo>
                <a:lnTo>
                  <a:pt x="1027509" y="0"/>
                </a:lnTo>
                <a:lnTo>
                  <a:pt x="1027509" y="1027509"/>
                </a:lnTo>
                <a:lnTo>
                  <a:pt x="0" y="10275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33728" flipH="1">
            <a:off x="-2222150" y="508564"/>
            <a:ext cx="6501699" cy="1040272"/>
          </a:xfrm>
          <a:custGeom>
            <a:avLst/>
            <a:gdLst/>
            <a:ahLst/>
            <a:cxnLst/>
            <a:rect l="l" t="t" r="r" b="b"/>
            <a:pathLst>
              <a:path w="6501699" h="1040272">
                <a:moveTo>
                  <a:pt x="6501700" y="0"/>
                </a:moveTo>
                <a:lnTo>
                  <a:pt x="0" y="0"/>
                </a:lnTo>
                <a:lnTo>
                  <a:pt x="0" y="1040272"/>
                </a:lnTo>
                <a:lnTo>
                  <a:pt x="6501700" y="1040272"/>
                </a:lnTo>
                <a:lnTo>
                  <a:pt x="650170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13565">
            <a:off x="13843377" y="666197"/>
            <a:ext cx="6940652" cy="1110504"/>
          </a:xfrm>
          <a:custGeom>
            <a:avLst/>
            <a:gdLst/>
            <a:ahLst/>
            <a:cxnLst/>
            <a:rect l="l" t="t" r="r" b="b"/>
            <a:pathLst>
              <a:path w="6940652" h="1110504">
                <a:moveTo>
                  <a:pt x="0" y="0"/>
                </a:moveTo>
                <a:lnTo>
                  <a:pt x="6940653" y="0"/>
                </a:lnTo>
                <a:lnTo>
                  <a:pt x="6940653" y="1110504"/>
                </a:lnTo>
                <a:lnTo>
                  <a:pt x="0" y="111050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EB126BE5-EA7C-97C0-2D2F-D4202DEBD5A3}"/>
              </a:ext>
            </a:extLst>
          </p:cNvPr>
          <p:cNvSpPr txBox="1"/>
          <p:nvPr/>
        </p:nvSpPr>
        <p:spPr>
          <a:xfrm>
            <a:off x="7162800" y="2857500"/>
            <a:ext cx="10591800" cy="3416320"/>
          </a:xfrm>
          <a:prstGeom prst="rect">
            <a:avLst/>
          </a:prstGeom>
          <a:noFill/>
        </p:spPr>
        <p:txBody>
          <a:bodyPr wrap="square" rtlCol="0">
            <a:spAutoFit/>
          </a:bodyPr>
          <a:lstStyle/>
          <a:p>
            <a:pPr lvl="0" algn="ctr"/>
            <a:r>
              <a:rPr lang="vi-VN" sz="7200" b="1" dirty="0">
                <a:solidFill>
                  <a:prstClr val="white"/>
                </a:solidFill>
                <a:latin typeface="Cambria" panose="02040503050406030204" pitchFamily="18" charset="0"/>
                <a:ea typeface="Cambria" panose="02040503050406030204" pitchFamily="18" charset="0"/>
              </a:rPr>
              <a:t>Hoạt động 2: Năng lượng điện được tạo ra từ năng lượng mặt trời</a:t>
            </a:r>
            <a:endParaRPr kumimoji="0" lang="en-US" sz="7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699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Rectangle: Rounded Corners 7">
            <a:extLst>
              <a:ext uri="{FF2B5EF4-FFF2-40B4-BE49-F238E27FC236}">
                <a16:creationId xmlns:a16="http://schemas.microsoft.com/office/drawing/2014/main" id="{8CEDBDF4-F04D-B640-B4D1-B201F3483FD7}"/>
              </a:ext>
            </a:extLst>
          </p:cNvPr>
          <p:cNvSpPr/>
          <p:nvPr/>
        </p:nvSpPr>
        <p:spPr>
          <a:xfrm>
            <a:off x="3962400" y="266700"/>
            <a:ext cx="9753600" cy="1143000"/>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Quan </a:t>
            </a:r>
            <a:r>
              <a:rPr lang="en-US" sz="4400" dirty="0" err="1"/>
              <a:t>sát</a:t>
            </a:r>
            <a:r>
              <a:rPr lang="en-US" sz="4400" dirty="0"/>
              <a:t> </a:t>
            </a:r>
            <a:r>
              <a:rPr lang="en-US" sz="4400" dirty="0" err="1"/>
              <a:t>hình</a:t>
            </a:r>
            <a:r>
              <a:rPr lang="en-US" sz="4400" dirty="0"/>
              <a:t> 3 </a:t>
            </a:r>
            <a:r>
              <a:rPr lang="en-US" sz="4400" dirty="0" err="1"/>
              <a:t>và</a:t>
            </a:r>
            <a:r>
              <a:rPr lang="en-US" sz="4400" dirty="0"/>
              <a:t> </a:t>
            </a:r>
            <a:r>
              <a:rPr lang="en-US" sz="4400" dirty="0" err="1"/>
              <a:t>cho</a:t>
            </a:r>
            <a:r>
              <a:rPr lang="en-US" sz="4400" dirty="0"/>
              <a:t> </a:t>
            </a:r>
            <a:r>
              <a:rPr lang="en-US" sz="4400" dirty="0" err="1"/>
              <a:t>biết</a:t>
            </a:r>
            <a:r>
              <a:rPr lang="en-US" sz="4400" dirty="0"/>
              <a:t>:</a:t>
            </a:r>
          </a:p>
        </p:txBody>
      </p:sp>
      <p:pic>
        <p:nvPicPr>
          <p:cNvPr id="10" name="Picture 9">
            <a:extLst>
              <a:ext uri="{FF2B5EF4-FFF2-40B4-BE49-F238E27FC236}">
                <a16:creationId xmlns:a16="http://schemas.microsoft.com/office/drawing/2014/main" id="{0D0F2660-6ACA-2CCC-B206-0396731E2733}"/>
              </a:ext>
            </a:extLst>
          </p:cNvPr>
          <p:cNvPicPr>
            <a:picLocks noChangeAspect="1"/>
          </p:cNvPicPr>
          <p:nvPr/>
        </p:nvPicPr>
        <p:blipFill>
          <a:blip r:embed="rId4"/>
          <a:stretch>
            <a:fillRect/>
          </a:stretch>
        </p:blipFill>
        <p:spPr>
          <a:xfrm>
            <a:off x="2286000" y="2095500"/>
            <a:ext cx="7537066"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70B3E11F-B92A-21C8-11CF-AF59F10990AA}"/>
              </a:ext>
            </a:extLst>
          </p:cNvPr>
          <p:cNvPicPr>
            <a:picLocks noChangeAspect="1"/>
          </p:cNvPicPr>
          <p:nvPr/>
        </p:nvPicPr>
        <p:blipFill>
          <a:blip r:embed="rId5"/>
          <a:stretch>
            <a:fillRect/>
          </a:stretch>
        </p:blipFill>
        <p:spPr>
          <a:xfrm>
            <a:off x="10972800" y="2095500"/>
            <a:ext cx="6676571" cy="701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2F7A990F-BBD6-913C-CCD4-2919A7AFEBDE}"/>
              </a:ext>
            </a:extLst>
          </p:cNvPr>
          <p:cNvSpPr txBox="1"/>
          <p:nvPr/>
        </p:nvSpPr>
        <p:spPr>
          <a:xfrm>
            <a:off x="304800" y="6515100"/>
            <a:ext cx="10591800" cy="2862322"/>
          </a:xfrm>
          <a:prstGeom prst="rect">
            <a:avLst/>
          </a:prstGeom>
          <a:noFill/>
        </p:spPr>
        <p:txBody>
          <a:bodyPr wrap="square" rtlCol="0">
            <a:spAutoFit/>
          </a:bodyPr>
          <a:lstStyle/>
          <a:p>
            <a:pPr algn="just"/>
            <a:r>
              <a:rPr lang="en-US" sz="3600" b="1" i="0" dirty="0">
                <a:solidFill>
                  <a:schemeClr val="bg1"/>
                </a:solidFill>
                <a:effectLst/>
                <a:latin typeface="Cambria" panose="02040503050406030204" pitchFamily="18" charset="0"/>
                <a:ea typeface="Cambria" panose="02040503050406030204" pitchFamily="18" charset="0"/>
              </a:rPr>
              <a:t>- </a:t>
            </a:r>
            <a:r>
              <a:rPr lang="vi-VN" sz="3600" b="1" i="0" dirty="0">
                <a:solidFill>
                  <a:schemeClr val="bg1"/>
                </a:solidFill>
                <a:effectLst/>
                <a:latin typeface="Cambria" panose="02040503050406030204" pitchFamily="18" charset="0"/>
                <a:ea typeface="Cambria" panose="02040503050406030204" pitchFamily="18" charset="0"/>
              </a:rPr>
              <a:t>Năng lượng điện được tạo ra từ năng lượng mặt trời sử dụng vào những việc gì?</a:t>
            </a:r>
            <a:endParaRPr lang="en-US" sz="3600" b="1" i="0" dirty="0">
              <a:solidFill>
                <a:schemeClr val="bg1"/>
              </a:solidFill>
              <a:effectLst/>
              <a:latin typeface="Cambria" panose="02040503050406030204" pitchFamily="18" charset="0"/>
              <a:ea typeface="Cambria" panose="02040503050406030204" pitchFamily="18" charset="0"/>
            </a:endParaRPr>
          </a:p>
          <a:p>
            <a:pPr algn="just"/>
            <a:r>
              <a:rPr lang="en-US" sz="3600" b="1" i="0" dirty="0">
                <a:solidFill>
                  <a:schemeClr val="bg1"/>
                </a:solidFill>
                <a:effectLst/>
                <a:latin typeface="Cambria" panose="02040503050406030204" pitchFamily="18" charset="0"/>
                <a:ea typeface="Cambria" panose="02040503050406030204" pitchFamily="18" charset="0"/>
              </a:rPr>
              <a:t>- </a:t>
            </a:r>
            <a:r>
              <a:rPr lang="vi-VN" sz="3600" b="1" i="0" dirty="0">
                <a:solidFill>
                  <a:schemeClr val="bg1"/>
                </a:solidFill>
                <a:effectLst/>
                <a:latin typeface="Cambria" panose="02040503050406030204" pitchFamily="18" charset="0"/>
                <a:ea typeface="Cambria" panose="02040503050406030204" pitchFamily="18" charset="0"/>
              </a:rPr>
              <a:t>Sử dụng năng lượng điện được tạo ra từ năng lượng mặt trời có ưu điểm gì so với năng lượng điện do nhà máy điện sản xuất (hình 1, trang 30)?</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95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952501"/>
            <a:ext cx="12192000" cy="2209801"/>
            <a:chOff x="7596554" y="2694382"/>
            <a:chExt cx="3908808" cy="1406296"/>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694382"/>
              <a:ext cx="3908808" cy="140629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791368"/>
              <a:ext cx="3751071" cy="104531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Năng lượng điện được tạo ra từ năng lượng mặt trời được sử dụng vào những việc gì?</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5105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4154984"/>
          </a:xfrm>
          <a:prstGeom prst="rect">
            <a:avLst/>
          </a:prstGeom>
        </p:spPr>
        <p:txBody>
          <a:bodyPr wrap="square" lIns="0" tIns="0" rIns="0" bIns="0" rtlCol="0" anchor="t">
            <a:spAutoFit/>
          </a:bodyPr>
          <a:lstStyle/>
          <a:p>
            <a:pPr lvl="0" algn="just"/>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điện được tạo ra từ năng lượng mặt trời được sử dụng để: bơm nước (hình 3a), làm sáng đèn đường (hình 3b), cung cấp điện cho ca-me-ra giám sát hành trình trên đường cao tốc (hình 3c).</a:t>
            </a:r>
            <a:endParaRPr kumimoji="0" lang="vi-VN"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60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647700"/>
            <a:ext cx="14325600" cy="2514605"/>
            <a:chOff x="7596554" y="2500408"/>
            <a:chExt cx="3908808" cy="1600270"/>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500408"/>
              <a:ext cx="3908808" cy="16002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79720" y="2500408"/>
              <a:ext cx="3751071" cy="156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Sử dụng năng lượng điện được tạo ra từ năng lượng mặt trời có ưu điểm gì so với năng lượng điện do nhà máy điện sản xuất (hình 1, trang 30)?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3657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Ánh sáng mặt trời là nguồn năng lượng vô tận, không bao giờ cạn kiệt, giúp đảm bảo nguồn cung cấp điện lâu dài. </a:t>
            </a:r>
            <a:endParaRPr kumimoji="0" lang="vi-VN"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647700"/>
            <a:ext cx="14325600" cy="2514605"/>
            <a:chOff x="7596554" y="2500408"/>
            <a:chExt cx="3908808" cy="1600270"/>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500408"/>
              <a:ext cx="3908808" cy="16002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79720" y="2500408"/>
              <a:ext cx="3751071" cy="156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Sử dụng năng lượng điện được tạo ra từ năng lượng mặt trời có ưu điểm gì so với năng lượng điện do nhà máy điện sản xuất (hình 1, trang 30)?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5486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4739759"/>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Ánh sáng mặt trời là nguồn năng lượng vô tận, không bao giờ cạn kiệt, giúp đảm bảo nguồn cung cấp điện lâu dài. </a:t>
            </a:r>
          </a:p>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 Sử dụng năng lượng điện được tạo ra từ năng lượng mặt trời không gây ô nhiễm không khí, giúp tiết kiệm được các loại nhiên liệu dùng để sản xuất điện.</a:t>
            </a: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73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449619" y="8450918"/>
            <a:ext cx="20367859" cy="3086100"/>
            <a:chOff x="0" y="0"/>
            <a:chExt cx="5364375" cy="812800"/>
          </a:xfrm>
        </p:grpSpPr>
        <p:sp>
          <p:nvSpPr>
            <p:cNvPr id="6" name="Freeform 6"/>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19050"/>
              <a:ext cx="5364375" cy="831850"/>
            </a:xfrm>
            <a:prstGeom prst="rect">
              <a:avLst/>
            </a:prstGeom>
          </p:spPr>
          <p:txBody>
            <a:bodyPr lIns="50800" tIns="50800" rIns="50800" bIns="50800" rtlCol="0" anchor="ctr"/>
            <a:lstStyle/>
            <a:p>
              <a:pPr marL="0" marR="0" lvl="0" indent="0" algn="ctr" defTabSz="914400" rtl="0" eaLnBrk="1" fontAlgn="auto" latinLnBrk="0" hangingPunct="1">
                <a:lnSpc>
                  <a:spcPts val="318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320399" y="1218498"/>
            <a:ext cx="6300945" cy="8535763"/>
          </a:xfrm>
          <a:custGeom>
            <a:avLst/>
            <a:gdLst/>
            <a:ahLst/>
            <a:cxnLst/>
            <a:rect l="l" t="t" r="r" b="b"/>
            <a:pathLst>
              <a:path w="6300945" h="8535763">
                <a:moveTo>
                  <a:pt x="0" y="0"/>
                </a:moveTo>
                <a:lnTo>
                  <a:pt x="6300945" y="0"/>
                </a:lnTo>
                <a:lnTo>
                  <a:pt x="6300945" y="8535763"/>
                </a:lnTo>
                <a:lnTo>
                  <a:pt x="0" y="85357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5045467" y="782640"/>
            <a:ext cx="3910547" cy="4267882"/>
          </a:xfrm>
          <a:custGeom>
            <a:avLst/>
            <a:gdLst/>
            <a:ahLst/>
            <a:cxnLst/>
            <a:rect l="l" t="t" r="r" b="b"/>
            <a:pathLst>
              <a:path w="3910547" h="4267882">
                <a:moveTo>
                  <a:pt x="0" y="0"/>
                </a:moveTo>
                <a:lnTo>
                  <a:pt x="3910548" y="0"/>
                </a:lnTo>
                <a:lnTo>
                  <a:pt x="3910548" y="4267882"/>
                </a:lnTo>
                <a:lnTo>
                  <a:pt x="0" y="42678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773525" y="7183851"/>
            <a:ext cx="942940" cy="942940"/>
          </a:xfrm>
          <a:custGeom>
            <a:avLst/>
            <a:gdLst/>
            <a:ahLst/>
            <a:cxnLst/>
            <a:rect l="l" t="t" r="r" b="b"/>
            <a:pathLst>
              <a:path w="942940" h="942940">
                <a:moveTo>
                  <a:pt x="0" y="0"/>
                </a:moveTo>
                <a:lnTo>
                  <a:pt x="942939" y="0"/>
                </a:lnTo>
                <a:lnTo>
                  <a:pt x="942939" y="942940"/>
                </a:lnTo>
                <a:lnTo>
                  <a:pt x="0" y="942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54898">
            <a:off x="8797407" y="2289802"/>
            <a:ext cx="916723" cy="916723"/>
          </a:xfrm>
          <a:custGeom>
            <a:avLst/>
            <a:gdLst/>
            <a:ahLst/>
            <a:cxnLst/>
            <a:rect l="l" t="t" r="r" b="b"/>
            <a:pathLst>
              <a:path w="916723" h="916723">
                <a:moveTo>
                  <a:pt x="0" y="0"/>
                </a:moveTo>
                <a:lnTo>
                  <a:pt x="916723" y="0"/>
                </a:lnTo>
                <a:lnTo>
                  <a:pt x="916723" y="916723"/>
                </a:lnTo>
                <a:lnTo>
                  <a:pt x="0" y="9167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086178" y="6706103"/>
            <a:ext cx="3382097" cy="2547237"/>
          </a:xfrm>
          <a:custGeom>
            <a:avLst/>
            <a:gdLst/>
            <a:ahLst/>
            <a:cxnLst/>
            <a:rect l="l" t="t" r="r" b="b"/>
            <a:pathLst>
              <a:path w="3382097" h="2547237">
                <a:moveTo>
                  <a:pt x="0" y="0"/>
                </a:moveTo>
                <a:lnTo>
                  <a:pt x="3382097" y="0"/>
                </a:lnTo>
                <a:lnTo>
                  <a:pt x="3382097" y="2547236"/>
                </a:lnTo>
                <a:lnTo>
                  <a:pt x="0" y="25472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rot="-233728" flipH="1">
            <a:off x="-2162785" y="617052"/>
            <a:ext cx="5145596" cy="823295"/>
          </a:xfrm>
          <a:custGeom>
            <a:avLst/>
            <a:gdLst/>
            <a:ahLst/>
            <a:cxnLst/>
            <a:rect l="l" t="t" r="r" b="b"/>
            <a:pathLst>
              <a:path w="5145596" h="823295">
                <a:moveTo>
                  <a:pt x="5145597" y="0"/>
                </a:moveTo>
                <a:lnTo>
                  <a:pt x="0" y="0"/>
                </a:lnTo>
                <a:lnTo>
                  <a:pt x="0" y="823296"/>
                </a:lnTo>
                <a:lnTo>
                  <a:pt x="5145597" y="823296"/>
                </a:lnTo>
                <a:lnTo>
                  <a:pt x="5145597"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rot="213565">
            <a:off x="16298277" y="4170960"/>
            <a:ext cx="4610282" cy="737645"/>
          </a:xfrm>
          <a:custGeom>
            <a:avLst/>
            <a:gdLst/>
            <a:ahLst/>
            <a:cxnLst/>
            <a:rect l="l" t="t" r="r" b="b"/>
            <a:pathLst>
              <a:path w="4610282" h="737645">
                <a:moveTo>
                  <a:pt x="0" y="0"/>
                </a:moveTo>
                <a:lnTo>
                  <a:pt x="4610282" y="0"/>
                </a:lnTo>
                <a:lnTo>
                  <a:pt x="4610282" y="737645"/>
                </a:lnTo>
                <a:lnTo>
                  <a:pt x="0" y="737645"/>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716464" y="7564851"/>
            <a:ext cx="4464247" cy="2366215"/>
          </a:xfrm>
          <a:custGeom>
            <a:avLst/>
            <a:gdLst/>
            <a:ahLst/>
            <a:cxnLst/>
            <a:rect l="l" t="t" r="r" b="b"/>
            <a:pathLst>
              <a:path w="4464247" h="2366215">
                <a:moveTo>
                  <a:pt x="4464247" y="0"/>
                </a:moveTo>
                <a:lnTo>
                  <a:pt x="0" y="0"/>
                </a:lnTo>
                <a:lnTo>
                  <a:pt x="0" y="2366215"/>
                </a:lnTo>
                <a:lnTo>
                  <a:pt x="4464247" y="2366215"/>
                </a:lnTo>
                <a:lnTo>
                  <a:pt x="4464247" y="0"/>
                </a:lnTo>
                <a:close/>
              </a:path>
            </a:pathLst>
          </a:custGeom>
          <a:blipFill>
            <a:blip r:embed="rId14">
              <a:extLst>
                <a:ext uri="{96DAC541-7B7A-43D3-8B79-37D633B846F1}">
                  <asvg:svgBlip xmlns:asvg="http://schemas.microsoft.com/office/drawing/2016/SVG/main" r:embed="rId15"/>
                </a:ext>
              </a:extLst>
            </a:blip>
            <a:stretch>
              <a:fillRect r="-10631" b="-3472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68685D15-D3C2-ED67-F918-5AAB81913815}"/>
              </a:ext>
            </a:extLst>
          </p:cNvPr>
          <p:cNvPicPr>
            <a:picLocks noChangeAspect="1"/>
          </p:cNvPicPr>
          <p:nvPr/>
        </p:nvPicPr>
        <p:blipFill>
          <a:blip r:embed="rId16"/>
          <a:stretch>
            <a:fillRect/>
          </a:stretch>
        </p:blipFill>
        <p:spPr>
          <a:xfrm>
            <a:off x="1676400" y="1181100"/>
            <a:ext cx="8181541" cy="6962235"/>
          </a:xfrm>
          <a:prstGeom prst="rect">
            <a:avLst/>
          </a:prstGeom>
        </p:spPr>
      </p:pic>
    </p:spTree>
    <p:extLst>
      <p:ext uri="{BB962C8B-B14F-4D97-AF65-F5344CB8AC3E}">
        <p14:creationId xmlns:p14="http://schemas.microsoft.com/office/powerpoint/2010/main" val="130056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449619" y="9429720"/>
            <a:ext cx="20367859" cy="3086100"/>
            <a:chOff x="0" y="0"/>
            <a:chExt cx="5364375" cy="812800"/>
          </a:xfrm>
        </p:grpSpPr>
        <p:sp>
          <p:nvSpPr>
            <p:cNvPr id="9" name="Freeform 9"/>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19050"/>
              <a:ext cx="5364375" cy="831850"/>
            </a:xfrm>
            <a:prstGeom prst="rect">
              <a:avLst/>
            </a:prstGeom>
          </p:spPr>
          <p:txBody>
            <a:bodyPr lIns="50800" tIns="50800" rIns="50800" bIns="50800" rtlCol="0" anchor="ctr"/>
            <a:lstStyle/>
            <a:p>
              <a:pPr marL="0" marR="0" lvl="0" indent="0" algn="ctr" defTabSz="914400" rtl="0" eaLnBrk="1" fontAlgn="auto" latinLnBrk="0" hangingPunct="1">
                <a:lnSpc>
                  <a:spcPts val="318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ounded Rectangle 13">
            <a:extLst>
              <a:ext uri="{FF2B5EF4-FFF2-40B4-BE49-F238E27FC236}">
                <a16:creationId xmlns:a16="http://schemas.microsoft.com/office/drawing/2014/main" id="{174C6EAB-0EED-1890-BE86-CE85F6FBC061}"/>
              </a:ext>
            </a:extLst>
          </p:cNvPr>
          <p:cNvSpPr/>
          <p:nvPr/>
        </p:nvSpPr>
        <p:spPr>
          <a:xfrm>
            <a:off x="685800" y="419100"/>
            <a:ext cx="16840200" cy="20441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a:t>
            </a:r>
            <a:r>
              <a:rPr lang="vi-VN" sz="5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rình bày việc sử dụng năng lượng mặt trời ở gia đình và địa phương mình</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yellow sun with a smiling face&#10;&#10;Description automatically generated">
            <a:extLst>
              <a:ext uri="{FF2B5EF4-FFF2-40B4-BE49-F238E27FC236}">
                <a16:creationId xmlns:a16="http://schemas.microsoft.com/office/drawing/2014/main" id="{CCBFD487-D39A-FDBA-AF53-FD1C884D1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771900"/>
            <a:ext cx="5257800" cy="5257800"/>
          </a:xfrm>
          <a:prstGeom prst="rect">
            <a:avLst/>
          </a:prstGeom>
        </p:spPr>
      </p:pic>
      <p:cxnSp>
        <p:nvCxnSpPr>
          <p:cNvPr id="7" name="Straight Arrow Connector 6">
            <a:extLst>
              <a:ext uri="{FF2B5EF4-FFF2-40B4-BE49-F238E27FC236}">
                <a16:creationId xmlns:a16="http://schemas.microsoft.com/office/drawing/2014/main" id="{8A2BFA6C-927C-BC2B-7CF9-5057883B0D69}"/>
              </a:ext>
            </a:extLst>
          </p:cNvPr>
          <p:cNvCxnSpPr/>
          <p:nvPr/>
        </p:nvCxnSpPr>
        <p:spPr>
          <a:xfrm flipV="1">
            <a:off x="4648200" y="3771900"/>
            <a:ext cx="2286000" cy="16764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2">
            <a:extLst>
              <a:ext uri="{FF2B5EF4-FFF2-40B4-BE49-F238E27FC236}">
                <a16:creationId xmlns:a16="http://schemas.microsoft.com/office/drawing/2014/main" id="{CC05E7EE-9F86-47E2-2928-6AA9F98D3F0C}"/>
              </a:ext>
            </a:extLst>
          </p:cNvPr>
          <p:cNvSpPr/>
          <p:nvPr/>
        </p:nvSpPr>
        <p:spPr>
          <a:xfrm>
            <a:off x="6858000" y="2476500"/>
            <a:ext cx="1959002" cy="2221873"/>
          </a:xfrm>
          <a:custGeom>
            <a:avLst/>
            <a:gdLst/>
            <a:ahLst/>
            <a:cxnLst/>
            <a:rect l="l" t="t" r="r" b="b"/>
            <a:pathLst>
              <a:path w="3704702" h="4858626">
                <a:moveTo>
                  <a:pt x="0" y="0"/>
                </a:moveTo>
                <a:lnTo>
                  <a:pt x="3704702" y="0"/>
                </a:lnTo>
                <a:lnTo>
                  <a:pt x="3704702" y="4858626"/>
                </a:lnTo>
                <a:lnTo>
                  <a:pt x="0" y="4858626"/>
                </a:lnTo>
                <a:lnTo>
                  <a:pt x="0" y="0"/>
                </a:lnTo>
                <a:close/>
              </a:path>
            </a:pathLst>
          </a:custGeom>
          <a:blipFill>
            <a:blip r:embed="rId5"/>
            <a:stretch>
              <a:fillRect/>
            </a:stretch>
          </a:blipFill>
        </p:spPr>
        <p:txBody>
          <a:bodyPr/>
          <a:lstStyle/>
          <a:p>
            <a:endParaRPr lang="en-US"/>
          </a:p>
        </p:txBody>
      </p:sp>
      <p:sp>
        <p:nvSpPr>
          <p:cNvPr id="12" name="TextBox 11">
            <a:extLst>
              <a:ext uri="{FF2B5EF4-FFF2-40B4-BE49-F238E27FC236}">
                <a16:creationId xmlns:a16="http://schemas.microsoft.com/office/drawing/2014/main" id="{C898F5C1-328E-9E03-5150-DDD9C9F06626}"/>
              </a:ext>
            </a:extLst>
          </p:cNvPr>
          <p:cNvSpPr txBox="1"/>
          <p:nvPr/>
        </p:nvSpPr>
        <p:spPr>
          <a:xfrm>
            <a:off x="9067800" y="2857500"/>
            <a:ext cx="4876800" cy="923330"/>
          </a:xfrm>
          <a:prstGeom prst="rect">
            <a:avLst/>
          </a:prstGeom>
          <a:noFill/>
        </p:spPr>
        <p:txBody>
          <a:bodyPr wrap="square" rtlCol="0">
            <a:spAutoFit/>
          </a:bodyPr>
          <a:lstStyle/>
          <a:p>
            <a:r>
              <a:rPr lang="en-US" sz="5400" dirty="0" err="1">
                <a:solidFill>
                  <a:schemeClr val="bg1"/>
                </a:solidFill>
              </a:rPr>
              <a:t>Đọc</a:t>
            </a:r>
            <a:r>
              <a:rPr lang="en-US" sz="5400" dirty="0">
                <a:solidFill>
                  <a:schemeClr val="bg1"/>
                </a:solidFill>
              </a:rPr>
              <a:t> </a:t>
            </a:r>
            <a:r>
              <a:rPr lang="en-US" sz="5400" dirty="0" err="1">
                <a:solidFill>
                  <a:schemeClr val="bg1"/>
                </a:solidFill>
              </a:rPr>
              <a:t>sách</a:t>
            </a:r>
            <a:endParaRPr lang="en-US" sz="5400" dirty="0">
              <a:solidFill>
                <a:schemeClr val="bg1"/>
              </a:solidFill>
            </a:endParaRPr>
          </a:p>
        </p:txBody>
      </p:sp>
      <p:cxnSp>
        <p:nvCxnSpPr>
          <p:cNvPr id="13" name="Straight Arrow Connector 12">
            <a:extLst>
              <a:ext uri="{FF2B5EF4-FFF2-40B4-BE49-F238E27FC236}">
                <a16:creationId xmlns:a16="http://schemas.microsoft.com/office/drawing/2014/main" id="{2DF10E86-DA73-ABB1-12A1-B5F4E291DA20}"/>
              </a:ext>
            </a:extLst>
          </p:cNvPr>
          <p:cNvCxnSpPr>
            <a:cxnSpLocks/>
          </p:cNvCxnSpPr>
          <p:nvPr/>
        </p:nvCxnSpPr>
        <p:spPr>
          <a:xfrm flipV="1">
            <a:off x="4495800" y="6286500"/>
            <a:ext cx="1981200" cy="2286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1256799-546B-0B94-D9DD-9BEDB04F48FC}"/>
              </a:ext>
            </a:extLst>
          </p:cNvPr>
          <p:cNvSpPr txBox="1"/>
          <p:nvPr/>
        </p:nvSpPr>
        <p:spPr>
          <a:xfrm>
            <a:off x="9220200" y="5600700"/>
            <a:ext cx="4876800" cy="923330"/>
          </a:xfrm>
          <a:prstGeom prst="rect">
            <a:avLst/>
          </a:prstGeom>
          <a:noFill/>
        </p:spPr>
        <p:txBody>
          <a:bodyPr wrap="square" rtlCol="0">
            <a:spAutoFit/>
          </a:bodyPr>
          <a:lstStyle/>
          <a:p>
            <a:r>
              <a:rPr lang="en-US" sz="5400" dirty="0" err="1">
                <a:solidFill>
                  <a:schemeClr val="bg1"/>
                </a:solidFill>
              </a:rPr>
              <a:t>Phơi</a:t>
            </a:r>
            <a:r>
              <a:rPr lang="en-US" sz="5400" dirty="0">
                <a:solidFill>
                  <a:schemeClr val="bg1"/>
                </a:solidFill>
              </a:rPr>
              <a:t> </a:t>
            </a:r>
            <a:r>
              <a:rPr lang="en-US" sz="5400" dirty="0" err="1">
                <a:solidFill>
                  <a:schemeClr val="bg1"/>
                </a:solidFill>
              </a:rPr>
              <a:t>quần</a:t>
            </a:r>
            <a:r>
              <a:rPr lang="en-US" sz="5400" dirty="0">
                <a:solidFill>
                  <a:schemeClr val="bg1"/>
                </a:solidFill>
              </a:rPr>
              <a:t> </a:t>
            </a:r>
            <a:r>
              <a:rPr lang="en-US" sz="5400" dirty="0" err="1">
                <a:solidFill>
                  <a:schemeClr val="bg1"/>
                </a:solidFill>
              </a:rPr>
              <a:t>áo</a:t>
            </a:r>
            <a:endParaRPr lang="en-US" sz="5400" dirty="0">
              <a:solidFill>
                <a:schemeClr val="bg1"/>
              </a:solidFill>
            </a:endParaRPr>
          </a:p>
        </p:txBody>
      </p:sp>
      <p:sp>
        <p:nvSpPr>
          <p:cNvPr id="16" name="Freeform 3">
            <a:extLst>
              <a:ext uri="{FF2B5EF4-FFF2-40B4-BE49-F238E27FC236}">
                <a16:creationId xmlns:a16="http://schemas.microsoft.com/office/drawing/2014/main" id="{2391A990-3722-70A6-B89B-862567FF0747}"/>
              </a:ext>
            </a:extLst>
          </p:cNvPr>
          <p:cNvSpPr/>
          <p:nvPr/>
        </p:nvSpPr>
        <p:spPr>
          <a:xfrm>
            <a:off x="6400800" y="4914900"/>
            <a:ext cx="2667000" cy="1960472"/>
          </a:xfrm>
          <a:custGeom>
            <a:avLst/>
            <a:gdLst/>
            <a:ahLst/>
            <a:cxnLst/>
            <a:rect l="l" t="t" r="r" b="b"/>
            <a:pathLst>
              <a:path w="4092676" h="3269025">
                <a:moveTo>
                  <a:pt x="0" y="0"/>
                </a:moveTo>
                <a:lnTo>
                  <a:pt x="4092676" y="0"/>
                </a:lnTo>
                <a:lnTo>
                  <a:pt x="4092676" y="3269025"/>
                </a:lnTo>
                <a:lnTo>
                  <a:pt x="0" y="3269025"/>
                </a:lnTo>
                <a:lnTo>
                  <a:pt x="0" y="0"/>
                </a:lnTo>
                <a:close/>
              </a:path>
            </a:pathLst>
          </a:custGeom>
          <a:blipFill>
            <a:blip r:embed="rId6"/>
            <a:stretch>
              <a:fillRect/>
            </a:stretch>
          </a:blipFill>
        </p:spPr>
        <p:txBody>
          <a:bodyPr/>
          <a:lstStyle/>
          <a:p>
            <a:endParaRPr lang="en-US"/>
          </a:p>
        </p:txBody>
      </p:sp>
      <p:sp>
        <p:nvSpPr>
          <p:cNvPr id="18" name="Freeform 4">
            <a:extLst>
              <a:ext uri="{FF2B5EF4-FFF2-40B4-BE49-F238E27FC236}">
                <a16:creationId xmlns:a16="http://schemas.microsoft.com/office/drawing/2014/main" id="{5D5B57D7-42F9-E7F8-658A-64B791DC96E0}"/>
              </a:ext>
            </a:extLst>
          </p:cNvPr>
          <p:cNvSpPr/>
          <p:nvPr/>
        </p:nvSpPr>
        <p:spPr>
          <a:xfrm>
            <a:off x="6858000" y="7505700"/>
            <a:ext cx="1578692" cy="1929461"/>
          </a:xfrm>
          <a:custGeom>
            <a:avLst/>
            <a:gdLst/>
            <a:ahLst/>
            <a:cxnLst/>
            <a:rect l="l" t="t" r="r" b="b"/>
            <a:pathLst>
              <a:path w="3358706" h="4114800">
                <a:moveTo>
                  <a:pt x="0" y="0"/>
                </a:moveTo>
                <a:lnTo>
                  <a:pt x="3358706" y="0"/>
                </a:lnTo>
                <a:lnTo>
                  <a:pt x="335870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cxnSp>
        <p:nvCxnSpPr>
          <p:cNvPr id="19" name="Straight Arrow Connector 18">
            <a:extLst>
              <a:ext uri="{FF2B5EF4-FFF2-40B4-BE49-F238E27FC236}">
                <a16:creationId xmlns:a16="http://schemas.microsoft.com/office/drawing/2014/main" id="{BF0C55C2-B895-0E3D-84EB-B175A58E5E98}"/>
              </a:ext>
            </a:extLst>
          </p:cNvPr>
          <p:cNvCxnSpPr>
            <a:cxnSpLocks/>
          </p:cNvCxnSpPr>
          <p:nvPr/>
        </p:nvCxnSpPr>
        <p:spPr>
          <a:xfrm>
            <a:off x="4572000" y="6896100"/>
            <a:ext cx="2209800" cy="12954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A8A0D6-BED3-0D93-62F3-6B3312F6BD2E}"/>
              </a:ext>
            </a:extLst>
          </p:cNvPr>
          <p:cNvSpPr txBox="1"/>
          <p:nvPr/>
        </p:nvSpPr>
        <p:spPr>
          <a:xfrm>
            <a:off x="8839200" y="8039100"/>
            <a:ext cx="7772400" cy="1446550"/>
          </a:xfrm>
          <a:prstGeom prst="rect">
            <a:avLst/>
          </a:prstGeom>
          <a:noFill/>
        </p:spPr>
        <p:txBody>
          <a:bodyPr wrap="square" rtlCol="0">
            <a:spAutoFit/>
          </a:bodyPr>
          <a:lstStyle/>
          <a:p>
            <a:pPr algn="just"/>
            <a:r>
              <a:rPr lang="en-US" sz="4400" dirty="0">
                <a:solidFill>
                  <a:schemeClr val="bg1"/>
                </a:solidFill>
                <a:latin typeface="Calibri" panose="020F0502020204030204" pitchFamily="34" charset="0"/>
                <a:cs typeface="Calibri" panose="020F0502020204030204" pitchFamily="34" charset="0"/>
              </a:rPr>
              <a:t>C</a:t>
            </a:r>
            <a:r>
              <a:rPr lang="vi-VN" sz="4400" dirty="0">
                <a:solidFill>
                  <a:schemeClr val="bg1"/>
                </a:solidFill>
                <a:latin typeface="Calibri" panose="020F0502020204030204" pitchFamily="34" charset="0"/>
                <a:cs typeface="Calibri" panose="020F0502020204030204" pitchFamily="34" charset="0"/>
              </a:rPr>
              <a:t>ung cấp năng lượng cho các thiết bị điện tử </a:t>
            </a:r>
            <a:endParaRPr lang="en-US"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7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12" grpId="0"/>
      <p:bldP spid="15" grpId="0"/>
      <p:bldP spid="16" grpId="0" animBg="1"/>
      <p:bldP spid="18"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981111" y="-93948"/>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8" name="Group 18"/>
          <p:cNvGrpSpPr/>
          <p:nvPr/>
        </p:nvGrpSpPr>
        <p:grpSpPr>
          <a:xfrm>
            <a:off x="-449619" y="9429720"/>
            <a:ext cx="20367859" cy="3086100"/>
            <a:chOff x="0" y="0"/>
            <a:chExt cx="5364375" cy="812800"/>
          </a:xfrm>
        </p:grpSpPr>
        <p:sp>
          <p:nvSpPr>
            <p:cNvPr id="19" name="Freeform 19"/>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20" name="TextBox 20"/>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pic>
        <p:nvPicPr>
          <p:cNvPr id="26" name="Picture 25">
            <a:extLst>
              <a:ext uri="{FF2B5EF4-FFF2-40B4-BE49-F238E27FC236}">
                <a16:creationId xmlns:a16="http://schemas.microsoft.com/office/drawing/2014/main" id="{BE33CAE6-2C20-A363-61DC-8422267A8D4B}"/>
              </a:ext>
            </a:extLst>
          </p:cNvPr>
          <p:cNvPicPr>
            <a:picLocks noChangeAspect="1"/>
          </p:cNvPicPr>
          <p:nvPr/>
        </p:nvPicPr>
        <p:blipFill>
          <a:blip r:embed="rId4"/>
          <a:stretch>
            <a:fillRect/>
          </a:stretch>
        </p:blipFill>
        <p:spPr>
          <a:xfrm>
            <a:off x="3048000" y="-10886"/>
            <a:ext cx="11918713" cy="1926503"/>
          </a:xfrm>
          <a:prstGeom prst="rect">
            <a:avLst/>
          </a:prstGeom>
        </p:spPr>
      </p:pic>
      <p:sp>
        <p:nvSpPr>
          <p:cNvPr id="27" name="TextBox 26">
            <a:extLst>
              <a:ext uri="{FF2B5EF4-FFF2-40B4-BE49-F238E27FC236}">
                <a16:creationId xmlns:a16="http://schemas.microsoft.com/office/drawing/2014/main" id="{F00521CA-F422-E1B0-A8F7-E7C98D00FA2E}"/>
              </a:ext>
            </a:extLst>
          </p:cNvPr>
          <p:cNvSpPr txBox="1"/>
          <p:nvPr/>
        </p:nvSpPr>
        <p:spPr>
          <a:xfrm>
            <a:off x="914400" y="2476500"/>
            <a:ext cx="16459200" cy="5329088"/>
          </a:xfrm>
          <a:prstGeom prst="rect">
            <a:avLst/>
          </a:prstGeom>
          <a:noFill/>
        </p:spPr>
        <p:txBody>
          <a:bodyPr wrap="square" rtlCol="0">
            <a:spAutoFit/>
          </a:bodyPr>
          <a:lstStyle/>
          <a:p>
            <a:pPr marL="571500" marR="0" indent="-571500" algn="just">
              <a:lnSpc>
                <a:spcPct val="120000"/>
              </a:lnSpc>
              <a:spcBef>
                <a:spcPts val="0"/>
              </a:spcBef>
              <a:spcAft>
                <a:spcPts val="0"/>
              </a:spcAft>
              <a:buFont typeface="Arial" panose="020B0604020202020204" pitchFamily="34" charset="0"/>
              <a:buChar char="•"/>
            </a:pPr>
            <a:r>
              <a:rPr lang="nl-NL" sz="4800" b="1" dirty="0">
                <a:solidFill>
                  <a:schemeClr val="bg1"/>
                </a:solidFill>
                <a:effectLst/>
                <a:latin typeface="Cambria" panose="02040503050406030204" pitchFamily="18" charset="0"/>
                <a:ea typeface="Cambria" panose="02040503050406030204" pitchFamily="18" charset="0"/>
              </a:rPr>
              <a:t>Kể được tên một số phương tiện, máy móc và hoạt động của con người sử dụng năng lượng mặt trời, gió và nước chảy.</a:t>
            </a:r>
            <a:endParaRPr lang="en-US" sz="4800" b="1" dirty="0">
              <a:solidFill>
                <a:schemeClr val="bg1"/>
              </a:solidFill>
              <a:effectLst/>
              <a:latin typeface="Cambria" panose="02040503050406030204" pitchFamily="18" charset="0"/>
              <a:ea typeface="Cambria" panose="02040503050406030204" pitchFamily="18" charset="0"/>
            </a:endParaRPr>
          </a:p>
          <a:p>
            <a:pPr marL="571500" marR="0" indent="-571500" algn="just">
              <a:lnSpc>
                <a:spcPct val="120000"/>
              </a:lnSpc>
              <a:spcBef>
                <a:spcPts val="0"/>
              </a:spcBef>
              <a:spcAft>
                <a:spcPts val="0"/>
              </a:spcAft>
              <a:buFont typeface="Arial" panose="020B0604020202020204" pitchFamily="34" charset="0"/>
              <a:buChar char="•"/>
            </a:pPr>
            <a:r>
              <a:rPr lang="nl-NL" sz="4800" b="1" dirty="0">
                <a:solidFill>
                  <a:schemeClr val="bg1"/>
                </a:solidFill>
                <a:effectLst/>
                <a:latin typeface="Cambria" panose="02040503050406030204" pitchFamily="18" charset="0"/>
                <a:ea typeface="Cambria" panose="02040503050406030204" pitchFamily="18" charset="0"/>
              </a:rPr>
              <a:t>Thu thập, xử lí thông tin và trình bày được (bằng những hình thức khác nhau) về việc khai thác, sử dụng các dạng năng lượng nêu trên.</a:t>
            </a:r>
            <a:endParaRPr lang="en-US" sz="4800" b="1" dirty="0">
              <a:solidFill>
                <a:schemeClr val="bg1"/>
              </a:solidFill>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2019300"/>
            <a:ext cx="15790986" cy="5715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057400" y="2628900"/>
            <a:ext cx="15316200" cy="4524315"/>
          </a:xfrm>
          <a:prstGeom prst="rect">
            <a:avLst/>
          </a:prstGeom>
          <a:noFill/>
        </p:spPr>
        <p:txBody>
          <a:bodyPr wrap="square" rtlCol="0">
            <a:spAutoFit/>
          </a:bodyPr>
          <a:lstStyle/>
          <a:p>
            <a:pPr lvl="0" algn="just" defTabSz="1371600">
              <a:defRPr/>
            </a:pPr>
            <a:r>
              <a:rPr lang="vi-VN" sz="7200" b="1" kern="0" dirty="0">
                <a:solidFill>
                  <a:prstClr val="black"/>
                </a:solidFill>
                <a:latin typeface="Cambria" panose="02040503050406030204" pitchFamily="18" charset="0"/>
                <a:ea typeface="Cambria" panose="02040503050406030204" pitchFamily="18" charset="0"/>
              </a:rPr>
              <a:t>Năng lượng mặt trời cần cho sự sống của mọi sinh vật trên Trái Đất. Con người đã sử dụng năng lượng mặt trời trong cuộc sống hằng ngày</a:t>
            </a:r>
            <a:endParaRPr kumimoji="0" lang="en-US" sz="7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6" descr="Hình ảnh Học Sinh PNG Miễn Phí Tải Về - Lovepik">
            <a:extLst>
              <a:ext uri="{FF2B5EF4-FFF2-40B4-BE49-F238E27FC236}">
                <a16:creationId xmlns:a16="http://schemas.microsoft.com/office/drawing/2014/main" id="{FE062149-1986-F68E-E201-C556385E28C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5" b="99492" l="7667" r="92000">
                        <a14:foregroundMark x1="29583" y1="4617" x2="30917" y2="21474"/>
                        <a14:foregroundMark x1="46167" y1="4151" x2="47083" y2="55485"/>
                        <a14:foregroundMark x1="36083" y1="22152" x2="37417" y2="26599"/>
                        <a14:foregroundMark x1="26917" y1="18382" x2="65417" y2="27700"/>
                        <a14:foregroundMark x1="60583" y1="17069" x2="66250" y2="31724"/>
                        <a14:foregroundMark x1="43583" y1="39941" x2="58833" y2="76620"/>
                        <a14:foregroundMark x1="24750" y1="46379" x2="36583" y2="59720"/>
                        <a14:foregroundMark x1="12083" y1="33037" x2="7667" y2="47734"/>
                        <a14:foregroundMark x1="37417" y1="41254" x2="47083" y2="81067"/>
                        <a14:foregroundMark x1="43583" y1="41508" x2="51000" y2="71495"/>
                        <a14:foregroundMark x1="49250" y1="44600" x2="72833" y2="40152"/>
                        <a14:foregroundMark x1="92083" y1="24820" x2="82000" y2="39941"/>
                        <a14:foregroundMark x1="47917" y1="41931" x2="66250" y2="43033"/>
                        <a14:foregroundMark x1="33500" y1="43922" x2="33083" y2="67937"/>
                        <a14:foregroundMark x1="21667" y1="48158" x2="47500" y2="62389"/>
                        <a14:foregroundMark x1="35250" y1="44176" x2="57083" y2="56586"/>
                        <a14:foregroundMark x1="45750" y1="45277" x2="49667" y2="64380"/>
                        <a14:foregroundMark x1="23000" y1="45489" x2="41833" y2="49725"/>
                        <a14:foregroundMark x1="26083" y1="46167" x2="60167" y2="51038"/>
                        <a14:foregroundMark x1="53167" y1="43287" x2="57583" y2="65481"/>
                        <a14:foregroundMark x1="33500" y1="55485" x2="39167" y2="64845"/>
                        <a14:foregroundMark x1="22167" y1="41931" x2="41333" y2="46379"/>
                        <a14:foregroundMark x1="48833" y1="43033" x2="73750" y2="41931"/>
                        <a14:foregroundMark x1="54917" y1="45277" x2="77667" y2="43287"/>
                        <a14:foregroundMark x1="58417" y1="40618" x2="68917" y2="40152"/>
                        <a14:foregroundMark x1="57583" y1="46379" x2="71500" y2="44600"/>
                        <a14:foregroundMark x1="65833" y1="46167" x2="67583" y2="46845"/>
                        <a14:foregroundMark x1="65833" y1="38374" x2="68500" y2="38585"/>
                        <a14:foregroundMark x1="45750" y1="27700" x2="56250" y2="31258"/>
                        <a14:foregroundMark x1="44000" y1="26599" x2="48833" y2="33715"/>
                        <a14:foregroundMark x1="31750" y1="847" x2="54083" y2="847"/>
                        <a14:foregroundMark x1="33500" y1="84837" x2="35250" y2="95044"/>
                        <a14:foregroundMark x1="35250" y1="95044" x2="35250" y2="95044"/>
                        <a14:foregroundMark x1="48333" y1="80390" x2="55833" y2="91614"/>
                        <a14:foregroundMark x1="55833" y1="91614" x2="56250" y2="91953"/>
                        <a14:foregroundMark x1="54500" y1="83482" x2="55833" y2="93731"/>
                        <a14:foregroundMark x1="48833" y1="82592" x2="52333" y2="91063"/>
                        <a14:foregroundMark x1="51000" y1="89496" x2="51833" y2="95044"/>
                        <a14:foregroundMark x1="52750" y1="95256" x2="66750" y2="95044"/>
                        <a14:foregroundMark x1="52750" y1="97501" x2="70667" y2="95256"/>
                        <a14:foregroundMark x1="27417" y1="98602" x2="31750" y2="96146"/>
                        <a14:foregroundMark x1="29583" y1="99492" x2="36083" y2="96400"/>
                        <a14:foregroundMark x1="32167" y1="85472" x2="36583" y2="94367"/>
                        <a14:foregroundMark x1="37000" y1="84625" x2="36583" y2="94833"/>
                        <a14:foregroundMark x1="26500" y1="97289" x2="37000" y2="95934"/>
                        <a14:foregroundMark x1="34333" y1="97035" x2="38750" y2="95934"/>
                        <a14:foregroundMark x1="50583" y1="97713" x2="65417" y2="97289"/>
                        <a14:foregroundMark x1="63667" y1="97925" x2="70667" y2="96612"/>
                        <a14:foregroundMark x1="34833" y1="39729" x2="43583" y2="70140"/>
                        <a14:foregroundMark x1="31333" y1="10589" x2="43083" y2="14147"/>
                        <a14:foregroundMark x1="31750" y1="847" x2="57583" y2="21940"/>
                        <a14:foregroundMark x1="52750" y1="18594" x2="52750" y2="24608"/>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2768565"/>
            <a:ext cx="3733800" cy="73451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37AFFBD-A912-DF40-D0B9-CD47DBE246FD}"/>
              </a:ext>
            </a:extLst>
          </p:cNvPr>
          <p:cNvGrpSpPr/>
          <p:nvPr/>
        </p:nvGrpSpPr>
        <p:grpSpPr>
          <a:xfrm>
            <a:off x="5638800" y="800100"/>
            <a:ext cx="11125200" cy="4648200"/>
            <a:chOff x="3159209" y="1736851"/>
            <a:chExt cx="7999329" cy="4891347"/>
          </a:xfrm>
        </p:grpSpPr>
        <p:sp>
          <p:nvSpPr>
            <p:cNvPr id="14" name="Rectangular Callout 4">
              <a:extLst>
                <a:ext uri="{FF2B5EF4-FFF2-40B4-BE49-F238E27FC236}">
                  <a16:creationId xmlns:a16="http://schemas.microsoft.com/office/drawing/2014/main" id="{809F9650-B327-239B-ADC4-0E8AD13DB61A}"/>
                </a:ext>
              </a:extLst>
            </p:cNvPr>
            <p:cNvSpPr/>
            <p:nvPr/>
          </p:nvSpPr>
          <p:spPr>
            <a:xfrm>
              <a:off x="3159209" y="1736851"/>
              <a:ext cx="7999329" cy="4891347"/>
            </a:xfrm>
            <a:prstGeom prst="wedgeRectCallout">
              <a:avLst>
                <a:gd name="adj1" fmla="val -57289"/>
                <a:gd name="adj2" fmla="val 16421"/>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77"/>
              <a:endParaRPr lang="en-GB" sz="8800" b="1">
                <a:solidFill>
                  <a:srgbClr val="FF0000"/>
                </a:solidFill>
                <a:latin typeface="Calibri" panose="020F0502020204030204"/>
                <a:sym typeface="Arial"/>
              </a:endParaRPr>
            </a:p>
          </p:txBody>
        </p:sp>
        <p:sp>
          <p:nvSpPr>
            <p:cNvPr id="16" name="Rectangle 15">
              <a:extLst>
                <a:ext uri="{FF2B5EF4-FFF2-40B4-BE49-F238E27FC236}">
                  <a16:creationId xmlns:a16="http://schemas.microsoft.com/office/drawing/2014/main" id="{F4103B09-782B-D08D-4B57-DD990CEA83C7}"/>
                </a:ext>
              </a:extLst>
            </p:cNvPr>
            <p:cNvSpPr/>
            <p:nvPr/>
          </p:nvSpPr>
          <p:spPr>
            <a:xfrm>
              <a:off x="3487949" y="1817037"/>
              <a:ext cx="7267576" cy="4760982"/>
            </a:xfrm>
            <a:prstGeom prst="rect">
              <a:avLst/>
            </a:prstGeom>
          </p:spPr>
          <p:txBody>
            <a:bodyPr wrap="square">
              <a:spAutoFit/>
            </a:bodyPr>
            <a:lstStyle/>
            <a:p>
              <a:pPr indent="228594" algn="ctr" defTabSz="914377"/>
              <a:r>
                <a:rPr lang="en-US" sz="4800" b="1"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Về</a:t>
              </a:r>
              <a:r>
                <a:rPr 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800" b="1"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nhà</a:t>
              </a:r>
              <a:r>
                <a:rPr 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a:t>
              </a:r>
            </a:p>
            <a:p>
              <a:pPr indent="228594" algn="just" defTabSz="914377"/>
              <a:r>
                <a:rPr lang="vi-VN" sz="48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a:rPr>
                <a:t>+  Tìm hiểu về việc sử dụng năng lượng gió và những lợi ích của năng lượng gió đối với con người.</a:t>
              </a:r>
            </a:p>
            <a:p>
              <a:pPr indent="228594" algn="just" defTabSz="914377"/>
              <a:r>
                <a:rPr lang="vi-VN" sz="48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a:rPr>
                <a:t>+ Làm chong chóng bằng giấy bìa màu hoặc bằng tre,...</a:t>
              </a:r>
            </a:p>
          </p:txBody>
        </p:sp>
      </p:grpSp>
    </p:spTree>
    <p:extLst>
      <p:ext uri="{BB962C8B-B14F-4D97-AF65-F5344CB8AC3E}">
        <p14:creationId xmlns:p14="http://schemas.microsoft.com/office/powerpoint/2010/main" val="29177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4">
                <a:alphaModFix amt="6999"/>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5" name="Group 5"/>
          <p:cNvGrpSpPr/>
          <p:nvPr/>
        </p:nvGrpSpPr>
        <p:grpSpPr>
          <a:xfrm>
            <a:off x="-449619" y="9429720"/>
            <a:ext cx="20367859" cy="3086100"/>
            <a:chOff x="0" y="0"/>
            <a:chExt cx="5364375" cy="812800"/>
          </a:xfrm>
        </p:grpSpPr>
        <p:sp>
          <p:nvSpPr>
            <p:cNvPr id="6" name="Freeform 6"/>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7" name="TextBox 7"/>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8" name="Freeform 8"/>
          <p:cNvSpPr/>
          <p:nvPr/>
        </p:nvSpPr>
        <p:spPr>
          <a:xfrm>
            <a:off x="11049000" y="1573970"/>
            <a:ext cx="7064649" cy="8707587"/>
          </a:xfrm>
          <a:custGeom>
            <a:avLst/>
            <a:gdLst/>
            <a:ahLst/>
            <a:cxnLst/>
            <a:rect l="l" t="t" r="r" b="b"/>
            <a:pathLst>
              <a:path w="10725092" h="12892689">
                <a:moveTo>
                  <a:pt x="0" y="0"/>
                </a:moveTo>
                <a:lnTo>
                  <a:pt x="10725092" y="0"/>
                </a:lnTo>
                <a:lnTo>
                  <a:pt x="10725092" y="12892689"/>
                </a:lnTo>
                <a:lnTo>
                  <a:pt x="0" y="128926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8020579" y="1633019"/>
            <a:ext cx="702613" cy="702613"/>
          </a:xfrm>
          <a:custGeom>
            <a:avLst/>
            <a:gdLst/>
            <a:ahLst/>
            <a:cxnLst/>
            <a:rect l="l" t="t" r="r" b="b"/>
            <a:pathLst>
              <a:path w="702613" h="702613">
                <a:moveTo>
                  <a:pt x="0" y="0"/>
                </a:moveTo>
                <a:lnTo>
                  <a:pt x="702612" y="0"/>
                </a:lnTo>
                <a:lnTo>
                  <a:pt x="702612" y="702613"/>
                </a:lnTo>
                <a:lnTo>
                  <a:pt x="0" y="7026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54898">
            <a:off x="16907994" y="2794413"/>
            <a:ext cx="702613" cy="702613"/>
          </a:xfrm>
          <a:custGeom>
            <a:avLst/>
            <a:gdLst/>
            <a:ahLst/>
            <a:cxnLst/>
            <a:rect l="l" t="t" r="r" b="b"/>
            <a:pathLst>
              <a:path w="702613" h="702613">
                <a:moveTo>
                  <a:pt x="0" y="0"/>
                </a:moveTo>
                <a:lnTo>
                  <a:pt x="702612" y="0"/>
                </a:lnTo>
                <a:lnTo>
                  <a:pt x="702612" y="702612"/>
                </a:lnTo>
                <a:lnTo>
                  <a:pt x="0" y="7026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1153185" y="7801289"/>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rot="-233728" flipH="1">
            <a:off x="-2097664" y="6519603"/>
            <a:ext cx="6501699" cy="1040272"/>
          </a:xfrm>
          <a:custGeom>
            <a:avLst/>
            <a:gdLst/>
            <a:ahLst/>
            <a:cxnLst/>
            <a:rect l="l" t="t" r="r" b="b"/>
            <a:pathLst>
              <a:path w="6501699" h="1040272">
                <a:moveTo>
                  <a:pt x="6501699" y="0"/>
                </a:moveTo>
                <a:lnTo>
                  <a:pt x="0" y="0"/>
                </a:lnTo>
                <a:lnTo>
                  <a:pt x="0" y="1040272"/>
                </a:lnTo>
                <a:lnTo>
                  <a:pt x="6501699" y="1040272"/>
                </a:lnTo>
                <a:lnTo>
                  <a:pt x="6501699"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6" name="Freeform 16"/>
          <p:cNvSpPr/>
          <p:nvPr/>
        </p:nvSpPr>
        <p:spPr>
          <a:xfrm rot="213565">
            <a:off x="15093079" y="859889"/>
            <a:ext cx="6940652" cy="1110504"/>
          </a:xfrm>
          <a:custGeom>
            <a:avLst/>
            <a:gdLst/>
            <a:ahLst/>
            <a:cxnLst/>
            <a:rect l="l" t="t" r="r" b="b"/>
            <a:pathLst>
              <a:path w="6940652" h="1110504">
                <a:moveTo>
                  <a:pt x="0" y="0"/>
                </a:moveTo>
                <a:lnTo>
                  <a:pt x="6940652" y="0"/>
                </a:lnTo>
                <a:lnTo>
                  <a:pt x="6940652" y="1110504"/>
                </a:lnTo>
                <a:lnTo>
                  <a:pt x="0" y="111050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pic>
        <p:nvPicPr>
          <p:cNvPr id="17" name="Picture 16">
            <a:extLst>
              <a:ext uri="{FF2B5EF4-FFF2-40B4-BE49-F238E27FC236}">
                <a16:creationId xmlns:a16="http://schemas.microsoft.com/office/drawing/2014/main" id="{441F96DD-02A7-0CD8-D3E6-A428DB017301}"/>
              </a:ext>
            </a:extLst>
          </p:cNvPr>
          <p:cNvPicPr>
            <a:picLocks noChangeAspect="1"/>
          </p:cNvPicPr>
          <p:nvPr/>
        </p:nvPicPr>
        <p:blipFill>
          <a:blip r:embed="rId16"/>
          <a:stretch>
            <a:fillRect/>
          </a:stretch>
        </p:blipFill>
        <p:spPr>
          <a:xfrm>
            <a:off x="0" y="1943100"/>
            <a:ext cx="11997968" cy="482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8" name="Freeform 8"/>
          <p:cNvSpPr/>
          <p:nvPr/>
        </p:nvSpPr>
        <p:spPr>
          <a:xfrm rot="171777">
            <a:off x="4033524" y="3236544"/>
            <a:ext cx="3045976" cy="2924091"/>
          </a:xfrm>
          <a:custGeom>
            <a:avLst/>
            <a:gdLst/>
            <a:ahLst/>
            <a:cxnLst/>
            <a:rect l="l" t="t" r="r" b="b"/>
            <a:pathLst>
              <a:path w="4765653" h="4765653">
                <a:moveTo>
                  <a:pt x="0" y="0"/>
                </a:moveTo>
                <a:lnTo>
                  <a:pt x="4765652" y="0"/>
                </a:lnTo>
                <a:lnTo>
                  <a:pt x="4765652" y="4765653"/>
                </a:lnTo>
                <a:lnTo>
                  <a:pt x="0" y="47656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449619" y="9429720"/>
            <a:ext cx="20367859" cy="3086100"/>
            <a:chOff x="0" y="0"/>
            <a:chExt cx="5364375" cy="812800"/>
          </a:xfrm>
        </p:grpSpPr>
        <p:sp>
          <p:nvSpPr>
            <p:cNvPr id="10" name="Freeform 10"/>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11" name="TextBox 11"/>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12" name="Freeform 12"/>
          <p:cNvSpPr/>
          <p:nvPr/>
        </p:nvSpPr>
        <p:spPr>
          <a:xfrm>
            <a:off x="377112" y="5728866"/>
            <a:ext cx="5463431" cy="4114800"/>
          </a:xfrm>
          <a:custGeom>
            <a:avLst/>
            <a:gdLst/>
            <a:ahLst/>
            <a:cxnLst/>
            <a:rect l="l" t="t" r="r" b="b"/>
            <a:pathLst>
              <a:path w="5463431" h="4114800">
                <a:moveTo>
                  <a:pt x="0" y="0"/>
                </a:moveTo>
                <a:lnTo>
                  <a:pt x="5463431" y="0"/>
                </a:lnTo>
                <a:lnTo>
                  <a:pt x="546343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rot="-435936">
            <a:off x="1504439" y="2274326"/>
            <a:ext cx="2627023" cy="2948699"/>
          </a:xfrm>
          <a:custGeom>
            <a:avLst/>
            <a:gdLst/>
            <a:ahLst/>
            <a:cxnLst/>
            <a:rect l="l" t="t" r="r" b="b"/>
            <a:pathLst>
              <a:path w="2627023" h="2948699">
                <a:moveTo>
                  <a:pt x="0" y="0"/>
                </a:moveTo>
                <a:lnTo>
                  <a:pt x="2627023" y="0"/>
                </a:lnTo>
                <a:lnTo>
                  <a:pt x="2627023" y="2948699"/>
                </a:lnTo>
                <a:lnTo>
                  <a:pt x="0" y="29486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753368" y="4341340"/>
            <a:ext cx="866035" cy="866035"/>
          </a:xfrm>
          <a:custGeom>
            <a:avLst/>
            <a:gdLst/>
            <a:ahLst/>
            <a:cxnLst/>
            <a:rect l="l" t="t" r="r" b="b"/>
            <a:pathLst>
              <a:path w="866035" h="866035">
                <a:moveTo>
                  <a:pt x="0" y="0"/>
                </a:moveTo>
                <a:lnTo>
                  <a:pt x="866035" y="0"/>
                </a:lnTo>
                <a:lnTo>
                  <a:pt x="866035" y="866035"/>
                </a:lnTo>
                <a:lnTo>
                  <a:pt x="0" y="8660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rot="-154898">
            <a:off x="15711441" y="3569496"/>
            <a:ext cx="1027509" cy="1027509"/>
          </a:xfrm>
          <a:custGeom>
            <a:avLst/>
            <a:gdLst/>
            <a:ahLst/>
            <a:cxnLst/>
            <a:rect l="l" t="t" r="r" b="b"/>
            <a:pathLst>
              <a:path w="1027509" h="1027509">
                <a:moveTo>
                  <a:pt x="0" y="0"/>
                </a:moveTo>
                <a:lnTo>
                  <a:pt x="1027509" y="0"/>
                </a:lnTo>
                <a:lnTo>
                  <a:pt x="1027509" y="1027509"/>
                </a:lnTo>
                <a:lnTo>
                  <a:pt x="0" y="10275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Freeform 21"/>
          <p:cNvSpPr/>
          <p:nvPr/>
        </p:nvSpPr>
        <p:spPr>
          <a:xfrm rot="-233728" flipH="1">
            <a:off x="-2222150" y="508564"/>
            <a:ext cx="6501699" cy="1040272"/>
          </a:xfrm>
          <a:custGeom>
            <a:avLst/>
            <a:gdLst/>
            <a:ahLst/>
            <a:cxnLst/>
            <a:rect l="l" t="t" r="r" b="b"/>
            <a:pathLst>
              <a:path w="6501699" h="1040272">
                <a:moveTo>
                  <a:pt x="6501700" y="0"/>
                </a:moveTo>
                <a:lnTo>
                  <a:pt x="0" y="0"/>
                </a:lnTo>
                <a:lnTo>
                  <a:pt x="0" y="1040272"/>
                </a:lnTo>
                <a:lnTo>
                  <a:pt x="6501700" y="1040272"/>
                </a:lnTo>
                <a:lnTo>
                  <a:pt x="650170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22" name="Freeform 22"/>
          <p:cNvSpPr/>
          <p:nvPr/>
        </p:nvSpPr>
        <p:spPr>
          <a:xfrm rot="213565">
            <a:off x="13843377" y="666197"/>
            <a:ext cx="6940652" cy="1110504"/>
          </a:xfrm>
          <a:custGeom>
            <a:avLst/>
            <a:gdLst/>
            <a:ahLst/>
            <a:cxnLst/>
            <a:rect l="l" t="t" r="r" b="b"/>
            <a:pathLst>
              <a:path w="6940652" h="1110504">
                <a:moveTo>
                  <a:pt x="0" y="0"/>
                </a:moveTo>
                <a:lnTo>
                  <a:pt x="6940653" y="0"/>
                </a:lnTo>
                <a:lnTo>
                  <a:pt x="6940653" y="1110504"/>
                </a:lnTo>
                <a:lnTo>
                  <a:pt x="0" y="111050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3" name="TextBox 22">
            <a:extLst>
              <a:ext uri="{FF2B5EF4-FFF2-40B4-BE49-F238E27FC236}">
                <a16:creationId xmlns:a16="http://schemas.microsoft.com/office/drawing/2014/main" id="{EB126BE5-EA7C-97C0-2D2F-D4202DEBD5A3}"/>
              </a:ext>
            </a:extLst>
          </p:cNvPr>
          <p:cNvSpPr txBox="1"/>
          <p:nvPr/>
        </p:nvSpPr>
        <p:spPr>
          <a:xfrm>
            <a:off x="7315200" y="4000500"/>
            <a:ext cx="9753600" cy="2308324"/>
          </a:xfrm>
          <a:prstGeom prst="rect">
            <a:avLst/>
          </a:prstGeom>
          <a:noFill/>
        </p:spPr>
        <p:txBody>
          <a:bodyPr wrap="square" rtlCol="0">
            <a:spAutoFit/>
          </a:bodyPr>
          <a:lstStyle/>
          <a:p>
            <a:pPr algn="ctr"/>
            <a:r>
              <a:rPr lang="vi-VN" sz="7200" b="1" dirty="0">
                <a:solidFill>
                  <a:schemeClr val="bg1"/>
                </a:solidFill>
                <a:effectLst/>
                <a:latin typeface="Cambria" panose="02040503050406030204" pitchFamily="18" charset="0"/>
                <a:ea typeface="Cambria" panose="02040503050406030204" pitchFamily="18" charset="0"/>
              </a:rPr>
              <a:t>Hoạt động 1: </a:t>
            </a:r>
            <a:r>
              <a:rPr lang="en-US" sz="7200" b="1" dirty="0" err="1">
                <a:solidFill>
                  <a:schemeClr val="bg1"/>
                </a:solidFill>
                <a:effectLst/>
                <a:latin typeface="Cambria" panose="02040503050406030204" pitchFamily="18" charset="0"/>
                <a:ea typeface="Cambria" panose="02040503050406030204" pitchFamily="18" charset="0"/>
              </a:rPr>
              <a:t>Sử</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dụng</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năng</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lượng</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mặt</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trời</a:t>
            </a:r>
            <a:endParaRPr lang="en-US" sz="7200" dirty="0">
              <a:solidFill>
                <a:schemeClr val="bg1"/>
              </a:solidFill>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981111" y="-93948"/>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8" name="Group 5">
            <a:extLst>
              <a:ext uri="{FF2B5EF4-FFF2-40B4-BE49-F238E27FC236}">
                <a16:creationId xmlns:a16="http://schemas.microsoft.com/office/drawing/2014/main" id="{DEEF9A30-9E88-1642-9633-D5A5FF5524FA}"/>
              </a:ext>
            </a:extLst>
          </p:cNvPr>
          <p:cNvGrpSpPr/>
          <p:nvPr/>
        </p:nvGrpSpPr>
        <p:grpSpPr>
          <a:xfrm>
            <a:off x="762000" y="1562100"/>
            <a:ext cx="17145000" cy="6934200"/>
            <a:chOff x="0" y="0"/>
            <a:chExt cx="2171840" cy="1026771"/>
          </a:xfrm>
        </p:grpSpPr>
        <p:sp>
          <p:nvSpPr>
            <p:cNvPr id="29" name="Freeform 6">
              <a:extLst>
                <a:ext uri="{FF2B5EF4-FFF2-40B4-BE49-F238E27FC236}">
                  <a16:creationId xmlns:a16="http://schemas.microsoft.com/office/drawing/2014/main" id="{540421D4-E2D9-2D9C-F488-7DCAAFF4270E}"/>
                </a:ext>
              </a:extLst>
            </p:cNvPr>
            <p:cNvSpPr/>
            <p:nvPr/>
          </p:nvSpPr>
          <p:spPr>
            <a:xfrm>
              <a:off x="0" y="0"/>
              <a:ext cx="2171840" cy="1026771"/>
            </a:xfrm>
            <a:custGeom>
              <a:avLst/>
              <a:gdLst/>
              <a:ahLst/>
              <a:cxnLst/>
              <a:rect l="l" t="t" r="r" b="b"/>
              <a:pathLst>
                <a:path w="2171840" h="1026771">
                  <a:moveTo>
                    <a:pt x="17678" y="0"/>
                  </a:moveTo>
                  <a:lnTo>
                    <a:pt x="2154162" y="0"/>
                  </a:lnTo>
                  <a:cubicBezTo>
                    <a:pt x="2163925" y="0"/>
                    <a:pt x="2171840" y="7915"/>
                    <a:pt x="2171840" y="17678"/>
                  </a:cubicBezTo>
                  <a:lnTo>
                    <a:pt x="2171840" y="1009093"/>
                  </a:lnTo>
                  <a:cubicBezTo>
                    <a:pt x="2171840" y="1018857"/>
                    <a:pt x="2163925" y="1026771"/>
                    <a:pt x="2154162" y="1026771"/>
                  </a:cubicBezTo>
                  <a:lnTo>
                    <a:pt x="17678" y="1026771"/>
                  </a:lnTo>
                  <a:cubicBezTo>
                    <a:pt x="7915" y="1026771"/>
                    <a:pt x="0" y="1018857"/>
                    <a:pt x="0" y="1009093"/>
                  </a:cubicBezTo>
                  <a:lnTo>
                    <a:pt x="0" y="17678"/>
                  </a:lnTo>
                  <a:cubicBezTo>
                    <a:pt x="0" y="7915"/>
                    <a:pt x="7915" y="0"/>
                    <a:pt x="17678" y="0"/>
                  </a:cubicBezTo>
                  <a:close/>
                </a:path>
              </a:pathLst>
            </a:custGeom>
            <a:solidFill>
              <a:srgbClr val="F57F14"/>
            </a:solidFill>
          </p:spPr>
          <p:txBody>
            <a:bodyPr/>
            <a:lstStyle/>
            <a:p>
              <a:endParaRPr lang="en-US"/>
            </a:p>
          </p:txBody>
        </p:sp>
        <p:sp>
          <p:nvSpPr>
            <p:cNvPr id="30" name="TextBox 7">
              <a:extLst>
                <a:ext uri="{FF2B5EF4-FFF2-40B4-BE49-F238E27FC236}">
                  <a16:creationId xmlns:a16="http://schemas.microsoft.com/office/drawing/2014/main" id="{85FA94C1-E8E1-2DBA-7C4E-B6B246301358}"/>
                </a:ext>
              </a:extLst>
            </p:cNvPr>
            <p:cNvSpPr txBox="1"/>
            <p:nvPr/>
          </p:nvSpPr>
          <p:spPr>
            <a:xfrm>
              <a:off x="0" y="-19050"/>
              <a:ext cx="2171840" cy="1045821"/>
            </a:xfrm>
            <a:prstGeom prst="rect">
              <a:avLst/>
            </a:prstGeom>
          </p:spPr>
          <p:txBody>
            <a:bodyPr lIns="50800" tIns="50800" rIns="50800" bIns="50800" rtlCol="0" anchor="ctr"/>
            <a:lstStyle/>
            <a:p>
              <a:pPr algn="ctr">
                <a:lnSpc>
                  <a:spcPts val="3187"/>
                </a:lnSpc>
              </a:pPr>
              <a:endParaRPr/>
            </a:p>
          </p:txBody>
        </p:sp>
      </p:grpSp>
      <p:sp>
        <p:nvSpPr>
          <p:cNvPr id="32" name="TextBox 31">
            <a:extLst>
              <a:ext uri="{FF2B5EF4-FFF2-40B4-BE49-F238E27FC236}">
                <a16:creationId xmlns:a16="http://schemas.microsoft.com/office/drawing/2014/main" id="{FBBE55EB-C8B5-70F1-E2D6-97C49E55F1E4}"/>
              </a:ext>
            </a:extLst>
          </p:cNvPr>
          <p:cNvSpPr txBox="1"/>
          <p:nvPr/>
        </p:nvSpPr>
        <p:spPr>
          <a:xfrm>
            <a:off x="1143000" y="1943100"/>
            <a:ext cx="10363200" cy="6001643"/>
          </a:xfrm>
          <a:prstGeom prst="rect">
            <a:avLst/>
          </a:prstGeom>
          <a:noFill/>
        </p:spPr>
        <p:txBody>
          <a:bodyPr wrap="square">
            <a:spAutoFit/>
          </a:bodyPr>
          <a:lstStyle/>
          <a:p>
            <a:pPr algn="just"/>
            <a:r>
              <a:rPr lang="vi-VN" sz="4800" b="1" dirty="0">
                <a:solidFill>
                  <a:schemeClr val="bg1"/>
                </a:solidFill>
              </a:rPr>
              <a:t>Năng lượng trong thức ăn, than đá, dầu mỏ, khí đốt tự nhiên đều bắt nguồn từ năng lượng mặt trời. Năng lượng mặt trời dùng để đun sôi nước cung cấp hơi nước chạy tua-bin của máy phát điện hoặc có thể biến đổi trực tiếp thành điện năng nhờ pin mặt trời (hình 1).</a:t>
            </a:r>
          </a:p>
        </p:txBody>
      </p:sp>
      <p:pic>
        <p:nvPicPr>
          <p:cNvPr id="34" name="Picture 33">
            <a:extLst>
              <a:ext uri="{FF2B5EF4-FFF2-40B4-BE49-F238E27FC236}">
                <a16:creationId xmlns:a16="http://schemas.microsoft.com/office/drawing/2014/main" id="{CFE1CE0A-FE35-FEE2-1ED4-9F56FCC914E5}"/>
              </a:ext>
            </a:extLst>
          </p:cNvPr>
          <p:cNvPicPr>
            <a:picLocks noChangeAspect="1"/>
          </p:cNvPicPr>
          <p:nvPr/>
        </p:nvPicPr>
        <p:blipFill>
          <a:blip r:embed="rId4"/>
          <a:stretch>
            <a:fillRect/>
          </a:stretch>
        </p:blipFill>
        <p:spPr>
          <a:xfrm>
            <a:off x="12039600" y="2933700"/>
            <a:ext cx="5520267"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Năng lượng trong thức ăn, than đá, dầu mỏ, khí đốt tự nhiên bắt nguồn từ đâu?</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trong thức ăn, than đá, dầu mỏ, khí đốt tự nhiên đều bắt nguồn từ năng lượng mặt trời.</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4669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3286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Có thể sử dụng năng lượng mặt trời như thế nào để sản xuất điện?</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mặt trời dùng để đun sôi nước cung cấp hơi nước chạy tua-bin của máy phát điện và có biến đổi trực tiếp thành điện năng nhờ pin mặt trời.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053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1632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sử dụng năng lượng mặt trời trong cuộc sống như thế nào?</a:t>
              </a: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mặt trời dùng để đun sôi nước cung cấp hơi nước chạy tua-bin của máy phát điện và có biến đổi trực tiếp thành điện năng nhờ pin mặt trời.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712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8" name="Group 8"/>
          <p:cNvGrpSpPr/>
          <p:nvPr/>
        </p:nvGrpSpPr>
        <p:grpSpPr>
          <a:xfrm>
            <a:off x="-449619" y="9429720"/>
            <a:ext cx="20367859" cy="3086100"/>
            <a:chOff x="0" y="0"/>
            <a:chExt cx="5364375" cy="812800"/>
          </a:xfrm>
        </p:grpSpPr>
        <p:sp>
          <p:nvSpPr>
            <p:cNvPr id="9" name="Freeform 9"/>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10" name="TextBox 10"/>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24" name="Rounded Rectangle 13">
            <a:extLst>
              <a:ext uri="{FF2B5EF4-FFF2-40B4-BE49-F238E27FC236}">
                <a16:creationId xmlns:a16="http://schemas.microsoft.com/office/drawing/2014/main" id="{174C6EAB-0EED-1890-BE86-CE85F6FBC061}"/>
              </a:ext>
            </a:extLst>
          </p:cNvPr>
          <p:cNvSpPr/>
          <p:nvPr/>
        </p:nvSpPr>
        <p:spPr>
          <a:xfrm>
            <a:off x="685800" y="419100"/>
            <a:ext cx="16840200" cy="20441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1. </a:t>
            </a:r>
            <a:r>
              <a:rPr lang="vi-VN" sz="4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Quan sát hình 2 và cho biết con người sử dụng năng lượng mặt trời vào những việc gì trong cuộc sống.</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6" name="Picture 25">
            <a:extLst>
              <a:ext uri="{FF2B5EF4-FFF2-40B4-BE49-F238E27FC236}">
                <a16:creationId xmlns:a16="http://schemas.microsoft.com/office/drawing/2014/main" id="{CF9349EA-AF86-B83E-E74B-E3113E4811E9}"/>
              </a:ext>
            </a:extLst>
          </p:cNvPr>
          <p:cNvPicPr>
            <a:picLocks noChangeAspect="1"/>
          </p:cNvPicPr>
          <p:nvPr/>
        </p:nvPicPr>
        <p:blipFill>
          <a:blip r:embed="rId4"/>
          <a:stretch>
            <a:fillRect/>
          </a:stretch>
        </p:blipFill>
        <p:spPr>
          <a:xfrm>
            <a:off x="4724400" y="2705100"/>
            <a:ext cx="8686800" cy="6518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Rounded Corners 26">
            <a:extLst>
              <a:ext uri="{FF2B5EF4-FFF2-40B4-BE49-F238E27FC236}">
                <a16:creationId xmlns:a16="http://schemas.microsoft.com/office/drawing/2014/main" id="{0070C8E2-101F-44DC-3DD0-DFF7E3623097}"/>
              </a:ext>
            </a:extLst>
          </p:cNvPr>
          <p:cNvSpPr/>
          <p:nvPr/>
        </p:nvSpPr>
        <p:spPr>
          <a:xfrm>
            <a:off x="990600" y="46101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Sản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muối</a:t>
            </a:r>
            <a:endParaRPr lang="en-US" sz="3200" b="1" dirty="0">
              <a:solidFill>
                <a:srgbClr val="FF0000"/>
              </a:solidFill>
              <a:latin typeface="Cambria" panose="02040503050406030204" pitchFamily="18" charset="0"/>
              <a:ea typeface="Cambria" panose="02040503050406030204" pitchFamily="18" charset="0"/>
            </a:endParaRPr>
          </a:p>
        </p:txBody>
      </p:sp>
      <p:sp>
        <p:nvSpPr>
          <p:cNvPr id="28" name="Rectangle: Rounded Corners 27">
            <a:extLst>
              <a:ext uri="{FF2B5EF4-FFF2-40B4-BE49-F238E27FC236}">
                <a16:creationId xmlns:a16="http://schemas.microsoft.com/office/drawing/2014/main" id="{D2C9DD34-DB9F-E5D2-4E4C-04FF43606075}"/>
              </a:ext>
            </a:extLst>
          </p:cNvPr>
          <p:cNvSpPr/>
          <p:nvPr/>
        </p:nvSpPr>
        <p:spPr>
          <a:xfrm>
            <a:off x="13639800" y="43053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Phơi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thóc</a:t>
            </a:r>
            <a:endParaRPr lang="en-US" sz="3600" b="1" dirty="0">
              <a:solidFill>
                <a:srgbClr val="FF0000"/>
              </a:solidFill>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35DD56BE-7682-B644-ED50-C0EAF8D15257}"/>
              </a:ext>
            </a:extLst>
          </p:cNvPr>
          <p:cNvSpPr/>
          <p:nvPr/>
        </p:nvSpPr>
        <p:spPr>
          <a:xfrm>
            <a:off x="1066800" y="73533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Làm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nóng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nước</a:t>
            </a:r>
            <a:endParaRPr lang="en-US" sz="3200" b="1" dirty="0">
              <a:solidFill>
                <a:srgbClr val="FF0000"/>
              </a:solidFill>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8EC7E75F-8242-D6F1-373D-CD60B0DDABC7}"/>
              </a:ext>
            </a:extLst>
          </p:cNvPr>
          <p:cNvSpPr/>
          <p:nvPr/>
        </p:nvSpPr>
        <p:spPr>
          <a:xfrm>
            <a:off x="13716000" y="70485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Sấy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chuối</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3286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Mặt trời có vai trò như thế nào trong việc sản xuất muối biển?</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3046988"/>
          </a:xfrm>
          <a:prstGeom prst="rect">
            <a:avLst/>
          </a:prstGeom>
        </p:spPr>
        <p:txBody>
          <a:bodyPr wrap="square" lIns="0" tIns="0" rIns="0" bIns="0" rtlCol="0" anchor="t">
            <a:spAutoFit/>
          </a:bodyPr>
          <a:lstStyle/>
          <a:p>
            <a:pPr lvl="0" algn="just"/>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Mặt trời cung cấp năng lượng để làm bay hơi nước biển, tạo điều kiện cho muối kết tinh lại.</a:t>
            </a:r>
            <a:endParaRPr kumimoji="0" lang="en-US" sz="6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A yellow sun with a smiling face&#10;&#10;Description automatically generated">
            <a:extLst>
              <a:ext uri="{FF2B5EF4-FFF2-40B4-BE49-F238E27FC236}">
                <a16:creationId xmlns:a16="http://schemas.microsoft.com/office/drawing/2014/main" id="{CF534672-B22C-B891-F176-71EB71586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9800" y="-5443"/>
            <a:ext cx="5867410" cy="5867410"/>
          </a:xfrm>
          <a:prstGeom prst="rect">
            <a:avLst/>
          </a:prstGeom>
        </p:spPr>
      </p:pic>
    </p:spTree>
    <p:extLst>
      <p:ext uri="{BB962C8B-B14F-4D97-AF65-F5344CB8AC3E}">
        <p14:creationId xmlns:p14="http://schemas.microsoft.com/office/powerpoint/2010/main" val="33418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916</Words>
  <Application>Microsoft Office PowerPoint</Application>
  <PresentationFormat>Custom</PresentationFormat>
  <Paragraphs>45</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Cambria</vt:lpstr>
      <vt:lpstr>字魂107号-萌趣欢乐体</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Cúc Lê</cp:lastModifiedBy>
  <cp:revision>25</cp:revision>
  <dcterms:created xsi:type="dcterms:W3CDTF">2006-08-16T00:00:00Z</dcterms:created>
  <dcterms:modified xsi:type="dcterms:W3CDTF">2024-11-29T09:10:38Z</dcterms:modified>
  <dc:identifier>DAGMZ9ajds0</dc:identifier>
</cp:coreProperties>
</file>