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84" r:id="rId3"/>
    <p:sldId id="256" r:id="rId4"/>
    <p:sldId id="279" r:id="rId5"/>
    <p:sldId id="280" r:id="rId6"/>
    <p:sldId id="261" r:id="rId7"/>
    <p:sldId id="282" r:id="rId8"/>
    <p:sldId id="283" r:id="rId9"/>
    <p:sldId id="259" r:id="rId10"/>
    <p:sldId id="260" r:id="rId11"/>
    <p:sldId id="262" r:id="rId12"/>
    <p:sldId id="263" r:id="rId13"/>
    <p:sldId id="278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1C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1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D44C68-E880-4CEC-9D77-2B3D41FD8130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A4376-DFF6-40F7-BC7C-5F9CD0F89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751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EA4376-DFF6-40F7-BC7C-5F9CD0F89F6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902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EA4376-DFF6-40F7-BC7C-5F9CD0F89F6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161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90789-8DE7-F830-D909-C32BE8CCF0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E6223F-C53B-46F3-AC72-CE6BAA1B0D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B6C53C-A2C4-762F-F2D6-7B7CCF377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6FA84-44E1-4A89-AD76-DB66CC0695D2}" type="datetimeFigureOut">
              <a:rPr lang="vi-VN" smtClean="0"/>
              <a:t>24/11/2024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37864-365F-3E9C-B90D-D0F4930B2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DD8BA6-E958-FAC0-0279-28AF221F6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0ED56-313F-48EC-A3D4-2663324CC142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4AE154F4-9C5A-1FC7-6CDC-B9DD29E6CF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0186" y="218707"/>
            <a:ext cx="1629585" cy="162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546148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8D66F-E114-1CDB-E76B-723697B7D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868306-427A-C2A9-694D-5D4963AF7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4E8BF6-CB85-E1DB-1F69-5CFD8A957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6FA84-44E1-4A89-AD76-DB66CC0695D2}" type="datetimeFigureOut">
              <a:rPr lang="vi-VN" smtClean="0"/>
              <a:t>24/11/2024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CC5B5-1C39-19BB-A8B4-50834C62B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D08E6-9DE2-03D9-8BCF-2C615DAD5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0ED56-313F-48EC-A3D4-2663324CC14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65729219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CE4F6F-F7A5-F5AA-A689-DA955DAED0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FABE16-197E-F2B7-DBC6-17BFEBAFF4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E6D043-0723-214D-C1A7-7F6D601A5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6FA84-44E1-4A89-AD76-DB66CC0695D2}" type="datetimeFigureOut">
              <a:rPr lang="vi-VN" smtClean="0"/>
              <a:t>24/11/2024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7F854-C7B7-38E0-D9FD-131229AD3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756058-016A-B402-56DD-37868D6F2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0ED56-313F-48EC-A3D4-2663324CC14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306833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00F1A-4245-7655-BCC8-29F7A4463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6FFC6-EE8D-1CE2-E784-617324E7C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D1DB7-1E1A-DE9E-F499-609A9C26F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6FA84-44E1-4A89-AD76-DB66CC0695D2}" type="datetimeFigureOut">
              <a:rPr lang="vi-VN" smtClean="0"/>
              <a:t>24/11/2024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F4597-0C23-4ED9-765D-2B43004FB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C48516-E799-47DA-6D62-42FB4B0F5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0ED56-313F-48EC-A3D4-2663324CC14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078705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682CF-EB5B-179E-17AB-CE1BD87A1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357E9D-C168-E081-2E08-659A7F9E4F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68E07E-E4B1-E6E1-F616-4269006DB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6FA84-44E1-4A89-AD76-DB66CC0695D2}" type="datetimeFigureOut">
              <a:rPr lang="vi-VN" smtClean="0"/>
              <a:t>24/11/2024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D9CADA-8E1A-CE46-CD24-FDEBE8385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AE4FA3-EBEB-7574-32CE-319222DD0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0ED56-313F-48EC-A3D4-2663324CC14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44908061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39143-CBBC-67E9-E1B4-FB28E9C6F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F3134-1F5C-AEAC-0DFC-5CDE1222B8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D5FC34-E8EB-DD39-D03F-B4EBC709B0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306150-446B-6275-4BFC-6A408F8BD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6FA84-44E1-4A89-AD76-DB66CC0695D2}" type="datetimeFigureOut">
              <a:rPr lang="vi-VN" smtClean="0"/>
              <a:t>24/11/2024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339851-E47C-44FE-5AC8-D423E4EC9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0796C5-0C61-699B-C9FB-91C7C0B26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0ED56-313F-48EC-A3D4-2663324CC14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6895913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A574B-E11C-411E-BE68-280FBD994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7FD5B8-46B1-9B5F-B4ED-F5619E8643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E517DC-1E35-E78D-822B-9E1560C30E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8732FE-ACC9-EDB3-DAD6-50A7164C21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5D8B0B-DBC3-4033-0593-E543216743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7F1442-5390-1102-23EE-7FA536A34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6FA84-44E1-4A89-AD76-DB66CC0695D2}" type="datetimeFigureOut">
              <a:rPr lang="vi-VN" smtClean="0"/>
              <a:t>24/11/2024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9B9657-6A6F-BB7C-B7BD-96AB6D722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4D5614-B7A0-A03D-33C4-2CA579B9D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0ED56-313F-48EC-A3D4-2663324CC14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46340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4ABF8-0C1E-8959-7110-47711A298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BD37CA-7A67-508B-CD17-BDC93608E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6FA84-44E1-4A89-AD76-DB66CC0695D2}" type="datetimeFigureOut">
              <a:rPr lang="vi-VN" smtClean="0"/>
              <a:t>24/11/2024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FA7041-D77B-2F4A-BA81-EF3E5C30E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D6B46D-C3C5-7CB3-F42C-F5A6083D4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0ED56-313F-48EC-A3D4-2663324CC14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2656437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C40E2B-A3F6-BE72-D56D-E65F96C22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6FA84-44E1-4A89-AD76-DB66CC0695D2}" type="datetimeFigureOut">
              <a:rPr lang="vi-VN" smtClean="0"/>
              <a:t>24/11/2024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2EB99D-E23E-8A82-D704-A49BDB030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2D139C-86EB-20C0-5165-C8D8F1446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0ED56-313F-48EC-A3D4-2663324CC14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23203339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B521B-3EF7-D7D5-E097-0EF38094D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9E139-E055-28D0-18C9-A2D1AC85C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D83EC3-630E-867D-0388-08547A0D2E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8AD70D-6C5E-66DB-CCE9-7781F6FC5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6FA84-44E1-4A89-AD76-DB66CC0695D2}" type="datetimeFigureOut">
              <a:rPr lang="vi-VN" smtClean="0"/>
              <a:t>24/11/2024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C64813-095D-82B9-CC8F-35C6DA119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32DEC1-7E87-8DB3-C651-AB8440D7A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0ED56-313F-48EC-A3D4-2663324CC14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5309184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5DAAB-1EC2-C671-CF43-9BE4410CA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9C797D-2219-4640-D7AD-B04059343B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4C82B4-3A3C-8EB7-7901-FB415350EA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461889-E942-6A58-3842-D07E0927D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6FA84-44E1-4A89-AD76-DB66CC0695D2}" type="datetimeFigureOut">
              <a:rPr lang="vi-VN" smtClean="0"/>
              <a:t>24/11/2024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B9BBFA-C78E-616E-201B-99CA2EAC7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99B91A-70BF-B160-81F5-16FAF94A7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0ED56-313F-48EC-A3D4-2663324CC14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4469662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8A550A-35BE-8F3E-B870-1AA4581A6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BC9267-FA33-ECBA-1EBA-CAEBF825BC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912CA0-6987-BA7B-A1C4-7821DB9F3F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66FA84-44E1-4A89-AD76-DB66CC0695D2}" type="datetimeFigureOut">
              <a:rPr lang="vi-VN" smtClean="0"/>
              <a:t>24/11/2024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95955-272E-223C-1A1B-A2544DABD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C9A295-DF4D-E5D7-07C4-DCC113FB9A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DC0ED56-313F-48EC-A3D4-2663324CC142}" type="slidenum">
              <a:rPr lang="vi-VN" smtClean="0"/>
              <a:t>‹#›</a:t>
            </a:fld>
            <a:endParaRPr lang="vi-VN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CAFF92B0-A409-6C1F-DD35-65F44CA1417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0186" y="218707"/>
            <a:ext cx="1629585" cy="1629585"/>
          </a:xfrm>
          <a:prstGeom prst="rect">
            <a:avLst/>
          </a:prstGeom>
        </p:spPr>
      </p:pic>
      <p:pic>
        <p:nvPicPr>
          <p:cNvPr id="9" name="Picture 8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73B2A240-46C5-3FAC-201D-C118BAC7930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544" y="-4183172"/>
            <a:ext cx="1629585" cy="162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33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3AE8596-F5C4-C54D-1EBB-0D9509801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953" y="868680"/>
            <a:ext cx="9956890" cy="281661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04835-673C-7014-D1D6-AC932089C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463310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grass and wheat in a field&#10;&#10;Description automatically generated with medium confidence">
            <a:extLst>
              <a:ext uri="{FF2B5EF4-FFF2-40B4-BE49-F238E27FC236}">
                <a16:creationId xmlns:a16="http://schemas.microsoft.com/office/drawing/2014/main" id="{653DA107-57E9-DD03-688E-69CF81C405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" r="-2" b="-2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215BA53-CB76-9B55-B30A-28993EABDE12}"/>
              </a:ext>
            </a:extLst>
          </p:cNvPr>
          <p:cNvSpPr/>
          <p:nvPr/>
        </p:nvSpPr>
        <p:spPr>
          <a:xfrm>
            <a:off x="281694" y="274201"/>
            <a:ext cx="11622024" cy="6254496"/>
          </a:xfrm>
          <a:prstGeom prst="roundRect">
            <a:avLst>
              <a:gd name="adj" fmla="val 14268"/>
            </a:avLst>
          </a:prstGeom>
          <a:ln w="57150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F46CA53-D188-B147-CA4A-A8676E216B3A}"/>
              </a:ext>
            </a:extLst>
          </p:cNvPr>
          <p:cNvSpPr/>
          <p:nvPr/>
        </p:nvSpPr>
        <p:spPr>
          <a:xfrm>
            <a:off x="610616" y="400304"/>
            <a:ext cx="914400" cy="914400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/>
              <a:t>1</a:t>
            </a:r>
            <a:endParaRPr lang="vi-VN" sz="7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23E112-A06D-47E5-0F95-A0CB318F93D7}"/>
              </a:ext>
            </a:extLst>
          </p:cNvPr>
          <p:cNvSpPr txBox="1"/>
          <p:nvPr/>
        </p:nvSpPr>
        <p:spPr>
          <a:xfrm>
            <a:off x="1545336" y="512064"/>
            <a:ext cx="10287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/>
              <a:t>Đặt tính rồi tính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22B88B6-7B46-425E-BE28-A2AD7BC150A4}"/>
              </a:ext>
            </a:extLst>
          </p:cNvPr>
          <p:cNvSpPr/>
          <p:nvPr/>
        </p:nvSpPr>
        <p:spPr>
          <a:xfrm>
            <a:off x="2062480" y="1432560"/>
            <a:ext cx="2291156" cy="7213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cs typeface="Calibri" panose="020F0502020204030204" pitchFamily="34" charset="0"/>
              </a:rPr>
              <a:t>23 : 4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5F01E5F-0FDE-C53F-6C24-6FFDCE8C207C}"/>
              </a:ext>
            </a:extLst>
          </p:cNvPr>
          <p:cNvSpPr/>
          <p:nvPr/>
        </p:nvSpPr>
        <p:spPr>
          <a:xfrm>
            <a:off x="5384799" y="1442720"/>
            <a:ext cx="2203355" cy="7213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cs typeface="Calibri" panose="020F0502020204030204" pitchFamily="34" charset="0"/>
              </a:rPr>
              <a:t>15 : 8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B3E7B5C-D41E-8426-8F04-C6E6874D2D7B}"/>
              </a:ext>
            </a:extLst>
          </p:cNvPr>
          <p:cNvSpPr/>
          <p:nvPr/>
        </p:nvSpPr>
        <p:spPr>
          <a:xfrm>
            <a:off x="8514079" y="1402080"/>
            <a:ext cx="2840857" cy="7213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cs typeface="Calibri" panose="020F0502020204030204" pitchFamily="34" charset="0"/>
              </a:rPr>
              <a:t>882 : 36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A8B4118-FD6E-3ACB-5E04-EBAAA63C5D32}"/>
              </a:ext>
            </a:extLst>
          </p:cNvPr>
          <p:cNvGrpSpPr/>
          <p:nvPr/>
        </p:nvGrpSpPr>
        <p:grpSpPr>
          <a:xfrm>
            <a:off x="955040" y="2545566"/>
            <a:ext cx="2170146" cy="1335262"/>
            <a:chOff x="304800" y="2637006"/>
            <a:chExt cx="2170146" cy="133526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3F39FB1-01EB-AC63-F294-9F6408954A3A}"/>
                </a:ext>
              </a:extLst>
            </p:cNvPr>
            <p:cNvSpPr txBox="1"/>
            <p:nvPr/>
          </p:nvSpPr>
          <p:spPr>
            <a:xfrm>
              <a:off x="304800" y="2637006"/>
              <a:ext cx="20421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</a:rPr>
                <a:t>23   4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34D72A2-12B3-CE52-6C9D-CFE6966CE628}"/>
                </a:ext>
              </a:extLst>
            </p:cNvPr>
            <p:cNvCxnSpPr>
              <a:cxnSpLocks/>
            </p:cNvCxnSpPr>
            <p:nvPr/>
          </p:nvCxnSpPr>
          <p:spPr>
            <a:xfrm>
              <a:off x="1316706" y="2854668"/>
              <a:ext cx="0" cy="1117600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7212708-96A6-3778-C95B-1561A79C29A1}"/>
                </a:ext>
              </a:extLst>
            </p:cNvPr>
            <p:cNvCxnSpPr>
              <a:cxnSpLocks/>
            </p:cNvCxnSpPr>
            <p:nvPr/>
          </p:nvCxnSpPr>
          <p:spPr>
            <a:xfrm>
              <a:off x="1326866" y="3291840"/>
              <a:ext cx="1148080" cy="0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04CD5E9-05FD-FCED-2063-0A949347E273}"/>
              </a:ext>
            </a:extLst>
          </p:cNvPr>
          <p:cNvGrpSpPr/>
          <p:nvPr/>
        </p:nvGrpSpPr>
        <p:grpSpPr>
          <a:xfrm>
            <a:off x="4934466" y="2627129"/>
            <a:ext cx="2263169" cy="1249680"/>
            <a:chOff x="111760" y="2702560"/>
            <a:chExt cx="2316480" cy="124968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1879E56-C5BD-802A-AFDF-64974E633960}"/>
                </a:ext>
              </a:extLst>
            </p:cNvPr>
            <p:cNvSpPr txBox="1"/>
            <p:nvPr/>
          </p:nvSpPr>
          <p:spPr>
            <a:xfrm>
              <a:off x="111760" y="2702560"/>
              <a:ext cx="221744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</a:rPr>
                <a:t>15   8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A8BEAE3-6F2E-478C-EB05-3C7966957F16}"/>
                </a:ext>
              </a:extLst>
            </p:cNvPr>
            <p:cNvCxnSpPr>
              <a:cxnSpLocks/>
            </p:cNvCxnSpPr>
            <p:nvPr/>
          </p:nvCxnSpPr>
          <p:spPr>
            <a:xfrm>
              <a:off x="1270000" y="2834640"/>
              <a:ext cx="0" cy="1117600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AF26473-7B3E-84AE-491A-25ADA3F8BEDE}"/>
                </a:ext>
              </a:extLst>
            </p:cNvPr>
            <p:cNvCxnSpPr>
              <a:cxnSpLocks/>
            </p:cNvCxnSpPr>
            <p:nvPr/>
          </p:nvCxnSpPr>
          <p:spPr>
            <a:xfrm>
              <a:off x="1280160" y="3291840"/>
              <a:ext cx="1148080" cy="0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BF96A35-86C5-F858-CD90-88CAEFAF0584}"/>
              </a:ext>
            </a:extLst>
          </p:cNvPr>
          <p:cNvGrpSpPr/>
          <p:nvPr/>
        </p:nvGrpSpPr>
        <p:grpSpPr>
          <a:xfrm>
            <a:off x="8782531" y="2462894"/>
            <a:ext cx="2605725" cy="1225186"/>
            <a:chOff x="200093" y="2727054"/>
            <a:chExt cx="2576286" cy="122518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40085D0-07B5-5D62-D572-3BC575E25482}"/>
                </a:ext>
              </a:extLst>
            </p:cNvPr>
            <p:cNvSpPr txBox="1"/>
            <p:nvPr/>
          </p:nvSpPr>
          <p:spPr>
            <a:xfrm>
              <a:off x="200093" y="2727054"/>
              <a:ext cx="25762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</a:rPr>
                <a:t>882 36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3D7D417-D387-614B-DB2A-4BAE684CF00F}"/>
                </a:ext>
              </a:extLst>
            </p:cNvPr>
            <p:cNvCxnSpPr>
              <a:cxnSpLocks/>
            </p:cNvCxnSpPr>
            <p:nvPr/>
          </p:nvCxnSpPr>
          <p:spPr>
            <a:xfrm>
              <a:off x="1270000" y="2834640"/>
              <a:ext cx="0" cy="1117600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C518D1F-9B82-F059-2576-25D6442378A5}"/>
                </a:ext>
              </a:extLst>
            </p:cNvPr>
            <p:cNvCxnSpPr>
              <a:cxnSpLocks/>
            </p:cNvCxnSpPr>
            <p:nvPr/>
          </p:nvCxnSpPr>
          <p:spPr>
            <a:xfrm>
              <a:off x="1280160" y="3291840"/>
              <a:ext cx="1148080" cy="0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57023BCA-BA34-98FB-1F1A-DF315B1F7C43}"/>
              </a:ext>
            </a:extLst>
          </p:cNvPr>
          <p:cNvSpPr txBox="1"/>
          <p:nvPr/>
        </p:nvSpPr>
        <p:spPr>
          <a:xfrm>
            <a:off x="1239520" y="312928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cs typeface="Calibri" panose="020F0502020204030204" pitchFamily="34" charset="0"/>
              </a:rPr>
              <a:t>30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E1A9EED-13C8-0B18-3409-3F621F8F7774}"/>
              </a:ext>
            </a:extLst>
          </p:cNvPr>
          <p:cNvSpPr txBox="1"/>
          <p:nvPr/>
        </p:nvSpPr>
        <p:spPr>
          <a:xfrm>
            <a:off x="1249680" y="368808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4F5AD70-92D1-F1CC-0B23-B3EA7FD56958}"/>
              </a:ext>
            </a:extLst>
          </p:cNvPr>
          <p:cNvSpPr txBox="1"/>
          <p:nvPr/>
        </p:nvSpPr>
        <p:spPr>
          <a:xfrm>
            <a:off x="1971040" y="3119120"/>
            <a:ext cx="15907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cs typeface="Calibri" panose="020F0502020204030204" pitchFamily="34" charset="0"/>
              </a:rPr>
              <a:t>5,75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E463F3E-8B70-5BDE-A38F-22CC0B86F56B}"/>
              </a:ext>
            </a:extLst>
          </p:cNvPr>
          <p:cNvSpPr txBox="1"/>
          <p:nvPr/>
        </p:nvSpPr>
        <p:spPr>
          <a:xfrm>
            <a:off x="5136606" y="3231262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cs typeface="Calibri" panose="020F0502020204030204" pitchFamily="34" charset="0"/>
              </a:rPr>
              <a:t>70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3FDF323-3485-7898-37D8-FF9E41773CAB}"/>
              </a:ext>
            </a:extLst>
          </p:cNvPr>
          <p:cNvSpPr txBox="1"/>
          <p:nvPr/>
        </p:nvSpPr>
        <p:spPr>
          <a:xfrm>
            <a:off x="5405120" y="367538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cs typeface="Calibri" panose="020F0502020204030204" pitchFamily="34" charset="0"/>
              </a:rPr>
              <a:t>60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6369942-61B3-1B6D-54D1-47BE0DCF4E1D}"/>
              </a:ext>
            </a:extLst>
          </p:cNvPr>
          <p:cNvSpPr txBox="1"/>
          <p:nvPr/>
        </p:nvSpPr>
        <p:spPr>
          <a:xfrm>
            <a:off x="5405120" y="417576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cs typeface="Calibri" panose="020F0502020204030204" pitchFamily="34" charset="0"/>
              </a:rPr>
              <a:t>40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A96D1F0-35B8-FD32-841C-A5B1CA1771C6}"/>
              </a:ext>
            </a:extLst>
          </p:cNvPr>
          <p:cNvSpPr txBox="1"/>
          <p:nvPr/>
        </p:nvSpPr>
        <p:spPr>
          <a:xfrm>
            <a:off x="5659120" y="4643120"/>
            <a:ext cx="69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89F6267-B98B-194D-01CC-DC0557D199F6}"/>
              </a:ext>
            </a:extLst>
          </p:cNvPr>
          <p:cNvSpPr txBox="1"/>
          <p:nvPr/>
        </p:nvSpPr>
        <p:spPr>
          <a:xfrm>
            <a:off x="6004560" y="3200400"/>
            <a:ext cx="1889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cs typeface="Calibri" panose="020F0502020204030204" pitchFamily="34" charset="0"/>
              </a:rPr>
              <a:t>1,875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FB34289-4F79-D2BE-463D-B8BCAF7922F4}"/>
              </a:ext>
            </a:extLst>
          </p:cNvPr>
          <p:cNvSpPr txBox="1"/>
          <p:nvPr/>
        </p:nvSpPr>
        <p:spPr>
          <a:xfrm>
            <a:off x="8737447" y="3101317"/>
            <a:ext cx="1209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cs typeface="Calibri" panose="020F0502020204030204" pitchFamily="34" charset="0"/>
              </a:rPr>
              <a:t>162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750DDE7-04C2-4B47-2D61-154143005D0E}"/>
              </a:ext>
            </a:extLst>
          </p:cNvPr>
          <p:cNvSpPr txBox="1"/>
          <p:nvPr/>
        </p:nvSpPr>
        <p:spPr>
          <a:xfrm>
            <a:off x="9088588" y="3823799"/>
            <a:ext cx="1178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cs typeface="Calibri" panose="020F0502020204030204" pitchFamily="34" charset="0"/>
              </a:rPr>
              <a:t>180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6BC991A-858D-C2A7-7366-489CC7E6835C}"/>
              </a:ext>
            </a:extLst>
          </p:cNvPr>
          <p:cNvSpPr txBox="1"/>
          <p:nvPr/>
        </p:nvSpPr>
        <p:spPr>
          <a:xfrm>
            <a:off x="9734873" y="4555184"/>
            <a:ext cx="701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cs typeface="Calibri" panose="020F0502020204030204" pitchFamily="34" charset="0"/>
              </a:rPr>
              <a:t>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BB53133-355E-071A-54EF-B2624D3BBB0F}"/>
              </a:ext>
            </a:extLst>
          </p:cNvPr>
          <p:cNvSpPr txBox="1"/>
          <p:nvPr/>
        </p:nvSpPr>
        <p:spPr>
          <a:xfrm>
            <a:off x="9824720" y="3200400"/>
            <a:ext cx="1575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cs typeface="Calibri" panose="020F0502020204030204" pitchFamily="34" charset="0"/>
              </a:rPr>
              <a:t>24,5</a:t>
            </a:r>
          </a:p>
        </p:txBody>
      </p:sp>
    </p:spTree>
    <p:extLst>
      <p:ext uri="{BB962C8B-B14F-4D97-AF65-F5344CB8AC3E}">
        <p14:creationId xmlns:p14="http://schemas.microsoft.com/office/powerpoint/2010/main" val="14248621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2" grpId="0" animBg="1"/>
      <p:bldP spid="3" grpId="0" animBg="1"/>
      <p:bldP spid="5" grpId="0" animBg="1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grass and wheat in a field&#10;&#10;Description automatically generated with medium confidence">
            <a:extLst>
              <a:ext uri="{FF2B5EF4-FFF2-40B4-BE49-F238E27FC236}">
                <a16:creationId xmlns:a16="http://schemas.microsoft.com/office/drawing/2014/main" id="{653DA107-57E9-DD03-688E-69CF81C405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" r="-2" b="-2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215BA53-CB76-9B55-B30A-28993EABDE12}"/>
              </a:ext>
            </a:extLst>
          </p:cNvPr>
          <p:cNvSpPr/>
          <p:nvPr/>
        </p:nvSpPr>
        <p:spPr>
          <a:xfrm>
            <a:off x="274320" y="374904"/>
            <a:ext cx="11622024" cy="6254496"/>
          </a:xfrm>
          <a:prstGeom prst="roundRect">
            <a:avLst>
              <a:gd name="adj" fmla="val 14268"/>
            </a:avLst>
          </a:prstGeom>
          <a:ln w="57150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F46CA53-D188-B147-CA4A-A8676E216B3A}"/>
              </a:ext>
            </a:extLst>
          </p:cNvPr>
          <p:cNvSpPr/>
          <p:nvPr/>
        </p:nvSpPr>
        <p:spPr>
          <a:xfrm>
            <a:off x="630936" y="512064"/>
            <a:ext cx="914400" cy="914400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latin typeface="#9Slide03 AmpleSoft Bold" panose="02000000000000000000" pitchFamily="2" charset="-93"/>
              </a:rPr>
              <a:t>2</a:t>
            </a:r>
            <a:endParaRPr lang="vi-VN" sz="7200" dirty="0">
              <a:latin typeface="#9Slide03 AmpleSoft Bold" panose="02000000000000000000" pitchFamily="2" charset="-93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23E112-A06D-47E5-0F95-A0CB318F93D7}"/>
              </a:ext>
            </a:extLst>
          </p:cNvPr>
          <p:cNvSpPr txBox="1"/>
          <p:nvPr/>
        </p:nvSpPr>
        <p:spPr>
          <a:xfrm>
            <a:off x="1577234" y="643637"/>
            <a:ext cx="10287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Chọn số thập phân là thương ứng với mỗi phép chia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F1CBD3F-01F9-2D50-658B-EF1A2BAD4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3067" y="1519792"/>
            <a:ext cx="7486982" cy="4647092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419B044-6AE7-0204-0719-41266D4D527A}"/>
              </a:ext>
            </a:extLst>
          </p:cNvPr>
          <p:cNvCxnSpPr/>
          <p:nvPr/>
        </p:nvCxnSpPr>
        <p:spPr>
          <a:xfrm>
            <a:off x="4072270" y="2371060"/>
            <a:ext cx="4827181" cy="1892596"/>
          </a:xfrm>
          <a:prstGeom prst="line">
            <a:avLst/>
          </a:prstGeom>
          <a:ln w="57150">
            <a:solidFill>
              <a:srgbClr val="E41C8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EE5ABF-94EC-6022-F00F-4B90BF86358F}"/>
              </a:ext>
            </a:extLst>
          </p:cNvPr>
          <p:cNvCxnSpPr>
            <a:cxnSpLocks/>
          </p:cNvCxnSpPr>
          <p:nvPr/>
        </p:nvCxnSpPr>
        <p:spPr>
          <a:xfrm>
            <a:off x="5560829" y="4061636"/>
            <a:ext cx="3327990" cy="1913862"/>
          </a:xfrm>
          <a:prstGeom prst="line">
            <a:avLst/>
          </a:prstGeom>
          <a:ln w="57150">
            <a:solidFill>
              <a:srgbClr val="E41C8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E497357-BBB0-D963-140E-51FEE19285D3}"/>
              </a:ext>
            </a:extLst>
          </p:cNvPr>
          <p:cNvCxnSpPr>
            <a:cxnSpLocks/>
          </p:cNvCxnSpPr>
          <p:nvPr/>
        </p:nvCxnSpPr>
        <p:spPr>
          <a:xfrm flipV="1">
            <a:off x="4667694" y="2137144"/>
            <a:ext cx="4401878" cy="3264194"/>
          </a:xfrm>
          <a:prstGeom prst="line">
            <a:avLst/>
          </a:prstGeom>
          <a:ln w="57150">
            <a:solidFill>
              <a:srgbClr val="E41C8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5967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grass and wheat in a field&#10;&#10;Description automatically generated with medium confidence">
            <a:extLst>
              <a:ext uri="{FF2B5EF4-FFF2-40B4-BE49-F238E27FC236}">
                <a16:creationId xmlns:a16="http://schemas.microsoft.com/office/drawing/2014/main" id="{653DA107-57E9-DD03-688E-69CF81C405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" r="-2" b="-2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215BA53-CB76-9B55-B30A-28993EABDE12}"/>
              </a:ext>
            </a:extLst>
          </p:cNvPr>
          <p:cNvSpPr/>
          <p:nvPr/>
        </p:nvSpPr>
        <p:spPr>
          <a:xfrm>
            <a:off x="274320" y="374904"/>
            <a:ext cx="11622024" cy="6254496"/>
          </a:xfrm>
          <a:prstGeom prst="roundRect">
            <a:avLst>
              <a:gd name="adj" fmla="val 14268"/>
            </a:avLst>
          </a:prstGeom>
          <a:ln w="57150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F46CA53-D188-B147-CA4A-A8676E216B3A}"/>
              </a:ext>
            </a:extLst>
          </p:cNvPr>
          <p:cNvSpPr/>
          <p:nvPr/>
        </p:nvSpPr>
        <p:spPr>
          <a:xfrm>
            <a:off x="630936" y="512064"/>
            <a:ext cx="914400" cy="914400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latin typeface="#9Slide03 AmpleSoft Bold" panose="02000000000000000000" pitchFamily="2" charset="-93"/>
              </a:rPr>
              <a:t>3</a:t>
            </a:r>
            <a:endParaRPr lang="vi-VN" sz="7200" dirty="0">
              <a:latin typeface="#9Slide03 AmpleSoft Bold" panose="02000000000000000000" pitchFamily="2" charset="-93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23E112-A06D-47E5-0F95-A0CB318F93D7}"/>
              </a:ext>
            </a:extLst>
          </p:cNvPr>
          <p:cNvSpPr txBox="1"/>
          <p:nvPr/>
        </p:nvSpPr>
        <p:spPr>
          <a:xfrm>
            <a:off x="1481541" y="526679"/>
            <a:ext cx="10287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Một con tàu vũ trụ trong 2 giây đi được 103 km. Hỏi trung bình mỗi giây con tàu vũ trụ đó đi được bao nhiêu ki-lô-mét?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6B0FBB-8756-9333-9E2F-D9622CDBF5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24" y="2434855"/>
            <a:ext cx="3646967" cy="36469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6E56B3-52D2-443B-0981-9989E65E2107}"/>
              </a:ext>
            </a:extLst>
          </p:cNvPr>
          <p:cNvSpPr txBox="1"/>
          <p:nvPr/>
        </p:nvSpPr>
        <p:spPr>
          <a:xfrm>
            <a:off x="3817088" y="2604977"/>
            <a:ext cx="78680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 giải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vi-VN" sz="3600" b="1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Trung bình mỗi giây con tàu vũ trụ đó đi được số ki-lô-mét là:</a:t>
            </a:r>
          </a:p>
          <a:p>
            <a:pPr algn="ctr"/>
            <a:r>
              <a:rPr lang="vi-VN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103 : 2 = 51,5 (km)</a:t>
            </a:r>
          </a:p>
          <a:p>
            <a:pPr algn="r"/>
            <a:r>
              <a:rPr lang="vi-VN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51,5 km</a:t>
            </a:r>
          </a:p>
        </p:txBody>
      </p:sp>
    </p:spTree>
    <p:extLst>
      <p:ext uri="{BB962C8B-B14F-4D97-AF65-F5344CB8AC3E}">
        <p14:creationId xmlns:p14="http://schemas.microsoft.com/office/powerpoint/2010/main" val="874699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EA560-DD0F-9DEB-EA5C-08185E098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EA999-74D4-7CD6-D39E-47ADBE560B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4" descr="A grass and wheat in a field&#10;&#10;Description automatically generated with medium confidence">
            <a:extLst>
              <a:ext uri="{FF2B5EF4-FFF2-40B4-BE49-F238E27FC236}">
                <a16:creationId xmlns:a16="http://schemas.microsoft.com/office/drawing/2014/main" id="{653DA107-57E9-DD03-688E-69CF81C405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" r="-2" b="-2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5" name="Freeform 18">
            <a:extLst>
              <a:ext uri="{FF2B5EF4-FFF2-40B4-BE49-F238E27FC236}">
                <a16:creationId xmlns:a16="http://schemas.microsoft.com/office/drawing/2014/main" id="{CCDF935E-B7C4-BB86-7A07-869FE6212FCC}"/>
              </a:ext>
            </a:extLst>
          </p:cNvPr>
          <p:cNvSpPr/>
          <p:nvPr/>
        </p:nvSpPr>
        <p:spPr>
          <a:xfrm>
            <a:off x="1444752" y="218158"/>
            <a:ext cx="8219563" cy="4747033"/>
          </a:xfrm>
          <a:custGeom>
            <a:avLst/>
            <a:gdLst/>
            <a:ahLst/>
            <a:cxnLst/>
            <a:rect l="l" t="t" r="r" b="b"/>
            <a:pathLst>
              <a:path w="3044185" h="1849342">
                <a:moveTo>
                  <a:pt x="0" y="0"/>
                </a:moveTo>
                <a:lnTo>
                  <a:pt x="3044185" y="0"/>
                </a:lnTo>
                <a:lnTo>
                  <a:pt x="3044185" y="1849342"/>
                </a:lnTo>
                <a:lnTo>
                  <a:pt x="0" y="18493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B4620AA7-EF9B-1721-63B1-0404DF10F061}"/>
              </a:ext>
            </a:extLst>
          </p:cNvPr>
          <p:cNvSpPr/>
          <p:nvPr/>
        </p:nvSpPr>
        <p:spPr>
          <a:xfrm>
            <a:off x="6990840" y="2459736"/>
            <a:ext cx="5207748" cy="4616412"/>
          </a:xfrm>
          <a:custGeom>
            <a:avLst/>
            <a:gdLst/>
            <a:ahLst/>
            <a:cxnLst/>
            <a:rect l="l" t="t" r="r" b="b"/>
            <a:pathLst>
              <a:path w="3767051" h="3282043">
                <a:moveTo>
                  <a:pt x="0" y="0"/>
                </a:moveTo>
                <a:lnTo>
                  <a:pt x="3767050" y="0"/>
                </a:lnTo>
                <a:lnTo>
                  <a:pt x="3767050" y="3282043"/>
                </a:lnTo>
                <a:lnTo>
                  <a:pt x="0" y="328204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88CC51-327F-99D8-C597-4297F65C3C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7025" y="999331"/>
            <a:ext cx="5882788" cy="328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198109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215BA53-CB76-9B55-B30A-28993EABDE12}"/>
              </a:ext>
            </a:extLst>
          </p:cNvPr>
          <p:cNvSpPr/>
          <p:nvPr/>
        </p:nvSpPr>
        <p:spPr>
          <a:xfrm>
            <a:off x="306324" y="301752"/>
            <a:ext cx="11622024" cy="6254496"/>
          </a:xfrm>
          <a:prstGeom prst="roundRect">
            <a:avLst>
              <a:gd name="adj" fmla="val 14268"/>
            </a:avLst>
          </a:prstGeom>
          <a:ln w="57150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5D559CA-055A-6DA8-52E1-336A6ED42E2D}"/>
              </a:ext>
            </a:extLst>
          </p:cNvPr>
          <p:cNvGrpSpPr/>
          <p:nvPr/>
        </p:nvGrpSpPr>
        <p:grpSpPr>
          <a:xfrm>
            <a:off x="654775" y="457200"/>
            <a:ext cx="4404905" cy="4260857"/>
            <a:chOff x="640551" y="218139"/>
            <a:chExt cx="5375713" cy="505333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63E33305-D5CB-5773-4442-3553D5218635}"/>
                </a:ext>
              </a:extLst>
            </p:cNvPr>
            <p:cNvSpPr/>
            <p:nvPr/>
          </p:nvSpPr>
          <p:spPr>
            <a:xfrm>
              <a:off x="640551" y="2668953"/>
              <a:ext cx="5375713" cy="2602523"/>
            </a:xfrm>
            <a:prstGeom prst="roundRect">
              <a:avLst/>
            </a:prstGeom>
            <a:solidFill>
              <a:srgbClr val="FFFF99"/>
            </a:solidFill>
            <a:ln w="76200">
              <a:solidFill>
                <a:schemeClr val="accent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400" b="1" dirty="0">
                  <a:ln w="9525">
                    <a:noFill/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Muốn chia số thập phân cho một số tự nhiên ta làm như thế nào?</a:t>
              </a:r>
              <a:endParaRPr lang="en-US" sz="3400" b="1" dirty="0">
                <a:ln w="9525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317D6F4-CA7A-B878-EC1A-2669DCF14D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5067" y="218139"/>
              <a:ext cx="2626683" cy="2589425"/>
            </a:xfrm>
            <a:prstGeom prst="rect">
              <a:avLst/>
            </a:prstGeom>
          </p:spPr>
        </p:pic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07CB1A0-9F78-4DF8-675A-8B2EDB22023E}"/>
              </a:ext>
            </a:extLst>
          </p:cNvPr>
          <p:cNvSpPr/>
          <p:nvPr/>
        </p:nvSpPr>
        <p:spPr>
          <a:xfrm>
            <a:off x="5273040" y="1341120"/>
            <a:ext cx="6410960" cy="4287520"/>
          </a:xfrm>
          <a:prstGeom prst="roundRect">
            <a:avLst/>
          </a:prstGeom>
          <a:ln>
            <a:solidFill>
              <a:srgbClr val="E41C83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+ Ta thực hiện chia phần nguyên của số bị chia cho số chia.</a:t>
            </a:r>
          </a:p>
          <a:p>
            <a:pPr algn="just"/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+ Viết dấu phẩy vào bên phải của thương vừa tòm được trước khi lấy chữ số đầu tiên ở phần thập phân của số bị chia để tiếp tục thực hiện phép chia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+ Tiếp tục chia với từng chữ số ở phần thập phân của số bị chia.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B6C85EF-F97B-E36D-DAD6-55465C218A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443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E7209-A612-218E-FB71-EFCDF256A9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81103B-41AC-720D-FD6E-3554EE89E9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48FCC9-582D-67F5-E054-8FD7F707E2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1529" y="145501"/>
            <a:ext cx="2182557" cy="12071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BC1D58-F262-2202-8529-72D077ED36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8922" y="885591"/>
            <a:ext cx="2536156" cy="16033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EBA858-7B9F-3659-D1AD-9A69B39856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9647" y="1579610"/>
            <a:ext cx="8193734" cy="28714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0CC702-0B9A-D507-333D-59A673A999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3647" y="4244502"/>
            <a:ext cx="2072820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2953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EA560-DD0F-9DEB-EA5C-08185E098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5" name="Freeform 18">
            <a:extLst>
              <a:ext uri="{FF2B5EF4-FFF2-40B4-BE49-F238E27FC236}">
                <a16:creationId xmlns:a16="http://schemas.microsoft.com/office/drawing/2014/main" id="{CCDF935E-B7C4-BB86-7A07-869FE6212FCC}"/>
              </a:ext>
            </a:extLst>
          </p:cNvPr>
          <p:cNvSpPr/>
          <p:nvPr/>
        </p:nvSpPr>
        <p:spPr>
          <a:xfrm>
            <a:off x="1444752" y="218158"/>
            <a:ext cx="8219563" cy="4747033"/>
          </a:xfrm>
          <a:custGeom>
            <a:avLst/>
            <a:gdLst/>
            <a:ahLst/>
            <a:cxnLst/>
            <a:rect l="l" t="t" r="r" b="b"/>
            <a:pathLst>
              <a:path w="3044185" h="1849342">
                <a:moveTo>
                  <a:pt x="0" y="0"/>
                </a:moveTo>
                <a:lnTo>
                  <a:pt x="3044185" y="0"/>
                </a:lnTo>
                <a:lnTo>
                  <a:pt x="3044185" y="1849342"/>
                </a:lnTo>
                <a:lnTo>
                  <a:pt x="0" y="18493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B4620AA7-EF9B-1721-63B1-0404DF10F061}"/>
              </a:ext>
            </a:extLst>
          </p:cNvPr>
          <p:cNvSpPr/>
          <p:nvPr/>
        </p:nvSpPr>
        <p:spPr>
          <a:xfrm>
            <a:off x="6990840" y="2459736"/>
            <a:ext cx="5207748" cy="4616412"/>
          </a:xfrm>
          <a:custGeom>
            <a:avLst/>
            <a:gdLst/>
            <a:ahLst/>
            <a:cxnLst/>
            <a:rect l="l" t="t" r="r" b="b"/>
            <a:pathLst>
              <a:path w="3767051" h="3282043">
                <a:moveTo>
                  <a:pt x="0" y="0"/>
                </a:moveTo>
                <a:lnTo>
                  <a:pt x="3767050" y="0"/>
                </a:lnTo>
                <a:lnTo>
                  <a:pt x="3767050" y="3282043"/>
                </a:lnTo>
                <a:lnTo>
                  <a:pt x="0" y="32820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6" name="Content Placeholder 12">
            <a:extLst>
              <a:ext uri="{FF2B5EF4-FFF2-40B4-BE49-F238E27FC236}">
                <a16:creationId xmlns:a16="http://schemas.microsoft.com/office/drawing/2014/main" id="{B3F6EAAA-9E2E-A7A6-B848-C3F65EF9E2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863" y="639082"/>
            <a:ext cx="5809701" cy="4351338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837A331-0E2F-0786-A350-10BF6FD52A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1470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215BA53-CB76-9B55-B30A-28993EABDE12}"/>
              </a:ext>
            </a:extLst>
          </p:cNvPr>
          <p:cNvSpPr/>
          <p:nvPr/>
        </p:nvSpPr>
        <p:spPr>
          <a:xfrm>
            <a:off x="274320" y="374904"/>
            <a:ext cx="11622024" cy="6254496"/>
          </a:xfrm>
          <a:prstGeom prst="roundRect">
            <a:avLst>
              <a:gd name="adj" fmla="val 14268"/>
            </a:avLst>
          </a:prstGeom>
          <a:ln w="57150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7E7765-7D1B-5266-2E75-31422A05BF4E}"/>
              </a:ext>
            </a:extLst>
          </p:cNvPr>
          <p:cNvSpPr txBox="1"/>
          <p:nvPr/>
        </p:nvSpPr>
        <p:spPr>
          <a:xfrm>
            <a:off x="849085" y="533400"/>
            <a:ext cx="1051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thương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4B5CC8-45EA-F0D0-E535-ABD037D9E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5856" y="1623099"/>
            <a:ext cx="6543675" cy="4851859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2EA9AB-0EC8-8F2A-338A-51B5F5EEC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654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215BA53-CB76-9B55-B30A-28993EABDE12}"/>
              </a:ext>
            </a:extLst>
          </p:cNvPr>
          <p:cNvSpPr/>
          <p:nvPr/>
        </p:nvSpPr>
        <p:spPr>
          <a:xfrm>
            <a:off x="274320" y="374904"/>
            <a:ext cx="11622024" cy="6254496"/>
          </a:xfrm>
          <a:prstGeom prst="roundRect">
            <a:avLst>
              <a:gd name="adj" fmla="val 14268"/>
            </a:avLst>
          </a:prstGeom>
          <a:ln w="57150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131A65D-5670-B043-E581-F20F4A43ECEB}"/>
              </a:ext>
            </a:extLst>
          </p:cNvPr>
          <p:cNvSpPr/>
          <p:nvPr/>
        </p:nvSpPr>
        <p:spPr>
          <a:xfrm>
            <a:off x="4734560" y="518160"/>
            <a:ext cx="2631440" cy="640080"/>
          </a:xfrm>
          <a:prstGeom prst="roundRect">
            <a:avLst/>
          </a:prstGeom>
          <a:ln>
            <a:solidFill>
              <a:srgbClr val="E41C83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26 : 8 = ? (m)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1B983C-D3A0-7C07-B606-12DE7A1E1B48}"/>
              </a:ext>
            </a:extLst>
          </p:cNvPr>
          <p:cNvSpPr txBox="1"/>
          <p:nvPr/>
        </p:nvSpPr>
        <p:spPr>
          <a:xfrm>
            <a:off x="680719" y="1399177"/>
            <a:ext cx="5763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Ta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rồi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5EE13AA-27DD-DAF0-69CD-A40D8618F004}"/>
              </a:ext>
            </a:extLst>
          </p:cNvPr>
          <p:cNvGrpSpPr/>
          <p:nvPr/>
        </p:nvGrpSpPr>
        <p:grpSpPr>
          <a:xfrm>
            <a:off x="386080" y="2661920"/>
            <a:ext cx="2296160" cy="1076960"/>
            <a:chOff x="132080" y="2692400"/>
            <a:chExt cx="2296160" cy="107696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4E1B528-0007-4890-D720-D4510E6A3102}"/>
                </a:ext>
              </a:extLst>
            </p:cNvPr>
            <p:cNvSpPr txBox="1"/>
            <p:nvPr/>
          </p:nvSpPr>
          <p:spPr>
            <a:xfrm>
              <a:off x="132080" y="2692400"/>
              <a:ext cx="18389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Calibri" panose="020F0502020204030204" pitchFamily="34" charset="0"/>
                  <a:cs typeface="Calibri" panose="020F0502020204030204" pitchFamily="34" charset="0"/>
                </a:rPr>
                <a:t>26      8 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4D9E863-26D2-DFC3-6134-7D81F3F27D6F}"/>
                </a:ext>
              </a:extLst>
            </p:cNvPr>
            <p:cNvCxnSpPr>
              <a:cxnSpLocks/>
            </p:cNvCxnSpPr>
            <p:nvPr/>
          </p:nvCxnSpPr>
          <p:spPr>
            <a:xfrm>
              <a:off x="1270000" y="2834640"/>
              <a:ext cx="0" cy="934720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447FC71-0628-E62B-5BC6-140CAF4E7BAD}"/>
                </a:ext>
              </a:extLst>
            </p:cNvPr>
            <p:cNvCxnSpPr>
              <a:cxnSpLocks/>
            </p:cNvCxnSpPr>
            <p:nvPr/>
          </p:nvCxnSpPr>
          <p:spPr>
            <a:xfrm>
              <a:off x="1280160" y="3291840"/>
              <a:ext cx="1148080" cy="0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BFA5262-CEEC-55BB-49A3-A16C02E5DB8E}"/>
              </a:ext>
            </a:extLst>
          </p:cNvPr>
          <p:cNvSpPr txBox="1"/>
          <p:nvPr/>
        </p:nvSpPr>
        <p:spPr>
          <a:xfrm>
            <a:off x="2854959" y="2184400"/>
            <a:ext cx="885806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26 chia 8 được 3, viết 3.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3 nhân 8 bằng 24; 26 trừ 24 bằng 2, viết 2.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Để chia tiếp, ta viết thêm dấu phẩy vào bên phải 3. Viết thêm chữ số 0 vào bên phải 2 được 20. 20 chia 8 được 2, viết 2.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2 nhân 8 bằng 16; 20 trừ 16 bằng 4, viết 4. Viết thêm chữ số 0 vào bên phải 4 được 40. 40 chia 8 được 5, viết 5.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5 nhân 8 bằng 40; 40 trừ 40 bằng 0, viết 0.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Vậy: 26 : 8 = 3,25 (m).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0B8813-15A5-F20F-92D8-2377B1C01C6F}"/>
              </a:ext>
            </a:extLst>
          </p:cNvPr>
          <p:cNvSpPr txBox="1"/>
          <p:nvPr/>
        </p:nvSpPr>
        <p:spPr>
          <a:xfrm>
            <a:off x="1534160" y="3169920"/>
            <a:ext cx="426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5AC8A11-B039-F162-18B5-4334A6DA41D4}"/>
              </a:ext>
            </a:extLst>
          </p:cNvPr>
          <p:cNvSpPr txBox="1"/>
          <p:nvPr/>
        </p:nvSpPr>
        <p:spPr>
          <a:xfrm>
            <a:off x="640080" y="3119120"/>
            <a:ext cx="325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11B1DFC-4FE1-0302-E189-AB976EEEAD74}"/>
              </a:ext>
            </a:extLst>
          </p:cNvPr>
          <p:cNvSpPr txBox="1"/>
          <p:nvPr/>
        </p:nvSpPr>
        <p:spPr>
          <a:xfrm>
            <a:off x="1788160" y="3190240"/>
            <a:ext cx="243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D3923E4-2980-0AB1-7FFF-AB3C733A29D3}"/>
              </a:ext>
            </a:extLst>
          </p:cNvPr>
          <p:cNvSpPr txBox="1"/>
          <p:nvPr/>
        </p:nvSpPr>
        <p:spPr>
          <a:xfrm>
            <a:off x="934720" y="3139440"/>
            <a:ext cx="325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E7702CB-9A3F-2F9E-F2A4-0C484CA83A01}"/>
              </a:ext>
            </a:extLst>
          </p:cNvPr>
          <p:cNvSpPr txBox="1"/>
          <p:nvPr/>
        </p:nvSpPr>
        <p:spPr>
          <a:xfrm>
            <a:off x="1910080" y="3180080"/>
            <a:ext cx="325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3EDE91B-B933-F1DB-DD29-787571D56259}"/>
              </a:ext>
            </a:extLst>
          </p:cNvPr>
          <p:cNvSpPr txBox="1"/>
          <p:nvPr/>
        </p:nvSpPr>
        <p:spPr>
          <a:xfrm>
            <a:off x="883920" y="3586480"/>
            <a:ext cx="325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6A382EA-EC4D-8449-79D5-DFDD0385B627}"/>
              </a:ext>
            </a:extLst>
          </p:cNvPr>
          <p:cNvSpPr txBox="1"/>
          <p:nvPr/>
        </p:nvSpPr>
        <p:spPr>
          <a:xfrm>
            <a:off x="1137920" y="3586480"/>
            <a:ext cx="325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95919F6-1014-DA9C-ED0C-6B8E806C8E18}"/>
              </a:ext>
            </a:extLst>
          </p:cNvPr>
          <p:cNvSpPr txBox="1"/>
          <p:nvPr/>
        </p:nvSpPr>
        <p:spPr>
          <a:xfrm>
            <a:off x="2174240" y="3180080"/>
            <a:ext cx="325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FB02D54-BA2C-3544-3908-97C6ADE050C4}"/>
              </a:ext>
            </a:extLst>
          </p:cNvPr>
          <p:cNvSpPr txBox="1"/>
          <p:nvPr/>
        </p:nvSpPr>
        <p:spPr>
          <a:xfrm>
            <a:off x="1137920" y="4033520"/>
            <a:ext cx="325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148639-9261-D0FC-A152-83CF54E95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8286" y="5763880"/>
            <a:ext cx="5523455" cy="1219306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059D162-30CA-2E9A-E980-677BF3F6D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1713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 uiExpand="1" build="p"/>
      <p:bldP spid="18" grpId="0"/>
      <p:bldP spid="20" grpId="0"/>
      <p:bldP spid="21" grpId="0"/>
      <p:bldP spid="22" grpId="0"/>
      <p:bldP spid="23" grpId="0"/>
      <p:bldP spid="24" grpId="0"/>
      <p:bldP spid="25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215BA53-CB76-9B55-B30A-28993EABDE12}"/>
              </a:ext>
            </a:extLst>
          </p:cNvPr>
          <p:cNvSpPr/>
          <p:nvPr/>
        </p:nvSpPr>
        <p:spPr>
          <a:xfrm>
            <a:off x="274320" y="374904"/>
            <a:ext cx="11622024" cy="6254496"/>
          </a:xfrm>
          <a:prstGeom prst="roundRect">
            <a:avLst>
              <a:gd name="adj" fmla="val 14268"/>
            </a:avLst>
          </a:prstGeom>
          <a:ln w="57150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1B983C-D3A0-7C07-B606-12DE7A1E1B48}"/>
              </a:ext>
            </a:extLst>
          </p:cNvPr>
          <p:cNvSpPr txBox="1"/>
          <p:nvPr/>
        </p:nvSpPr>
        <p:spPr>
          <a:xfrm>
            <a:off x="680720" y="690880"/>
            <a:ext cx="637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b) 6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: 25 = 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90AC9C-FB53-CEEE-E0EB-871C02CABA63}"/>
              </a:ext>
            </a:extLst>
          </p:cNvPr>
          <p:cNvSpPr txBox="1"/>
          <p:nvPr/>
        </p:nvSpPr>
        <p:spPr>
          <a:xfrm>
            <a:off x="660400" y="1463040"/>
            <a:ext cx="10952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Phép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chia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này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bị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chia 6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hơn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chia 25, ta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3D7D9B-A128-0DD8-14A9-7AAE9D87FEBB}"/>
              </a:ext>
            </a:extLst>
          </p:cNvPr>
          <p:cNvGrpSpPr/>
          <p:nvPr/>
        </p:nvGrpSpPr>
        <p:grpSpPr>
          <a:xfrm>
            <a:off x="1107440" y="2519680"/>
            <a:ext cx="2123440" cy="1259840"/>
            <a:chOff x="304800" y="2692400"/>
            <a:chExt cx="2123440" cy="125984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E9FC9AA-BFA9-AEFC-354B-2CC9F9F2FD46}"/>
                </a:ext>
              </a:extLst>
            </p:cNvPr>
            <p:cNvSpPr txBox="1"/>
            <p:nvPr/>
          </p:nvSpPr>
          <p:spPr>
            <a:xfrm>
              <a:off x="304800" y="2692400"/>
              <a:ext cx="2082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Calibri" panose="020F0502020204030204" pitchFamily="34" charset="0"/>
                  <a:cs typeface="Calibri" panose="020F0502020204030204" pitchFamily="34" charset="0"/>
                </a:rPr>
                <a:t>6,0    25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B89FDF9-70D5-1C3E-1C3C-42E0E275A80C}"/>
                </a:ext>
              </a:extLst>
            </p:cNvPr>
            <p:cNvCxnSpPr>
              <a:cxnSpLocks/>
            </p:cNvCxnSpPr>
            <p:nvPr/>
          </p:nvCxnSpPr>
          <p:spPr>
            <a:xfrm>
              <a:off x="1270000" y="2834640"/>
              <a:ext cx="0" cy="1117600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EBD4026-EA6D-63AE-9B80-3B97DA96B61C}"/>
                </a:ext>
              </a:extLst>
            </p:cNvPr>
            <p:cNvCxnSpPr>
              <a:cxnSpLocks/>
            </p:cNvCxnSpPr>
            <p:nvPr/>
          </p:nvCxnSpPr>
          <p:spPr>
            <a:xfrm>
              <a:off x="1280160" y="3291840"/>
              <a:ext cx="1148080" cy="0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648BCA79-E62E-621B-F065-2999D591AD74}"/>
              </a:ext>
            </a:extLst>
          </p:cNvPr>
          <p:cNvSpPr txBox="1"/>
          <p:nvPr/>
        </p:nvSpPr>
        <p:spPr>
          <a:xfrm>
            <a:off x="4368800" y="2377440"/>
            <a:ext cx="431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Chuyển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6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6,0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82A518B-6FB7-1BB0-D4DA-D02D685B61B2}"/>
              </a:ext>
            </a:extLst>
          </p:cNvPr>
          <p:cNvSpPr txBox="1"/>
          <p:nvPr/>
        </p:nvSpPr>
        <p:spPr>
          <a:xfrm>
            <a:off x="4358640" y="2976880"/>
            <a:ext cx="7152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rồi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phép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chia 6,9 : 25 (chia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thập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phân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nhiên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992D573-0C78-2689-0D57-498D484A0841}"/>
              </a:ext>
            </a:extLst>
          </p:cNvPr>
          <p:cNvSpPr txBox="1"/>
          <p:nvPr/>
        </p:nvSpPr>
        <p:spPr>
          <a:xfrm>
            <a:off x="4368800" y="4064000"/>
            <a:ext cx="7152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6 : 25 = 0,24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F082B68-DC39-BB9C-1F6A-199CF6C2A719}"/>
              </a:ext>
            </a:extLst>
          </p:cNvPr>
          <p:cNvSpPr txBox="1"/>
          <p:nvPr/>
        </p:nvSpPr>
        <p:spPr>
          <a:xfrm>
            <a:off x="1107440" y="3068320"/>
            <a:ext cx="325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26D4015-52A5-7BFA-A452-9615767393A7}"/>
              </a:ext>
            </a:extLst>
          </p:cNvPr>
          <p:cNvSpPr txBox="1"/>
          <p:nvPr/>
        </p:nvSpPr>
        <p:spPr>
          <a:xfrm>
            <a:off x="1402080" y="3078480"/>
            <a:ext cx="325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9CB0C41-E139-2E3F-28BB-17927E5593CA}"/>
              </a:ext>
            </a:extLst>
          </p:cNvPr>
          <p:cNvSpPr txBox="1"/>
          <p:nvPr/>
        </p:nvSpPr>
        <p:spPr>
          <a:xfrm>
            <a:off x="1676400" y="3078480"/>
            <a:ext cx="325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3DE32D5-BB40-C79A-2647-CA02EE63AD25}"/>
              </a:ext>
            </a:extLst>
          </p:cNvPr>
          <p:cNvSpPr txBox="1"/>
          <p:nvPr/>
        </p:nvSpPr>
        <p:spPr>
          <a:xfrm>
            <a:off x="1676400" y="3576320"/>
            <a:ext cx="325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4A4DB0F-C223-6227-FEA7-20FE43816BF0}"/>
              </a:ext>
            </a:extLst>
          </p:cNvPr>
          <p:cNvSpPr txBox="1"/>
          <p:nvPr/>
        </p:nvSpPr>
        <p:spPr>
          <a:xfrm>
            <a:off x="2103120" y="3037840"/>
            <a:ext cx="325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4328C9-534F-3FFB-33A1-A3EF578E1603}"/>
              </a:ext>
            </a:extLst>
          </p:cNvPr>
          <p:cNvSpPr txBox="1"/>
          <p:nvPr/>
        </p:nvSpPr>
        <p:spPr>
          <a:xfrm>
            <a:off x="2357120" y="3048000"/>
            <a:ext cx="325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5EDF149-24F4-1F6A-E2AF-80ACB43266C3}"/>
              </a:ext>
            </a:extLst>
          </p:cNvPr>
          <p:cNvSpPr txBox="1"/>
          <p:nvPr/>
        </p:nvSpPr>
        <p:spPr>
          <a:xfrm>
            <a:off x="2529840" y="3037840"/>
            <a:ext cx="325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D86D9F7-D810-C50E-A6DC-DF337544A243}"/>
              </a:ext>
            </a:extLst>
          </p:cNvPr>
          <p:cNvSpPr txBox="1"/>
          <p:nvPr/>
        </p:nvSpPr>
        <p:spPr>
          <a:xfrm>
            <a:off x="2824480" y="3037840"/>
            <a:ext cx="325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grpSp>
        <p:nvGrpSpPr>
          <p:cNvPr id="49" name="Group 3">
            <a:extLst>
              <a:ext uri="{FF2B5EF4-FFF2-40B4-BE49-F238E27FC236}">
                <a16:creationId xmlns:a16="http://schemas.microsoft.com/office/drawing/2014/main" id="{7B62BD34-B759-5FF0-B834-D46C26491BF9}"/>
              </a:ext>
            </a:extLst>
          </p:cNvPr>
          <p:cNvGrpSpPr/>
          <p:nvPr/>
        </p:nvGrpSpPr>
        <p:grpSpPr>
          <a:xfrm>
            <a:off x="369688" y="1288308"/>
            <a:ext cx="11452625" cy="5195458"/>
            <a:chOff x="0" y="0"/>
            <a:chExt cx="4524494" cy="2052527"/>
          </a:xfrm>
        </p:grpSpPr>
        <p:sp>
          <p:nvSpPr>
            <p:cNvPr id="50" name="Freeform 4">
              <a:extLst>
                <a:ext uri="{FF2B5EF4-FFF2-40B4-BE49-F238E27FC236}">
                  <a16:creationId xmlns:a16="http://schemas.microsoft.com/office/drawing/2014/main" id="{E1BC8DE3-19A3-A074-0E1C-A8C2398C49E2}"/>
                </a:ext>
              </a:extLst>
            </p:cNvPr>
            <p:cNvSpPr/>
            <p:nvPr/>
          </p:nvSpPr>
          <p:spPr>
            <a:xfrm>
              <a:off x="0" y="0"/>
              <a:ext cx="4524494" cy="2052526"/>
            </a:xfrm>
            <a:custGeom>
              <a:avLst/>
              <a:gdLst/>
              <a:ahLst/>
              <a:cxnLst/>
              <a:rect l="l" t="t" r="r" b="b"/>
              <a:pathLst>
                <a:path w="4524494" h="2052526">
                  <a:moveTo>
                    <a:pt x="0" y="0"/>
                  </a:moveTo>
                  <a:lnTo>
                    <a:pt x="4524494" y="0"/>
                  </a:lnTo>
                  <a:lnTo>
                    <a:pt x="4524494" y="2052526"/>
                  </a:lnTo>
                  <a:lnTo>
                    <a:pt x="0" y="20525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TextBox 5">
              <a:extLst>
                <a:ext uri="{FF2B5EF4-FFF2-40B4-BE49-F238E27FC236}">
                  <a16:creationId xmlns:a16="http://schemas.microsoft.com/office/drawing/2014/main" id="{457C8F97-9727-927E-0C68-26B3980688B2}"/>
                </a:ext>
              </a:extLst>
            </p:cNvPr>
            <p:cNvSpPr txBox="1"/>
            <p:nvPr/>
          </p:nvSpPr>
          <p:spPr>
            <a:xfrm>
              <a:off x="0" y="-38100"/>
              <a:ext cx="4524494" cy="209062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2" name="Group 6">
            <a:extLst>
              <a:ext uri="{FF2B5EF4-FFF2-40B4-BE49-F238E27FC236}">
                <a16:creationId xmlns:a16="http://schemas.microsoft.com/office/drawing/2014/main" id="{CB09B6E0-AAB4-EAD2-7898-F24E34861228}"/>
              </a:ext>
            </a:extLst>
          </p:cNvPr>
          <p:cNvGrpSpPr/>
          <p:nvPr/>
        </p:nvGrpSpPr>
        <p:grpSpPr>
          <a:xfrm>
            <a:off x="4166577" y="73298"/>
            <a:ext cx="3858847" cy="1225005"/>
            <a:chOff x="0" y="-57150"/>
            <a:chExt cx="1524483" cy="483952"/>
          </a:xfrm>
        </p:grpSpPr>
        <p:sp>
          <p:nvSpPr>
            <p:cNvPr id="53" name="Freeform 7">
              <a:extLst>
                <a:ext uri="{FF2B5EF4-FFF2-40B4-BE49-F238E27FC236}">
                  <a16:creationId xmlns:a16="http://schemas.microsoft.com/office/drawing/2014/main" id="{C7A950F5-DB47-C5BB-A1AC-46C4E3B9EF97}"/>
                </a:ext>
              </a:extLst>
            </p:cNvPr>
            <p:cNvSpPr/>
            <p:nvPr/>
          </p:nvSpPr>
          <p:spPr>
            <a:xfrm>
              <a:off x="0" y="0"/>
              <a:ext cx="1524483" cy="369652"/>
            </a:xfrm>
            <a:custGeom>
              <a:avLst/>
              <a:gdLst/>
              <a:ahLst/>
              <a:cxnLst/>
              <a:rect l="l" t="t" r="r" b="b"/>
              <a:pathLst>
                <a:path w="1524483" h="369652">
                  <a:moveTo>
                    <a:pt x="26750" y="0"/>
                  </a:moveTo>
                  <a:lnTo>
                    <a:pt x="1497732" y="0"/>
                  </a:lnTo>
                  <a:cubicBezTo>
                    <a:pt x="1504827" y="0"/>
                    <a:pt x="1511631" y="2818"/>
                    <a:pt x="1516648" y="7835"/>
                  </a:cubicBezTo>
                  <a:cubicBezTo>
                    <a:pt x="1521664" y="12852"/>
                    <a:pt x="1524483" y="19656"/>
                    <a:pt x="1524483" y="26750"/>
                  </a:cubicBezTo>
                  <a:lnTo>
                    <a:pt x="1524483" y="342902"/>
                  </a:lnTo>
                  <a:cubicBezTo>
                    <a:pt x="1524483" y="349997"/>
                    <a:pt x="1521664" y="356801"/>
                    <a:pt x="1516648" y="361817"/>
                  </a:cubicBezTo>
                  <a:cubicBezTo>
                    <a:pt x="1511631" y="366834"/>
                    <a:pt x="1504827" y="369652"/>
                    <a:pt x="1497732" y="369652"/>
                  </a:cubicBezTo>
                  <a:lnTo>
                    <a:pt x="26750" y="369652"/>
                  </a:lnTo>
                  <a:cubicBezTo>
                    <a:pt x="19656" y="369652"/>
                    <a:pt x="12852" y="366834"/>
                    <a:pt x="7835" y="361817"/>
                  </a:cubicBezTo>
                  <a:cubicBezTo>
                    <a:pt x="2818" y="356801"/>
                    <a:pt x="0" y="349997"/>
                    <a:pt x="0" y="342902"/>
                  </a:cubicBezTo>
                  <a:lnTo>
                    <a:pt x="0" y="26750"/>
                  </a:lnTo>
                  <a:cubicBezTo>
                    <a:pt x="0" y="19656"/>
                    <a:pt x="2818" y="12852"/>
                    <a:pt x="7835" y="7835"/>
                  </a:cubicBezTo>
                  <a:cubicBezTo>
                    <a:pt x="12852" y="2818"/>
                    <a:pt x="19656" y="0"/>
                    <a:pt x="2675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lg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TextBox 8">
              <a:extLst>
                <a:ext uri="{FF2B5EF4-FFF2-40B4-BE49-F238E27FC236}">
                  <a16:creationId xmlns:a16="http://schemas.microsoft.com/office/drawing/2014/main" id="{B7C6BE41-0A3F-6743-5CE4-086AAA135C28}"/>
                </a:ext>
              </a:extLst>
            </p:cNvPr>
            <p:cNvSpPr txBox="1"/>
            <p:nvPr/>
          </p:nvSpPr>
          <p:spPr>
            <a:xfrm>
              <a:off x="0" y="-57150"/>
              <a:ext cx="1524483" cy="48395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5600"/>
                </a:lnSpc>
                <a:spcBef>
                  <a:spcPct val="0"/>
                </a:spcBef>
              </a:pPr>
              <a:r>
                <a:rPr lang="en-US" sz="40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6 : 25 = ?</a:t>
              </a:r>
            </a:p>
          </p:txBody>
        </p:sp>
      </p:grpSp>
      <p:sp>
        <p:nvSpPr>
          <p:cNvPr id="55" name="TextBox 13">
            <a:extLst>
              <a:ext uri="{FF2B5EF4-FFF2-40B4-BE49-F238E27FC236}">
                <a16:creationId xmlns:a16="http://schemas.microsoft.com/office/drawing/2014/main" id="{9B49B820-0E82-B585-EBD1-CEC9BA992FFC}"/>
              </a:ext>
            </a:extLst>
          </p:cNvPr>
          <p:cNvSpPr txBox="1"/>
          <p:nvPr/>
        </p:nvSpPr>
        <p:spPr>
          <a:xfrm>
            <a:off x="5518640" y="4479308"/>
            <a:ext cx="3582685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03791" lvl="1" indent="-251895" defTabSz="609630">
              <a:lnSpc>
                <a:spcPts val="3266"/>
              </a:lnSpc>
              <a:buFont typeface="Arial"/>
              <a:buChar char="•"/>
            </a:pPr>
            <a:r>
              <a:rPr lang="en-US" sz="2333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Chuyển</a:t>
            </a:r>
            <a:r>
              <a:rPr lang="en-US" sz="233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6 </a:t>
            </a:r>
            <a:r>
              <a:rPr lang="en-US" sz="2333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thành</a:t>
            </a:r>
            <a:r>
              <a:rPr lang="en-US" sz="233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6,0.</a:t>
            </a:r>
          </a:p>
        </p:txBody>
      </p:sp>
      <p:sp>
        <p:nvSpPr>
          <p:cNvPr id="56" name="TextBox 14">
            <a:extLst>
              <a:ext uri="{FF2B5EF4-FFF2-40B4-BE49-F238E27FC236}">
                <a16:creationId xmlns:a16="http://schemas.microsoft.com/office/drawing/2014/main" id="{932117B2-699D-B3E0-AC42-DEE887468C36}"/>
              </a:ext>
            </a:extLst>
          </p:cNvPr>
          <p:cNvSpPr txBox="1"/>
          <p:nvPr/>
        </p:nvSpPr>
        <p:spPr>
          <a:xfrm>
            <a:off x="5518640" y="4928042"/>
            <a:ext cx="6303673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03791" lvl="1" indent="-251895" defTabSz="609630">
              <a:lnSpc>
                <a:spcPts val="3266"/>
              </a:lnSpc>
              <a:buFont typeface="Arial"/>
              <a:buChar char="•"/>
            </a:pPr>
            <a:r>
              <a:rPr lang="en-US" sz="2333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Đặt</a:t>
            </a:r>
            <a:r>
              <a:rPr lang="en-US" sz="233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333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tính</a:t>
            </a:r>
            <a:r>
              <a:rPr lang="en-US" sz="233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333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rồi</a:t>
            </a:r>
            <a:r>
              <a:rPr lang="en-US" sz="233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333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tính</a:t>
            </a:r>
            <a:r>
              <a:rPr lang="en-US" sz="233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333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như</a:t>
            </a:r>
            <a:r>
              <a:rPr lang="en-US" sz="233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333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phép</a:t>
            </a:r>
            <a:r>
              <a:rPr lang="en-US" sz="233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chia </a:t>
            </a:r>
            <a:r>
              <a:rPr lang="en-US" sz="2333" b="1" dirty="0">
                <a:solidFill>
                  <a:srgbClr val="FF313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6,0 : 25</a:t>
            </a:r>
          </a:p>
          <a:p>
            <a:pPr defTabSz="609630">
              <a:lnSpc>
                <a:spcPts val="3266"/>
              </a:lnSpc>
            </a:pPr>
            <a:r>
              <a:rPr lang="en-US" sz="233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     (chia </a:t>
            </a:r>
            <a:r>
              <a:rPr lang="en-US" sz="2333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số</a:t>
            </a:r>
            <a:r>
              <a:rPr lang="en-US" sz="233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333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thập</a:t>
            </a:r>
            <a:r>
              <a:rPr lang="en-US" sz="233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333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phân</a:t>
            </a:r>
            <a:r>
              <a:rPr lang="en-US" sz="233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333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cho</a:t>
            </a:r>
            <a:r>
              <a:rPr lang="en-US" sz="233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333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số</a:t>
            </a:r>
            <a:r>
              <a:rPr lang="en-US" sz="233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333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tự</a:t>
            </a:r>
            <a:r>
              <a:rPr lang="en-US" sz="233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333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nhiên</a:t>
            </a:r>
            <a:r>
              <a:rPr lang="en-US" sz="233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)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59D67DA7-E192-171F-CCAF-2825BE297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893" y="3009529"/>
            <a:ext cx="2085013" cy="3785944"/>
          </a:xfrm>
          <a:prstGeom prst="rect">
            <a:avLst/>
          </a:prstGeom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CD5BE76F-44DC-4AF6-46DE-624E95C09901}"/>
              </a:ext>
            </a:extLst>
          </p:cNvPr>
          <p:cNvGrpSpPr/>
          <p:nvPr/>
        </p:nvGrpSpPr>
        <p:grpSpPr>
          <a:xfrm>
            <a:off x="1256485" y="2366417"/>
            <a:ext cx="6768939" cy="1852079"/>
            <a:chOff x="6657508" y="4587197"/>
            <a:chExt cx="6768939" cy="1852079"/>
          </a:xfrm>
        </p:grpSpPr>
        <p:sp>
          <p:nvSpPr>
            <p:cNvPr id="59" name="TextBox 27">
              <a:extLst>
                <a:ext uri="{FF2B5EF4-FFF2-40B4-BE49-F238E27FC236}">
                  <a16:creationId xmlns:a16="http://schemas.microsoft.com/office/drawing/2014/main" id="{F46D3584-375B-3E8A-5048-3163377E1AD1}"/>
                </a:ext>
              </a:extLst>
            </p:cNvPr>
            <p:cNvSpPr txBox="1"/>
            <p:nvPr/>
          </p:nvSpPr>
          <p:spPr>
            <a:xfrm>
              <a:off x="6657508" y="5041699"/>
              <a:ext cx="6768939" cy="51296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999"/>
                </a:lnSpc>
              </a:pPr>
              <a:r>
                <a:rPr lang="en-US" sz="5000" dirty="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niglet"/>
                </a:rPr>
                <a:t>6        25</a:t>
              </a: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5AA4AF87-C677-2585-2D16-1F4E0A89D5C0}"/>
                </a:ext>
              </a:extLst>
            </p:cNvPr>
            <p:cNvCxnSpPr/>
            <p:nvPr/>
          </p:nvCxnSpPr>
          <p:spPr>
            <a:xfrm>
              <a:off x="10198532" y="4587197"/>
              <a:ext cx="0" cy="185207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1B5471F9-81CE-EB49-9F98-0C48E8BDD766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11124571" y="4615555"/>
              <a:ext cx="0" cy="185207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extBox 27">
            <a:extLst>
              <a:ext uri="{FF2B5EF4-FFF2-40B4-BE49-F238E27FC236}">
                <a16:creationId xmlns:a16="http://schemas.microsoft.com/office/drawing/2014/main" id="{59087DC0-2702-427E-37BB-2B8873C219A1}"/>
              </a:ext>
            </a:extLst>
          </p:cNvPr>
          <p:cNvSpPr txBox="1"/>
          <p:nvPr/>
        </p:nvSpPr>
        <p:spPr>
          <a:xfrm>
            <a:off x="3141067" y="3761282"/>
            <a:ext cx="979670" cy="5502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99"/>
              </a:lnSpc>
            </a:pPr>
            <a:r>
              <a:rPr lang="en-US" sz="5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niglet"/>
              </a:rPr>
              <a:t>1</a:t>
            </a:r>
          </a:p>
        </p:txBody>
      </p:sp>
      <p:sp>
        <p:nvSpPr>
          <p:cNvPr id="63" name="TextBox 27">
            <a:extLst>
              <a:ext uri="{FF2B5EF4-FFF2-40B4-BE49-F238E27FC236}">
                <a16:creationId xmlns:a16="http://schemas.microsoft.com/office/drawing/2014/main" id="{5169C378-D5E1-4B37-547C-D26C9E32C40C}"/>
              </a:ext>
            </a:extLst>
          </p:cNvPr>
          <p:cNvSpPr txBox="1"/>
          <p:nvPr/>
        </p:nvSpPr>
        <p:spPr>
          <a:xfrm>
            <a:off x="3630902" y="3742853"/>
            <a:ext cx="979670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99"/>
              </a:lnSpc>
            </a:pPr>
            <a:r>
              <a:rPr lang="en-US" sz="5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niglet"/>
              </a:rPr>
              <a:t>0</a:t>
            </a:r>
          </a:p>
        </p:txBody>
      </p:sp>
      <p:sp>
        <p:nvSpPr>
          <p:cNvPr id="64" name="TextBox 27">
            <a:extLst>
              <a:ext uri="{FF2B5EF4-FFF2-40B4-BE49-F238E27FC236}">
                <a16:creationId xmlns:a16="http://schemas.microsoft.com/office/drawing/2014/main" id="{1E396720-E708-3C57-C86D-8FC1CACE105F}"/>
              </a:ext>
            </a:extLst>
          </p:cNvPr>
          <p:cNvSpPr txBox="1"/>
          <p:nvPr/>
        </p:nvSpPr>
        <p:spPr>
          <a:xfrm>
            <a:off x="4941962" y="3701383"/>
            <a:ext cx="979670" cy="5502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99"/>
              </a:lnSpc>
            </a:pPr>
            <a:r>
              <a:rPr lang="en-US" sz="50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niglet"/>
              </a:rPr>
              <a:t>,</a:t>
            </a:r>
          </a:p>
        </p:txBody>
      </p:sp>
      <p:sp>
        <p:nvSpPr>
          <p:cNvPr id="65" name="TextBox 27">
            <a:extLst>
              <a:ext uri="{FF2B5EF4-FFF2-40B4-BE49-F238E27FC236}">
                <a16:creationId xmlns:a16="http://schemas.microsoft.com/office/drawing/2014/main" id="{BB534CED-A9A6-DDC9-8659-AB27E07EEEA1}"/>
              </a:ext>
            </a:extLst>
          </p:cNvPr>
          <p:cNvSpPr txBox="1"/>
          <p:nvPr/>
        </p:nvSpPr>
        <p:spPr>
          <a:xfrm>
            <a:off x="5251661" y="3710592"/>
            <a:ext cx="979670" cy="5502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99"/>
              </a:lnSpc>
            </a:pPr>
            <a:r>
              <a:rPr lang="en-US" sz="50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niglet"/>
              </a:rPr>
              <a:t>2</a:t>
            </a:r>
          </a:p>
        </p:txBody>
      </p:sp>
      <p:sp>
        <p:nvSpPr>
          <p:cNvPr id="66" name="TextBox 27">
            <a:extLst>
              <a:ext uri="{FF2B5EF4-FFF2-40B4-BE49-F238E27FC236}">
                <a16:creationId xmlns:a16="http://schemas.microsoft.com/office/drawing/2014/main" id="{201CBE32-F4CA-8725-69F3-C0A5D5909145}"/>
              </a:ext>
            </a:extLst>
          </p:cNvPr>
          <p:cNvSpPr txBox="1"/>
          <p:nvPr/>
        </p:nvSpPr>
        <p:spPr>
          <a:xfrm>
            <a:off x="4034434" y="3742853"/>
            <a:ext cx="979670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99"/>
              </a:lnSpc>
            </a:pPr>
            <a:r>
              <a:rPr lang="en-US" sz="50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niglet"/>
              </a:rPr>
              <a:t>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E01677B-6C1E-0603-5A16-E32A80032B1D}"/>
              </a:ext>
            </a:extLst>
          </p:cNvPr>
          <p:cNvSpPr txBox="1"/>
          <p:nvPr/>
        </p:nvSpPr>
        <p:spPr>
          <a:xfrm>
            <a:off x="5637398" y="3719801"/>
            <a:ext cx="979670" cy="5502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99"/>
              </a:lnSpc>
            </a:pPr>
            <a:r>
              <a:rPr lang="en-US" sz="50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niglet"/>
              </a:rPr>
              <a:t>4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BFAA275-B97F-F8F6-F4BC-DE7D2A5BBFB5}"/>
              </a:ext>
            </a:extLst>
          </p:cNvPr>
          <p:cNvSpPr txBox="1"/>
          <p:nvPr/>
        </p:nvSpPr>
        <p:spPr>
          <a:xfrm>
            <a:off x="4056842" y="4584225"/>
            <a:ext cx="979670" cy="5502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99"/>
              </a:lnSpc>
            </a:pPr>
            <a:r>
              <a:rPr lang="en-US" sz="5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niglet"/>
              </a:rPr>
              <a:t>0</a:t>
            </a:r>
          </a:p>
        </p:txBody>
      </p:sp>
      <p:sp>
        <p:nvSpPr>
          <p:cNvPr id="69" name="TextBox 27">
            <a:extLst>
              <a:ext uri="{FF2B5EF4-FFF2-40B4-BE49-F238E27FC236}">
                <a16:creationId xmlns:a16="http://schemas.microsoft.com/office/drawing/2014/main" id="{714CC26A-C279-4C25-886A-DBE22D33B0F7}"/>
              </a:ext>
            </a:extLst>
          </p:cNvPr>
          <p:cNvSpPr txBox="1"/>
          <p:nvPr/>
        </p:nvSpPr>
        <p:spPr>
          <a:xfrm>
            <a:off x="4689600" y="3719802"/>
            <a:ext cx="979670" cy="5502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99"/>
              </a:lnSpc>
            </a:pPr>
            <a:r>
              <a:rPr lang="en-US" sz="50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niglet"/>
              </a:rPr>
              <a:t>0</a:t>
            </a: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92372FBE-6C89-5C4D-3B09-26D4DD02B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606" y="1524910"/>
            <a:ext cx="10912786" cy="969348"/>
          </a:xfrm>
          <a:prstGeom prst="rect">
            <a:avLst/>
          </a:prstGeom>
        </p:spPr>
      </p:pic>
      <p:sp>
        <p:nvSpPr>
          <p:cNvPr id="71" name="TextBox 27">
            <a:extLst>
              <a:ext uri="{FF2B5EF4-FFF2-40B4-BE49-F238E27FC236}">
                <a16:creationId xmlns:a16="http://schemas.microsoft.com/office/drawing/2014/main" id="{8D76E60E-4122-2197-BD52-CEB7A0A47326}"/>
              </a:ext>
            </a:extLst>
          </p:cNvPr>
          <p:cNvSpPr txBox="1"/>
          <p:nvPr/>
        </p:nvSpPr>
        <p:spPr>
          <a:xfrm>
            <a:off x="3578686" y="2820919"/>
            <a:ext cx="979670" cy="5502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99"/>
              </a:lnSpc>
            </a:pPr>
            <a:r>
              <a:rPr lang="en-US" sz="50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niglet"/>
              </a:rPr>
              <a:t>,0</a:t>
            </a: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518B9488-0052-57B0-7931-5BD1FB8289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986" y="5647130"/>
            <a:ext cx="4206605" cy="122540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22A2E-ADDA-2213-3413-F54170FB31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8782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26" grpId="0"/>
      <p:bldP spid="29" grpId="0"/>
      <p:bldP spid="30" grpId="0"/>
      <p:bldP spid="31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55" grpId="0"/>
      <p:bldP spid="56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215BA53-CB76-9B55-B30A-28993EABDE12}"/>
              </a:ext>
            </a:extLst>
          </p:cNvPr>
          <p:cNvSpPr/>
          <p:nvPr/>
        </p:nvSpPr>
        <p:spPr>
          <a:xfrm>
            <a:off x="274320" y="374904"/>
            <a:ext cx="11622024" cy="6254496"/>
          </a:xfrm>
          <a:prstGeom prst="roundRect">
            <a:avLst>
              <a:gd name="adj" fmla="val 14268"/>
            </a:avLst>
          </a:prstGeom>
          <a:ln w="57150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B311690-A5BF-E281-F210-0E1EEEC60388}"/>
              </a:ext>
            </a:extLst>
          </p:cNvPr>
          <p:cNvSpPr/>
          <p:nvPr/>
        </p:nvSpPr>
        <p:spPr>
          <a:xfrm>
            <a:off x="1656080" y="1788160"/>
            <a:ext cx="9255760" cy="39420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rgbClr val="002060"/>
                </a:solidFill>
              </a:rPr>
              <a:t>Khi chia một số tự nhiên cho một số tự nhiên mà còn dư, ta tiếp tục chia như sau: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</a:rPr>
              <a:t>Viết dấu phẩy vào bên phải thương.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</a:rPr>
              <a:t>Viết thêm vào bên phải số dư một chữ số 0 rồi chia tiếp.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</a:rPr>
              <a:t>Nếu còn dư nữa, ta lại viết thêm vào bên phải số dư một chữ số 0 rồi tiếp tục chia và có thể cứ làm như thế mãi.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EC0CAC-F633-14F9-8869-416725AA28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519" y="342306"/>
            <a:ext cx="4453427" cy="1283658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1B7BD8-F7C6-F84B-08F0-C868D14ED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881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EA560-DD0F-9DEB-EA5C-08185E098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5" name="Freeform 18">
            <a:extLst>
              <a:ext uri="{FF2B5EF4-FFF2-40B4-BE49-F238E27FC236}">
                <a16:creationId xmlns:a16="http://schemas.microsoft.com/office/drawing/2014/main" id="{CCDF935E-B7C4-BB86-7A07-869FE6212FCC}"/>
              </a:ext>
            </a:extLst>
          </p:cNvPr>
          <p:cNvSpPr/>
          <p:nvPr/>
        </p:nvSpPr>
        <p:spPr>
          <a:xfrm>
            <a:off x="1444752" y="218158"/>
            <a:ext cx="8219563" cy="4747033"/>
          </a:xfrm>
          <a:custGeom>
            <a:avLst/>
            <a:gdLst/>
            <a:ahLst/>
            <a:cxnLst/>
            <a:rect l="l" t="t" r="r" b="b"/>
            <a:pathLst>
              <a:path w="3044185" h="1849342">
                <a:moveTo>
                  <a:pt x="0" y="0"/>
                </a:moveTo>
                <a:lnTo>
                  <a:pt x="3044185" y="0"/>
                </a:lnTo>
                <a:lnTo>
                  <a:pt x="3044185" y="1849342"/>
                </a:lnTo>
                <a:lnTo>
                  <a:pt x="0" y="18493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B4620AA7-EF9B-1721-63B1-0404DF10F061}"/>
              </a:ext>
            </a:extLst>
          </p:cNvPr>
          <p:cNvSpPr/>
          <p:nvPr/>
        </p:nvSpPr>
        <p:spPr>
          <a:xfrm>
            <a:off x="6990840" y="2459736"/>
            <a:ext cx="5207748" cy="4616412"/>
          </a:xfrm>
          <a:custGeom>
            <a:avLst/>
            <a:gdLst/>
            <a:ahLst/>
            <a:cxnLst/>
            <a:rect l="l" t="t" r="r" b="b"/>
            <a:pathLst>
              <a:path w="3767051" h="3282043">
                <a:moveTo>
                  <a:pt x="0" y="0"/>
                </a:moveTo>
                <a:lnTo>
                  <a:pt x="3767050" y="0"/>
                </a:lnTo>
                <a:lnTo>
                  <a:pt x="3767050" y="3282043"/>
                </a:lnTo>
                <a:lnTo>
                  <a:pt x="0" y="32820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2" name="Content Placeholder 8">
            <a:extLst>
              <a:ext uri="{FF2B5EF4-FFF2-40B4-BE49-F238E27FC236}">
                <a16:creationId xmlns:a16="http://schemas.microsoft.com/office/drawing/2014/main" id="{F4F605FB-5DDB-2A31-1848-E724CA2A03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246" y="1584960"/>
            <a:ext cx="6591193" cy="2297906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BC403A6-D4B7-B3B8-BA7F-D1F869E81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33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973</TotalTime>
  <Words>551</Words>
  <Application>Microsoft Office PowerPoint</Application>
  <PresentationFormat>Widescreen</PresentationFormat>
  <Paragraphs>86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#9Slide03 AmpleSoft Bold</vt:lpstr>
      <vt:lpstr>Aptos</vt:lpstr>
      <vt:lpstr>Aptos Display</vt:lpstr>
      <vt:lpstr>Arial</vt:lpstr>
      <vt:lpstr>Calibri</vt:lpstr>
      <vt:lpstr>Cambria</vt:lpstr>
      <vt:lpstr>Open Sans</vt:lpstr>
      <vt:lpstr>Open Sans Bold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THI YEN NHI</dc:creator>
  <cp:lastModifiedBy>Cúc Lê</cp:lastModifiedBy>
  <cp:revision>26</cp:revision>
  <dcterms:created xsi:type="dcterms:W3CDTF">2024-08-15T03:29:19Z</dcterms:created>
  <dcterms:modified xsi:type="dcterms:W3CDTF">2024-11-24T14:46:43Z</dcterms:modified>
</cp:coreProperties>
</file>