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55" r:id="rId2"/>
    <p:sldId id="293" r:id="rId3"/>
    <p:sldId id="300" r:id="rId4"/>
    <p:sldId id="296" r:id="rId5"/>
    <p:sldId id="301" r:id="rId6"/>
    <p:sldId id="263" r:id="rId7"/>
    <p:sldId id="278" r:id="rId8"/>
    <p:sldId id="352" r:id="rId9"/>
    <p:sldId id="35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68" autoAdjust="0"/>
    <p:restoredTop sz="94660"/>
  </p:normalViewPr>
  <p:slideViewPr>
    <p:cSldViewPr snapToGrid="0">
      <p:cViewPr varScale="1">
        <p:scale>
          <a:sx n="61" d="100"/>
          <a:sy n="6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5" d="100"/>
        <a:sy n="9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C3850-7209-497E-B536-7B95C59F5138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BC905-CB93-4A22-AB48-427D6941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59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round pink label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AF14CC69-03E0-4D67-2137-BEB4632C6F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1751" y="0"/>
            <a:ext cx="1534897" cy="1534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442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52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391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70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278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47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63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430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449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104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88A9-86EA-4D87-B18A-047186A3E8D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774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488A9-86EA-4D87-B18A-047186A3E8D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9163B-5408-48D6-8436-845CA560EC2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round pink label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E3485FD3-EB4C-C0C5-C028-A57CAE257D8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1751" y="0"/>
            <a:ext cx="1534897" cy="1534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696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A cartoon of a sign&#10;&#10;Description automatically generated">
            <a:extLst>
              <a:ext uri="{FF2B5EF4-FFF2-40B4-BE49-F238E27FC236}">
                <a16:creationId xmlns:a16="http://schemas.microsoft.com/office/drawing/2014/main" id="{2AF6E5FE-BE35-5CCC-7D7D-C7F11203A0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625" y="835826"/>
            <a:ext cx="9153525" cy="503157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C911F-5BF6-6018-B7AE-CB12E005CA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8203" y="2646300"/>
            <a:ext cx="5499069" cy="228010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4B6856F-90A6-8CCB-A1DC-45962A00E4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0527" y="1809209"/>
            <a:ext cx="1841152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8776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2">
            <a:extLst>
              <a:ext uri="{FF2B5EF4-FFF2-40B4-BE49-F238E27FC236}">
                <a16:creationId xmlns:a16="http://schemas.microsoft.com/office/drawing/2014/main" id="{5E9EEAAF-127F-793F-FD7B-740073BE20F9}"/>
              </a:ext>
            </a:extLst>
          </p:cNvPr>
          <p:cNvSpPr/>
          <p:nvPr/>
        </p:nvSpPr>
        <p:spPr>
          <a:xfrm>
            <a:off x="179388" y="279083"/>
            <a:ext cx="11833225" cy="6299835"/>
          </a:xfrm>
          <a:prstGeom prst="roundRect">
            <a:avLst>
              <a:gd name="adj" fmla="val 81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obe Arabic"/>
              <a:ea typeface="微软雅黑"/>
              <a:cs typeface="+mn-cs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7FC6952-BF35-67C9-1EB9-FA5D7BC5C6C7}"/>
              </a:ext>
            </a:extLst>
          </p:cNvPr>
          <p:cNvGrpSpPr/>
          <p:nvPr/>
        </p:nvGrpSpPr>
        <p:grpSpPr>
          <a:xfrm>
            <a:off x="4499928" y="363983"/>
            <a:ext cx="2516693" cy="758735"/>
            <a:chOff x="4080050" y="410636"/>
            <a:chExt cx="2516693" cy="758735"/>
          </a:xfrm>
        </p:grpSpPr>
        <p:sp>
          <p:nvSpPr>
            <p:cNvPr id="6" name="圆角矩形 7">
              <a:extLst>
                <a:ext uri="{FF2B5EF4-FFF2-40B4-BE49-F238E27FC236}">
                  <a16:creationId xmlns:a16="http://schemas.microsoft.com/office/drawing/2014/main" id="{C0C87D98-8A16-3393-CE28-B505C0842544}"/>
                </a:ext>
              </a:extLst>
            </p:cNvPr>
            <p:cNvSpPr/>
            <p:nvPr/>
          </p:nvSpPr>
          <p:spPr>
            <a:xfrm>
              <a:off x="4080050" y="410636"/>
              <a:ext cx="2516693" cy="758735"/>
            </a:xfrm>
            <a:prstGeom prst="roundRect">
              <a:avLst>
                <a:gd name="adj" fmla="val 50000"/>
              </a:avLst>
            </a:prstGeom>
            <a:solidFill>
              <a:srgbClr val="DE5566"/>
            </a:solidFill>
            <a:ln w="76200">
              <a:solidFill>
                <a:schemeClr val="bg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obe Arabic"/>
                <a:ea typeface="微软雅黑"/>
                <a:cs typeface="+mn-cs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987AB4D-156E-8204-A1B5-3CD1C531FC0A}"/>
                </a:ext>
              </a:extLst>
            </p:cNvPr>
            <p:cNvSpPr txBox="1"/>
            <p:nvPr/>
          </p:nvSpPr>
          <p:spPr>
            <a:xfrm>
              <a:off x="4390562" y="436060"/>
              <a:ext cx="19329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Cách 1:</a:t>
              </a:r>
              <a:endParaRPr lang="en-US" sz="4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96542637-3A59-7E59-DC64-8400AB05024D}"/>
              </a:ext>
            </a:extLst>
          </p:cNvPr>
          <p:cNvSpPr txBox="1"/>
          <p:nvPr/>
        </p:nvSpPr>
        <p:spPr>
          <a:xfrm>
            <a:off x="424158" y="1328916"/>
            <a:ext cx="11343684" cy="1077218"/>
          </a:xfrm>
          <a:prstGeom prst="rect">
            <a:avLst/>
          </a:prstGeom>
          <a:noFill/>
          <a:ln>
            <a:solidFill>
              <a:srgbClr val="0070C0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just"/>
            <a:r>
              <a:rPr lang="vi-VN" sz="32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Đổi 92,8 m</a:t>
            </a:r>
            <a:r>
              <a:rPr lang="pt-BR" sz="3200" baseline="300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vi-VN" sz="32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về đơn vị đề-xi-mét vuông, lấy 9 280 : 4 rồi đổi kết quả vừa tìm được về đơn vị mét vuông dựa vào gợi ý của Rô-bốt.</a:t>
            </a:r>
            <a:endParaRPr lang="en-US" sz="320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79997B-E88D-DE9A-1DBC-ACD7DBD858FB}"/>
              </a:ext>
            </a:extLst>
          </p:cNvPr>
          <p:cNvSpPr txBox="1"/>
          <p:nvPr/>
        </p:nvSpPr>
        <p:spPr>
          <a:xfrm>
            <a:off x="291354" y="2824389"/>
            <a:ext cx="15561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6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 có:  </a:t>
            </a:r>
            <a:endParaRPr lang="en-US" sz="3600" b="1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52DA9A-51FA-73BC-D637-E80FED4EB802}"/>
              </a:ext>
            </a:extLst>
          </p:cNvPr>
          <p:cNvSpPr txBox="1"/>
          <p:nvPr/>
        </p:nvSpPr>
        <p:spPr>
          <a:xfrm>
            <a:off x="1623526" y="2860519"/>
            <a:ext cx="52438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6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92,8 m</a:t>
            </a:r>
            <a:r>
              <a:rPr lang="pt-BR" sz="3600" b="1" baseline="30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vi-VN" sz="36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9 280 dm</a:t>
            </a:r>
            <a:r>
              <a:rPr lang="pt-BR" sz="3600" b="1" baseline="30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vi-VN" sz="3600" b="1" baseline="30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</a:t>
            </a:r>
            <a:endParaRPr lang="en-US" sz="3600" b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CCB9A7D-6C70-4757-0784-E4D79A351099}"/>
              </a:ext>
            </a:extLst>
          </p:cNvPr>
          <p:cNvGrpSpPr/>
          <p:nvPr/>
        </p:nvGrpSpPr>
        <p:grpSpPr>
          <a:xfrm>
            <a:off x="7217345" y="2824389"/>
            <a:ext cx="4445252" cy="3230880"/>
            <a:chOff x="7343191" y="2714968"/>
            <a:chExt cx="4445252" cy="3230880"/>
          </a:xfrm>
        </p:grpSpPr>
        <p:graphicFrame>
          <p:nvGraphicFramePr>
            <p:cNvPr id="13" name="Table 12">
              <a:extLst>
                <a:ext uri="{FF2B5EF4-FFF2-40B4-BE49-F238E27FC236}">
                  <a16:creationId xmlns:a16="http://schemas.microsoft.com/office/drawing/2014/main" id="{7F8C0CB2-564A-3A01-1A01-FE68AF91608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569643241"/>
                </p:ext>
              </p:extLst>
            </p:nvPr>
          </p:nvGraphicFramePr>
          <p:xfrm>
            <a:off x="7343191" y="2714968"/>
            <a:ext cx="3125991" cy="323088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71405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1411941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634365">
                  <a:tc>
                    <a:txBody>
                      <a:bodyPr/>
                      <a:lstStyle/>
                      <a:p>
                        <a:pPr>
                          <a:buNone/>
                        </a:pPr>
                        <a:r>
                          <a:rPr lang="vi-VN" sz="4000" b="1" dirty="0">
                            <a:solidFill>
                              <a:srgbClr val="0070C0"/>
                            </a:solidFill>
                            <a:latin typeface="Times New Roman" panose="02020603050405020304" charset="0"/>
                            <a:cs typeface="Times New Roman" panose="02020603050405020304" charset="0"/>
                            <a:sym typeface="+mn-ea"/>
                          </a:rPr>
                          <a:t>9 280</a:t>
                        </a:r>
                        <a:endParaRPr lang="en-US" sz="4000" b="1" dirty="0">
                          <a:solidFill>
                            <a:srgbClr val="0070C0"/>
                          </a:solidFill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endParaRPr>
                      </a:p>
                    </a:txBody>
                    <a:tcPr>
                      <a:lnL>
                        <a:noFill/>
                      </a:lnL>
                      <a:lnR w="12700">
                        <a:solidFill>
                          <a:schemeClr val="tx1"/>
                        </a:solidFill>
                        <a:prstDash val="soli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>
                          <a:buNone/>
                        </a:pPr>
                        <a:r>
                          <a:rPr lang="en-US" sz="4000" b="1" baseline="0" dirty="0">
                            <a:solidFill>
                              <a:srgbClr val="0070C0"/>
                            </a:solidFill>
                            <a:latin typeface="Times New Roman" panose="02020603050405020304" charset="0"/>
                            <a:cs typeface="Times New Roman" panose="02020603050405020304" charset="0"/>
                          </a:rPr>
                          <a:t>  </a:t>
                        </a:r>
                        <a:r>
                          <a:rPr lang="vi-VN" sz="4000" b="1" baseline="0" dirty="0">
                            <a:solidFill>
                              <a:srgbClr val="0070C0"/>
                            </a:solidFill>
                            <a:latin typeface="Times New Roman" panose="02020603050405020304" charset="0"/>
                            <a:cs typeface="Times New Roman" panose="02020603050405020304" charset="0"/>
                          </a:rPr>
                          <a:t>4</a:t>
                        </a:r>
                        <a:endParaRPr lang="en-US" sz="4000" b="1" dirty="0">
                          <a:solidFill>
                            <a:srgbClr val="0070C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endParaRPr>
                      </a:p>
                    </a:txBody>
                    <a:tcPr>
                      <a:lnL w="12700">
                        <a:solidFill>
                          <a:schemeClr val="tx1"/>
                        </a:solidFill>
                        <a:prstDash val="solid"/>
                      </a:lnL>
                      <a:lnR>
                        <a:noFill/>
                      </a:lnR>
                      <a:lnT>
                        <a:noFill/>
                      </a:lnT>
                      <a:lnB w="12700">
                        <a:solidFill>
                          <a:schemeClr val="tx1"/>
                        </a:solidFill>
                        <a:prstDash val="solid"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134745">
                  <a:tc>
                    <a:txBody>
                      <a:bodyPr/>
                      <a:lstStyle/>
                      <a:p>
                        <a:pPr>
                          <a:lnSpc>
                            <a:spcPct val="100000"/>
                          </a:lnSpc>
                          <a:buNone/>
                        </a:pPr>
                        <a:r>
                          <a:rPr lang="vi-VN" sz="4000" b="1" dirty="0">
                            <a:solidFill>
                              <a:srgbClr val="0070C0"/>
                            </a:solidFill>
                            <a:latin typeface="Times New Roman" panose="02020603050405020304" charset="0"/>
                            <a:cs typeface="Times New Roman" panose="02020603050405020304" charset="0"/>
                          </a:rPr>
                          <a:t>1 2</a:t>
                        </a:r>
                        <a:endParaRPr lang="en-US" sz="4000" b="1" dirty="0">
                          <a:solidFill>
                            <a:srgbClr val="0070C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endParaRPr>
                      </a:p>
                      <a:p>
                        <a:pPr>
                          <a:lnSpc>
                            <a:spcPct val="100000"/>
                          </a:lnSpc>
                          <a:buNone/>
                        </a:pPr>
                        <a:r>
                          <a:rPr lang="vi-VN" sz="4000" b="1" dirty="0">
                            <a:solidFill>
                              <a:srgbClr val="0070C0"/>
                            </a:solidFill>
                            <a:latin typeface="Times New Roman" panose="02020603050405020304" charset="0"/>
                            <a:cs typeface="Times New Roman" panose="02020603050405020304" charset="0"/>
                          </a:rPr>
                          <a:t>   08</a:t>
                        </a:r>
                      </a:p>
                      <a:p>
                        <a:pPr>
                          <a:lnSpc>
                            <a:spcPct val="100000"/>
                          </a:lnSpc>
                          <a:buNone/>
                        </a:pPr>
                        <a:r>
                          <a:rPr lang="vi-VN" sz="4000" b="1" dirty="0">
                            <a:solidFill>
                              <a:srgbClr val="0070C0"/>
                            </a:solidFill>
                            <a:latin typeface="Times New Roman" panose="02020603050405020304" charset="0"/>
                            <a:cs typeface="Times New Roman" panose="02020603050405020304" charset="0"/>
                          </a:rPr>
                          <a:t>     00</a:t>
                        </a:r>
                        <a:endParaRPr lang="en-US" sz="4000" b="1" dirty="0">
                          <a:solidFill>
                            <a:srgbClr val="0070C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endParaRPr>
                      </a:p>
                      <a:p>
                        <a:pPr>
                          <a:lnSpc>
                            <a:spcPct val="100000"/>
                          </a:lnSpc>
                          <a:buNone/>
                        </a:pPr>
                        <a:r>
                          <a:rPr lang="en-US" sz="4000" b="1" dirty="0">
                            <a:solidFill>
                              <a:srgbClr val="0070C0"/>
                            </a:solidFill>
                            <a:latin typeface="Times New Roman" panose="02020603050405020304" charset="0"/>
                            <a:cs typeface="Times New Roman" panose="02020603050405020304" charset="0"/>
                          </a:rPr>
                          <a:t>      </a:t>
                        </a:r>
                        <a:r>
                          <a:rPr lang="en-US" sz="4000" b="1" baseline="0" dirty="0">
                            <a:solidFill>
                              <a:srgbClr val="0070C0"/>
                            </a:solidFill>
                            <a:latin typeface="Times New Roman" panose="02020603050405020304" charset="0"/>
                            <a:cs typeface="Times New Roman" panose="02020603050405020304" charset="0"/>
                          </a:rPr>
                          <a:t>  </a:t>
                        </a:r>
                        <a:r>
                          <a:rPr lang="en-US" sz="4000" b="1" dirty="0">
                            <a:solidFill>
                              <a:srgbClr val="0070C0"/>
                            </a:solidFill>
                            <a:latin typeface="Times New Roman" panose="02020603050405020304" charset="0"/>
                            <a:cs typeface="Times New Roman" panose="02020603050405020304" charset="0"/>
                          </a:rPr>
                          <a:t>0</a:t>
                        </a:r>
                      </a:p>
                    </a:txBody>
                    <a:tcPr>
                      <a:lnL>
                        <a:noFill/>
                      </a:lnL>
                      <a:lnR w="12700">
                        <a:solidFill>
                          <a:schemeClr val="tx1"/>
                        </a:solidFill>
                        <a:prstDash val="solid"/>
                      </a:lnR>
                      <a:lnT>
                        <a:noFill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>
                          <a:buNone/>
                        </a:pPr>
                        <a:r>
                          <a:rPr lang="vi-VN" sz="4000" b="1" dirty="0">
                            <a:solidFill>
                              <a:srgbClr val="0070C0"/>
                            </a:solidFill>
                            <a:latin typeface="Times New Roman" panose="02020603050405020304" charset="0"/>
                            <a:cs typeface="Times New Roman" panose="02020603050405020304" charset="0"/>
                          </a:rPr>
                          <a:t>2 320</a:t>
                        </a:r>
                        <a:endParaRPr lang="en-US" sz="4000" b="1" dirty="0">
                          <a:solidFill>
                            <a:srgbClr val="0070C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endParaRPr>
                      </a:p>
                    </a:txBody>
                    <a:tcPr>
                      <a:lnL w="12700">
                        <a:solidFill>
                          <a:schemeClr val="tx1"/>
                        </a:solidFill>
                        <a:prstDash val="solid"/>
                      </a:lnL>
                      <a:lnR>
                        <a:noFill/>
                      </a:lnR>
                      <a:lnT w="12700">
                        <a:solidFill>
                          <a:schemeClr val="tx1"/>
                        </a:solidFill>
                        <a:prstDash val="solid"/>
                      </a:lnT>
                      <a:lnB>
                        <a:noFill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</a:tbl>
            </a:graphicData>
          </a:graphic>
        </p:graphicFrame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BF8DC55-6181-03F5-F9C4-A02BE261248F}"/>
                </a:ext>
              </a:extLst>
            </p:cNvPr>
            <p:cNvSpPr txBox="1"/>
            <p:nvPr/>
          </p:nvSpPr>
          <p:spPr>
            <a:xfrm>
              <a:off x="10291665" y="3455967"/>
              <a:ext cx="14967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600" b="1" dirty="0">
                  <a:solidFill>
                    <a:srgbClr val="0070C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(dm</a:t>
              </a:r>
              <a:r>
                <a:rPr lang="pt-BR" sz="3600" b="1" baseline="30000" dirty="0">
                  <a:solidFill>
                    <a:srgbClr val="0070C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2</a:t>
              </a:r>
              <a:r>
                <a:rPr lang="vi-VN" sz="3600" b="1" dirty="0">
                  <a:solidFill>
                    <a:srgbClr val="0070C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)</a:t>
              </a:r>
              <a:r>
                <a:rPr lang="vi-VN" sz="3600" b="1" baseline="30000" dirty="0">
                  <a:solidFill>
                    <a:srgbClr val="0070C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 </a:t>
              </a:r>
              <a:endParaRPr lang="en-US" sz="3600" dirty="0">
                <a:solidFill>
                  <a:srgbClr val="0070C0"/>
                </a:solidFill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EEEA41C8-2785-6FCA-5F13-744793348DA1}"/>
              </a:ext>
            </a:extLst>
          </p:cNvPr>
          <p:cNvSpPr txBox="1"/>
          <p:nvPr/>
        </p:nvSpPr>
        <p:spPr>
          <a:xfrm>
            <a:off x="1607974" y="3793498"/>
            <a:ext cx="4808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2 320 dm</a:t>
            </a:r>
            <a:r>
              <a:rPr lang="pt-BR" sz="3600" b="1" baseline="300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vi-VN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23,2 m</a:t>
            </a:r>
            <a:r>
              <a:rPr lang="pt-BR" sz="3600" b="1" baseline="300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vi-VN" sz="3600" b="1" baseline="300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</a:t>
            </a:r>
            <a:endParaRPr lang="en-US" sz="36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CA3F62-5872-4DD6-37B1-9D7BDAE6DAED}"/>
              </a:ext>
            </a:extLst>
          </p:cNvPr>
          <p:cNvSpPr txBox="1"/>
          <p:nvPr/>
        </p:nvSpPr>
        <p:spPr>
          <a:xfrm>
            <a:off x="275802" y="4678494"/>
            <a:ext cx="15561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6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Vậy:</a:t>
            </a:r>
            <a:endParaRPr lang="en-US" sz="3600" b="1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8FC88B4-2DF7-ADF7-2E03-F276DD68D844}"/>
              </a:ext>
            </a:extLst>
          </p:cNvPr>
          <p:cNvSpPr txBox="1"/>
          <p:nvPr/>
        </p:nvSpPr>
        <p:spPr>
          <a:xfrm>
            <a:off x="1607974" y="4714624"/>
            <a:ext cx="52438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6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92,8 : 4 = 23,2 (m</a:t>
            </a:r>
            <a:r>
              <a:rPr lang="pt-BR" sz="3600" b="1" baseline="30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vi-VN" sz="36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r>
              <a:rPr lang="vi-VN" sz="3600" b="1" baseline="30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</a:t>
            </a:r>
            <a:endParaRPr lang="en-US" sz="3600" b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5028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5861" y="365125"/>
            <a:ext cx="11280710" cy="61103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圆角矩形 2">
            <a:extLst>
              <a:ext uri="{FF2B5EF4-FFF2-40B4-BE49-F238E27FC236}">
                <a16:creationId xmlns:a16="http://schemas.microsoft.com/office/drawing/2014/main" id="{7191B7CD-6E01-EEA4-8C5A-4A87433857EB}"/>
              </a:ext>
            </a:extLst>
          </p:cNvPr>
          <p:cNvSpPr/>
          <p:nvPr/>
        </p:nvSpPr>
        <p:spPr>
          <a:xfrm>
            <a:off x="179387" y="279082"/>
            <a:ext cx="11833225" cy="6299835"/>
          </a:xfrm>
          <a:prstGeom prst="roundRect">
            <a:avLst>
              <a:gd name="adj" fmla="val 81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obe Arabic"/>
              <a:ea typeface="微软雅黑"/>
              <a:cs typeface="+mn-cs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DBE1336-530C-1A38-941E-6626718009CC}"/>
              </a:ext>
            </a:extLst>
          </p:cNvPr>
          <p:cNvGrpSpPr/>
          <p:nvPr/>
        </p:nvGrpSpPr>
        <p:grpSpPr>
          <a:xfrm>
            <a:off x="589114" y="440256"/>
            <a:ext cx="2516693" cy="758735"/>
            <a:chOff x="4080050" y="410636"/>
            <a:chExt cx="2516693" cy="758735"/>
          </a:xfrm>
        </p:grpSpPr>
        <p:sp>
          <p:nvSpPr>
            <p:cNvPr id="21" name="圆角矩形 7">
              <a:extLst>
                <a:ext uri="{FF2B5EF4-FFF2-40B4-BE49-F238E27FC236}">
                  <a16:creationId xmlns:a16="http://schemas.microsoft.com/office/drawing/2014/main" id="{D73DE7E1-F8D5-C8B7-AC6B-9B55B95237FC}"/>
                </a:ext>
              </a:extLst>
            </p:cNvPr>
            <p:cNvSpPr/>
            <p:nvPr/>
          </p:nvSpPr>
          <p:spPr>
            <a:xfrm>
              <a:off x="4080050" y="410636"/>
              <a:ext cx="2516693" cy="758735"/>
            </a:xfrm>
            <a:prstGeom prst="roundRect">
              <a:avLst>
                <a:gd name="adj" fmla="val 50000"/>
              </a:avLst>
            </a:prstGeom>
            <a:solidFill>
              <a:srgbClr val="DE5566"/>
            </a:solidFill>
            <a:ln w="76200">
              <a:solidFill>
                <a:schemeClr val="bg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obe Arabic"/>
                <a:ea typeface="微软雅黑"/>
                <a:cs typeface="+mn-cs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31B8076-2EA6-D1A1-DDF6-BB38B1030F1B}"/>
                </a:ext>
              </a:extLst>
            </p:cNvPr>
            <p:cNvSpPr txBox="1"/>
            <p:nvPr/>
          </p:nvSpPr>
          <p:spPr>
            <a:xfrm>
              <a:off x="4390562" y="436060"/>
              <a:ext cx="19329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Cách 2:</a:t>
              </a:r>
              <a:endParaRPr lang="en-US" sz="4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68471DC2-926B-6DAD-BF73-718E843D5B38}"/>
              </a:ext>
            </a:extLst>
          </p:cNvPr>
          <p:cNvSpPr txBox="1"/>
          <p:nvPr/>
        </p:nvSpPr>
        <p:spPr>
          <a:xfrm>
            <a:off x="3657136" y="564174"/>
            <a:ext cx="6686200" cy="646331"/>
          </a:xfrm>
          <a:prstGeom prst="rect">
            <a:avLst/>
          </a:prstGeom>
          <a:noFill/>
          <a:ln>
            <a:solidFill>
              <a:srgbClr val="0070C0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Thực hiện phép tính </a:t>
            </a:r>
            <a:r>
              <a:rPr lang="vi-VN" sz="36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92,8 : 4</a:t>
            </a:r>
            <a:endParaRPr lang="en-US" sz="3600" b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05E99D6-B1A7-F9D5-7CE3-46D57F634060}"/>
              </a:ext>
            </a:extLst>
          </p:cNvPr>
          <p:cNvSpPr txBox="1"/>
          <p:nvPr/>
        </p:nvSpPr>
        <p:spPr>
          <a:xfrm>
            <a:off x="314036" y="1360165"/>
            <a:ext cx="66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6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 đặt tính rồi tính như sau:</a:t>
            </a:r>
            <a:endParaRPr lang="en-US" sz="3600" b="1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530BA03A-F72F-3592-06F9-F315CCEC25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2889175"/>
              </p:ext>
            </p:extLst>
          </p:nvPr>
        </p:nvGraphicFramePr>
        <p:xfrm>
          <a:off x="392172" y="2254649"/>
          <a:ext cx="3264964" cy="1957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0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4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43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vi-VN" sz="4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charset="0"/>
                          <a:sym typeface="+mn-ea"/>
                        </a:rPr>
                        <a:t>  92,8</a:t>
                      </a:r>
                      <a:endParaRPr lang="en-US" sz="4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charset="0"/>
                        <a:sym typeface="+mn-ea"/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800" b="1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charset="0"/>
                        </a:rPr>
                        <a:t>  </a:t>
                      </a:r>
                      <a:r>
                        <a:rPr lang="vi-VN" sz="4800" b="1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charset="0"/>
                        </a:rPr>
                        <a:t>4</a:t>
                      </a:r>
                      <a:endParaRPr lang="en-US" sz="4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47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4800" b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 </a:t>
                      </a:r>
                      <a:endParaRPr lang="en-US" sz="4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4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EDE5CB25-CF21-C94B-E6AD-D683C79EEF76}"/>
              </a:ext>
            </a:extLst>
          </p:cNvPr>
          <p:cNvSpPr txBox="1"/>
          <p:nvPr/>
        </p:nvSpPr>
        <p:spPr>
          <a:xfrm>
            <a:off x="3657136" y="2053618"/>
            <a:ext cx="76724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* 9 chia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CF2DEB0-F570-5187-BC72-A98B1CD0C56D}"/>
              </a:ext>
            </a:extLst>
          </p:cNvPr>
          <p:cNvSpPr txBox="1"/>
          <p:nvPr/>
        </p:nvSpPr>
        <p:spPr>
          <a:xfrm>
            <a:off x="2217610" y="3046211"/>
            <a:ext cx="665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endParaRPr lang="en-US"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4DA24CF-A086-0D98-2387-E3490ECD8AC3}"/>
              </a:ext>
            </a:extLst>
          </p:cNvPr>
          <p:cNvSpPr txBox="1"/>
          <p:nvPr/>
        </p:nvSpPr>
        <p:spPr>
          <a:xfrm>
            <a:off x="3963813" y="2634865"/>
            <a:ext cx="757235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nhân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 9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trừ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F9D85FB-B4AA-8F4B-BAAF-C5F596536562}"/>
              </a:ext>
            </a:extLst>
          </p:cNvPr>
          <p:cNvSpPr txBox="1"/>
          <p:nvPr/>
        </p:nvSpPr>
        <p:spPr>
          <a:xfrm>
            <a:off x="675788" y="2965934"/>
            <a:ext cx="665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  <a:endParaRPr lang="en-US"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B47A693-92C5-EA36-5E09-4F066999EA05}"/>
              </a:ext>
            </a:extLst>
          </p:cNvPr>
          <p:cNvSpPr txBox="1"/>
          <p:nvPr/>
        </p:nvSpPr>
        <p:spPr>
          <a:xfrm>
            <a:off x="3684036" y="3168979"/>
            <a:ext cx="30340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*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Hạ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12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F5DCCC1-D423-FFEB-DBEE-A8F8E8D6F836}"/>
              </a:ext>
            </a:extLst>
          </p:cNvPr>
          <p:cNvSpPr txBox="1"/>
          <p:nvPr/>
        </p:nvSpPr>
        <p:spPr>
          <a:xfrm>
            <a:off x="3952712" y="5220881"/>
            <a:ext cx="754914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nhân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trừ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0,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0.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7506942-FE1D-7768-F25E-7232540229FA}"/>
              </a:ext>
            </a:extLst>
          </p:cNvPr>
          <p:cNvSpPr txBox="1"/>
          <p:nvPr/>
        </p:nvSpPr>
        <p:spPr>
          <a:xfrm>
            <a:off x="1055404" y="2965934"/>
            <a:ext cx="665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endParaRPr lang="en-US"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EA0423F-AF5A-8E9D-F68F-E0F6F75370DF}"/>
              </a:ext>
            </a:extLst>
          </p:cNvPr>
          <p:cNvSpPr txBox="1"/>
          <p:nvPr/>
        </p:nvSpPr>
        <p:spPr>
          <a:xfrm>
            <a:off x="6609040" y="3172105"/>
            <a:ext cx="492713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12 chia 4 được 3, viết 3;</a:t>
            </a:r>
            <a:endParaRPr lang="en-US" sz="30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23DF2DF-0088-121C-7348-6FCD76D94984}"/>
              </a:ext>
            </a:extLst>
          </p:cNvPr>
          <p:cNvSpPr txBox="1"/>
          <p:nvPr/>
        </p:nvSpPr>
        <p:spPr>
          <a:xfrm>
            <a:off x="2578624" y="3041710"/>
            <a:ext cx="665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endParaRPr lang="en-US"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4DF5BAE-5443-32A8-6426-3D61D8BAE5F3}"/>
              </a:ext>
            </a:extLst>
          </p:cNvPr>
          <p:cNvSpPr txBox="1"/>
          <p:nvPr/>
        </p:nvSpPr>
        <p:spPr>
          <a:xfrm>
            <a:off x="3952712" y="3694064"/>
            <a:ext cx="757235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nhân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12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12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trừ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12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DA6CFC1-76AE-D038-600C-8FE8A446A932}"/>
              </a:ext>
            </a:extLst>
          </p:cNvPr>
          <p:cNvSpPr txBox="1"/>
          <p:nvPr/>
        </p:nvSpPr>
        <p:spPr>
          <a:xfrm>
            <a:off x="1040685" y="3589144"/>
            <a:ext cx="665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  <a:endParaRPr lang="en-US"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01F447F-EC1E-BEEB-A643-A33BA6B40592}"/>
              </a:ext>
            </a:extLst>
          </p:cNvPr>
          <p:cNvSpPr txBox="1"/>
          <p:nvPr/>
        </p:nvSpPr>
        <p:spPr>
          <a:xfrm>
            <a:off x="3696222" y="4196396"/>
            <a:ext cx="757235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* Viết dấu phẩy vào bên phải 3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AC16206-3908-7675-5D2A-C2C701CC1442}"/>
              </a:ext>
            </a:extLst>
          </p:cNvPr>
          <p:cNvSpPr txBox="1"/>
          <p:nvPr/>
        </p:nvSpPr>
        <p:spPr>
          <a:xfrm>
            <a:off x="2937373" y="3036581"/>
            <a:ext cx="4424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endParaRPr lang="en-US"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841A37B-AA3A-DA8A-C1AA-3C2164532222}"/>
              </a:ext>
            </a:extLst>
          </p:cNvPr>
          <p:cNvSpPr txBox="1"/>
          <p:nvPr/>
        </p:nvSpPr>
        <p:spPr>
          <a:xfrm>
            <a:off x="3685129" y="4686400"/>
            <a:ext cx="30340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* </a:t>
            </a:r>
            <a:r>
              <a:rPr lang="en-US" sz="30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Hạ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</a:t>
            </a:r>
            <a:r>
              <a:rPr lang="en-US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A9EE57E-3F8B-C28C-EAD3-A7246C61F4C6}"/>
              </a:ext>
            </a:extLst>
          </p:cNvPr>
          <p:cNvSpPr txBox="1"/>
          <p:nvPr/>
        </p:nvSpPr>
        <p:spPr>
          <a:xfrm>
            <a:off x="1473578" y="3602648"/>
            <a:ext cx="665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</a:t>
            </a:r>
            <a:endParaRPr lang="en-US"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F2C7A49-86F9-6FE5-A7D0-21BC8A327060}"/>
              </a:ext>
            </a:extLst>
          </p:cNvPr>
          <p:cNvSpPr txBox="1"/>
          <p:nvPr/>
        </p:nvSpPr>
        <p:spPr>
          <a:xfrm>
            <a:off x="4993932" y="4708298"/>
            <a:ext cx="492713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 chia 4 được 2, viết 2;</a:t>
            </a:r>
            <a:endParaRPr lang="en-US" sz="30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B3D813B-975D-562E-B9C5-30C0C6B78736}"/>
              </a:ext>
            </a:extLst>
          </p:cNvPr>
          <p:cNvSpPr txBox="1"/>
          <p:nvPr/>
        </p:nvSpPr>
        <p:spPr>
          <a:xfrm>
            <a:off x="3092721" y="3052659"/>
            <a:ext cx="665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endParaRPr lang="en-US"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8770410-AEDE-A47B-C790-FD3807B183A3}"/>
              </a:ext>
            </a:extLst>
          </p:cNvPr>
          <p:cNvSpPr txBox="1"/>
          <p:nvPr/>
        </p:nvSpPr>
        <p:spPr>
          <a:xfrm>
            <a:off x="1486070" y="4259785"/>
            <a:ext cx="665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  <a:endParaRPr lang="en-US"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7416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圆角矩形 2">
            <a:extLst>
              <a:ext uri="{FF2B5EF4-FFF2-40B4-BE49-F238E27FC236}">
                <a16:creationId xmlns:a16="http://schemas.microsoft.com/office/drawing/2014/main" id="{0E01B73D-1F30-C4BA-1DFD-3AAEC24C8968}"/>
              </a:ext>
            </a:extLst>
          </p:cNvPr>
          <p:cNvSpPr/>
          <p:nvPr/>
        </p:nvSpPr>
        <p:spPr>
          <a:xfrm>
            <a:off x="179388" y="279083"/>
            <a:ext cx="11833225" cy="6299835"/>
          </a:xfrm>
          <a:prstGeom prst="roundRect">
            <a:avLst>
              <a:gd name="adj" fmla="val 81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7D00A2E-0CA9-DE1F-4D0B-A96190D24F81}"/>
              </a:ext>
            </a:extLst>
          </p:cNvPr>
          <p:cNvGrpSpPr/>
          <p:nvPr/>
        </p:nvGrpSpPr>
        <p:grpSpPr>
          <a:xfrm>
            <a:off x="500157" y="478935"/>
            <a:ext cx="4696994" cy="851551"/>
            <a:chOff x="500157" y="478935"/>
            <a:chExt cx="4696994" cy="851551"/>
          </a:xfrm>
        </p:grpSpPr>
        <p:grpSp>
          <p:nvGrpSpPr>
            <p:cNvPr id="41" name="组合 53">
              <a:extLst>
                <a:ext uri="{FF2B5EF4-FFF2-40B4-BE49-F238E27FC236}">
                  <a16:creationId xmlns:a16="http://schemas.microsoft.com/office/drawing/2014/main" id="{92728464-48D0-E1A7-75FB-E89634AC6023}"/>
                </a:ext>
              </a:extLst>
            </p:cNvPr>
            <p:cNvGrpSpPr/>
            <p:nvPr/>
          </p:nvGrpSpPr>
          <p:grpSpPr>
            <a:xfrm>
              <a:off x="500157" y="515031"/>
              <a:ext cx="3966397" cy="815455"/>
              <a:chOff x="1717452" y="3451271"/>
              <a:chExt cx="3966397" cy="815455"/>
            </a:xfrm>
          </p:grpSpPr>
          <p:sp>
            <p:nvSpPr>
              <p:cNvPr id="43" name="椭圆 56">
                <a:extLst>
                  <a:ext uri="{FF2B5EF4-FFF2-40B4-BE49-F238E27FC236}">
                    <a16:creationId xmlns:a16="http://schemas.microsoft.com/office/drawing/2014/main" id="{50119A3F-3C34-B195-812A-600C148CD4DE}"/>
                  </a:ext>
                </a:extLst>
              </p:cNvPr>
              <p:cNvSpPr/>
              <p:nvPr/>
            </p:nvSpPr>
            <p:spPr>
              <a:xfrm>
                <a:off x="1717452" y="3451271"/>
                <a:ext cx="639632" cy="639632"/>
              </a:xfrm>
              <a:prstGeom prst="ellipse">
                <a:avLst/>
              </a:prstGeom>
              <a:solidFill>
                <a:srgbClr val="1D87D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vi-VN" altLang="zh-CN" sz="3600" b="1" dirty="0">
                    <a:solidFill>
                      <a:schemeClr val="bg1"/>
                    </a:solidFill>
                    <a:latin typeface="Cambria" panose="02040503050406030204" pitchFamily="18" charset="0"/>
                    <a:ea typeface="字魂179号-正酷波波体" charset="-122"/>
                  </a:rPr>
                  <a:t>b</a:t>
                </a:r>
                <a:endParaRPr lang="zh-CN" altLang="en-US" sz="3600" b="1" dirty="0">
                  <a:solidFill>
                    <a:schemeClr val="bg1"/>
                  </a:solidFill>
                  <a:latin typeface="Cambria" panose="02040503050406030204" pitchFamily="18" charset="0"/>
                  <a:ea typeface="字魂179号-正酷波波体" charset="-122"/>
                </a:endParaRPr>
              </a:p>
            </p:txBody>
          </p:sp>
          <p:sp>
            <p:nvSpPr>
              <p:cNvPr id="44" name="zigzag-lines-in-side-view-position_31924">
                <a:extLst>
                  <a:ext uri="{FF2B5EF4-FFF2-40B4-BE49-F238E27FC236}">
                    <a16:creationId xmlns:a16="http://schemas.microsoft.com/office/drawing/2014/main" id="{CC52FD50-E83F-2BDD-4544-94C2D566382A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5400000">
                <a:off x="3798134" y="2381010"/>
                <a:ext cx="91440" cy="3679991"/>
              </a:xfrm>
              <a:custGeom>
                <a:avLst/>
                <a:gdLst>
                  <a:gd name="connsiteX0" fmla="*/ 243276 w 323214"/>
                  <a:gd name="connsiteY0" fmla="*/ 1272 h 607074"/>
                  <a:gd name="connsiteX1" fmla="*/ 249275 w 323214"/>
                  <a:gd name="connsiteY1" fmla="*/ 1272 h 607074"/>
                  <a:gd name="connsiteX2" fmla="*/ 321941 w 323214"/>
                  <a:gd name="connsiteY2" fmla="*/ 73833 h 607074"/>
                  <a:gd name="connsiteX3" fmla="*/ 321941 w 323214"/>
                  <a:gd name="connsiteY3" fmla="*/ 79823 h 607074"/>
                  <a:gd name="connsiteX4" fmla="*/ 248369 w 323214"/>
                  <a:gd name="connsiteY4" fmla="*/ 153288 h 607074"/>
                  <a:gd name="connsiteX5" fmla="*/ 318885 w 323214"/>
                  <a:gd name="connsiteY5" fmla="*/ 223701 h 607074"/>
                  <a:gd name="connsiteX6" fmla="*/ 318885 w 323214"/>
                  <a:gd name="connsiteY6" fmla="*/ 229691 h 607074"/>
                  <a:gd name="connsiteX7" fmla="*/ 244973 w 323214"/>
                  <a:gd name="connsiteY7" fmla="*/ 303495 h 607074"/>
                  <a:gd name="connsiteX8" fmla="*/ 315150 w 323214"/>
                  <a:gd name="connsiteY8" fmla="*/ 373569 h 607074"/>
                  <a:gd name="connsiteX9" fmla="*/ 315150 w 323214"/>
                  <a:gd name="connsiteY9" fmla="*/ 379559 h 607074"/>
                  <a:gd name="connsiteX10" fmla="*/ 241578 w 323214"/>
                  <a:gd name="connsiteY10" fmla="*/ 453024 h 607074"/>
                  <a:gd name="connsiteX11" fmla="*/ 312094 w 323214"/>
                  <a:gd name="connsiteY11" fmla="*/ 523437 h 607074"/>
                  <a:gd name="connsiteX12" fmla="*/ 312094 w 323214"/>
                  <a:gd name="connsiteY12" fmla="*/ 529427 h 607074"/>
                  <a:gd name="connsiteX13" fmla="*/ 235579 w 323214"/>
                  <a:gd name="connsiteY13" fmla="*/ 605831 h 607074"/>
                  <a:gd name="connsiteX14" fmla="*/ 232523 w 323214"/>
                  <a:gd name="connsiteY14" fmla="*/ 607074 h 607074"/>
                  <a:gd name="connsiteX15" fmla="*/ 229580 w 323214"/>
                  <a:gd name="connsiteY15" fmla="*/ 605831 h 607074"/>
                  <a:gd name="connsiteX16" fmla="*/ 229580 w 323214"/>
                  <a:gd name="connsiteY16" fmla="*/ 599841 h 607074"/>
                  <a:gd name="connsiteX17" fmla="*/ 303152 w 323214"/>
                  <a:gd name="connsiteY17" fmla="*/ 526376 h 607074"/>
                  <a:gd name="connsiteX18" fmla="*/ 233428 w 323214"/>
                  <a:gd name="connsiteY18" fmla="*/ 456867 h 607074"/>
                  <a:gd name="connsiteX19" fmla="*/ 232975 w 323214"/>
                  <a:gd name="connsiteY19" fmla="*/ 456302 h 607074"/>
                  <a:gd name="connsiteX20" fmla="*/ 232636 w 323214"/>
                  <a:gd name="connsiteY20" fmla="*/ 455963 h 607074"/>
                  <a:gd name="connsiteX21" fmla="*/ 232636 w 323214"/>
                  <a:gd name="connsiteY21" fmla="*/ 450085 h 607074"/>
                  <a:gd name="connsiteX22" fmla="*/ 306208 w 323214"/>
                  <a:gd name="connsiteY22" fmla="*/ 376621 h 607074"/>
                  <a:gd name="connsiteX23" fmla="*/ 236484 w 323214"/>
                  <a:gd name="connsiteY23" fmla="*/ 306999 h 607074"/>
                  <a:gd name="connsiteX24" fmla="*/ 235239 w 323214"/>
                  <a:gd name="connsiteY24" fmla="*/ 303947 h 607074"/>
                  <a:gd name="connsiteX25" fmla="*/ 236371 w 323214"/>
                  <a:gd name="connsiteY25" fmla="*/ 300104 h 607074"/>
                  <a:gd name="connsiteX26" fmla="*/ 309943 w 323214"/>
                  <a:gd name="connsiteY26" fmla="*/ 226640 h 607074"/>
                  <a:gd name="connsiteX27" fmla="*/ 240219 w 323214"/>
                  <a:gd name="connsiteY27" fmla="*/ 157131 h 607074"/>
                  <a:gd name="connsiteX28" fmla="*/ 239880 w 323214"/>
                  <a:gd name="connsiteY28" fmla="*/ 156453 h 607074"/>
                  <a:gd name="connsiteX29" fmla="*/ 239427 w 323214"/>
                  <a:gd name="connsiteY29" fmla="*/ 156226 h 607074"/>
                  <a:gd name="connsiteX30" fmla="*/ 239427 w 323214"/>
                  <a:gd name="connsiteY30" fmla="*/ 150236 h 607074"/>
                  <a:gd name="connsiteX31" fmla="*/ 312999 w 323214"/>
                  <a:gd name="connsiteY31" fmla="*/ 76771 h 607074"/>
                  <a:gd name="connsiteX32" fmla="*/ 243276 w 323214"/>
                  <a:gd name="connsiteY32" fmla="*/ 7263 h 607074"/>
                  <a:gd name="connsiteX33" fmla="*/ 243276 w 323214"/>
                  <a:gd name="connsiteY33" fmla="*/ 1272 h 607074"/>
                  <a:gd name="connsiteX34" fmla="*/ 15004 w 323214"/>
                  <a:gd name="connsiteY34" fmla="*/ 1272 h 607074"/>
                  <a:gd name="connsiteX35" fmla="*/ 21005 w 323214"/>
                  <a:gd name="connsiteY35" fmla="*/ 1272 h 607074"/>
                  <a:gd name="connsiteX36" fmla="*/ 93705 w 323214"/>
                  <a:gd name="connsiteY36" fmla="*/ 73833 h 607074"/>
                  <a:gd name="connsiteX37" fmla="*/ 93705 w 323214"/>
                  <a:gd name="connsiteY37" fmla="*/ 79823 h 607074"/>
                  <a:gd name="connsiteX38" fmla="*/ 19986 w 323214"/>
                  <a:gd name="connsiteY38" fmla="*/ 153288 h 607074"/>
                  <a:gd name="connsiteX39" fmla="*/ 90534 w 323214"/>
                  <a:gd name="connsiteY39" fmla="*/ 223701 h 607074"/>
                  <a:gd name="connsiteX40" fmla="*/ 90534 w 323214"/>
                  <a:gd name="connsiteY40" fmla="*/ 229691 h 607074"/>
                  <a:gd name="connsiteX41" fmla="*/ 16589 w 323214"/>
                  <a:gd name="connsiteY41" fmla="*/ 303495 h 607074"/>
                  <a:gd name="connsiteX42" fmla="*/ 86797 w 323214"/>
                  <a:gd name="connsiteY42" fmla="*/ 373569 h 607074"/>
                  <a:gd name="connsiteX43" fmla="*/ 86797 w 323214"/>
                  <a:gd name="connsiteY43" fmla="*/ 379559 h 607074"/>
                  <a:gd name="connsiteX44" fmla="*/ 13192 w 323214"/>
                  <a:gd name="connsiteY44" fmla="*/ 453024 h 607074"/>
                  <a:gd name="connsiteX45" fmla="*/ 83740 w 323214"/>
                  <a:gd name="connsiteY45" fmla="*/ 523437 h 607074"/>
                  <a:gd name="connsiteX46" fmla="*/ 83740 w 323214"/>
                  <a:gd name="connsiteY46" fmla="*/ 529427 h 607074"/>
                  <a:gd name="connsiteX47" fmla="*/ 7190 w 323214"/>
                  <a:gd name="connsiteY47" fmla="*/ 605831 h 607074"/>
                  <a:gd name="connsiteX48" fmla="*/ 4133 w 323214"/>
                  <a:gd name="connsiteY48" fmla="*/ 607074 h 607074"/>
                  <a:gd name="connsiteX49" fmla="*/ 1188 w 323214"/>
                  <a:gd name="connsiteY49" fmla="*/ 605831 h 607074"/>
                  <a:gd name="connsiteX50" fmla="*/ 1188 w 323214"/>
                  <a:gd name="connsiteY50" fmla="*/ 599841 h 607074"/>
                  <a:gd name="connsiteX51" fmla="*/ 74794 w 323214"/>
                  <a:gd name="connsiteY51" fmla="*/ 526376 h 607074"/>
                  <a:gd name="connsiteX52" fmla="*/ 5038 w 323214"/>
                  <a:gd name="connsiteY52" fmla="*/ 456867 h 607074"/>
                  <a:gd name="connsiteX53" fmla="*/ 4699 w 323214"/>
                  <a:gd name="connsiteY53" fmla="*/ 456302 h 607074"/>
                  <a:gd name="connsiteX54" fmla="*/ 4246 w 323214"/>
                  <a:gd name="connsiteY54" fmla="*/ 455963 h 607074"/>
                  <a:gd name="connsiteX55" fmla="*/ 4246 w 323214"/>
                  <a:gd name="connsiteY55" fmla="*/ 450085 h 607074"/>
                  <a:gd name="connsiteX56" fmla="*/ 77851 w 323214"/>
                  <a:gd name="connsiteY56" fmla="*/ 376621 h 607074"/>
                  <a:gd name="connsiteX57" fmla="*/ 8209 w 323214"/>
                  <a:gd name="connsiteY57" fmla="*/ 306999 h 607074"/>
                  <a:gd name="connsiteX58" fmla="*/ 6964 w 323214"/>
                  <a:gd name="connsiteY58" fmla="*/ 303947 h 607074"/>
                  <a:gd name="connsiteX59" fmla="*/ 7983 w 323214"/>
                  <a:gd name="connsiteY59" fmla="*/ 300104 h 607074"/>
                  <a:gd name="connsiteX60" fmla="*/ 81588 w 323214"/>
                  <a:gd name="connsiteY60" fmla="*/ 226640 h 607074"/>
                  <a:gd name="connsiteX61" fmla="*/ 11946 w 323214"/>
                  <a:gd name="connsiteY61" fmla="*/ 157131 h 607074"/>
                  <a:gd name="connsiteX62" fmla="*/ 11493 w 323214"/>
                  <a:gd name="connsiteY62" fmla="*/ 156453 h 607074"/>
                  <a:gd name="connsiteX63" fmla="*/ 11153 w 323214"/>
                  <a:gd name="connsiteY63" fmla="*/ 156226 h 607074"/>
                  <a:gd name="connsiteX64" fmla="*/ 11153 w 323214"/>
                  <a:gd name="connsiteY64" fmla="*/ 150236 h 607074"/>
                  <a:gd name="connsiteX65" fmla="*/ 84646 w 323214"/>
                  <a:gd name="connsiteY65" fmla="*/ 76771 h 607074"/>
                  <a:gd name="connsiteX66" fmla="*/ 15004 w 323214"/>
                  <a:gd name="connsiteY66" fmla="*/ 7263 h 607074"/>
                  <a:gd name="connsiteX67" fmla="*/ 15004 w 323214"/>
                  <a:gd name="connsiteY67" fmla="*/ 1272 h 607074"/>
                  <a:gd name="connsiteX68" fmla="*/ 129172 w 323214"/>
                  <a:gd name="connsiteY68" fmla="*/ 1230 h 607074"/>
                  <a:gd name="connsiteX69" fmla="*/ 135171 w 323214"/>
                  <a:gd name="connsiteY69" fmla="*/ 1230 h 607074"/>
                  <a:gd name="connsiteX70" fmla="*/ 207837 w 323214"/>
                  <a:gd name="connsiteY70" fmla="*/ 73796 h 607074"/>
                  <a:gd name="connsiteX71" fmla="*/ 207837 w 323214"/>
                  <a:gd name="connsiteY71" fmla="*/ 79787 h 607074"/>
                  <a:gd name="connsiteX72" fmla="*/ 134265 w 323214"/>
                  <a:gd name="connsiteY72" fmla="*/ 153256 h 607074"/>
                  <a:gd name="connsiteX73" fmla="*/ 204781 w 323214"/>
                  <a:gd name="connsiteY73" fmla="*/ 223674 h 607074"/>
                  <a:gd name="connsiteX74" fmla="*/ 204781 w 323214"/>
                  <a:gd name="connsiteY74" fmla="*/ 229665 h 607074"/>
                  <a:gd name="connsiteX75" fmla="*/ 130756 w 323214"/>
                  <a:gd name="connsiteY75" fmla="*/ 303474 h 607074"/>
                  <a:gd name="connsiteX76" fmla="*/ 201046 w 323214"/>
                  <a:gd name="connsiteY76" fmla="*/ 373553 h 607074"/>
                  <a:gd name="connsiteX77" fmla="*/ 201046 w 323214"/>
                  <a:gd name="connsiteY77" fmla="*/ 379544 h 607074"/>
                  <a:gd name="connsiteX78" fmla="*/ 127474 w 323214"/>
                  <a:gd name="connsiteY78" fmla="*/ 453013 h 607074"/>
                  <a:gd name="connsiteX79" fmla="*/ 197877 w 323214"/>
                  <a:gd name="connsiteY79" fmla="*/ 523431 h 607074"/>
                  <a:gd name="connsiteX80" fmla="*/ 197877 w 323214"/>
                  <a:gd name="connsiteY80" fmla="*/ 529422 h 607074"/>
                  <a:gd name="connsiteX81" fmla="*/ 121362 w 323214"/>
                  <a:gd name="connsiteY81" fmla="*/ 605831 h 607074"/>
                  <a:gd name="connsiteX82" fmla="*/ 118419 w 323214"/>
                  <a:gd name="connsiteY82" fmla="*/ 607074 h 607074"/>
                  <a:gd name="connsiteX83" fmla="*/ 115363 w 323214"/>
                  <a:gd name="connsiteY83" fmla="*/ 605831 h 607074"/>
                  <a:gd name="connsiteX84" fmla="*/ 115363 w 323214"/>
                  <a:gd name="connsiteY84" fmla="*/ 599840 h 607074"/>
                  <a:gd name="connsiteX85" fmla="*/ 188935 w 323214"/>
                  <a:gd name="connsiteY85" fmla="*/ 526483 h 607074"/>
                  <a:gd name="connsiteX86" fmla="*/ 119324 w 323214"/>
                  <a:gd name="connsiteY86" fmla="*/ 456856 h 607074"/>
                  <a:gd name="connsiteX87" fmla="*/ 118871 w 323214"/>
                  <a:gd name="connsiteY87" fmla="*/ 456291 h 607074"/>
                  <a:gd name="connsiteX88" fmla="*/ 118532 w 323214"/>
                  <a:gd name="connsiteY88" fmla="*/ 456065 h 607074"/>
                  <a:gd name="connsiteX89" fmla="*/ 118532 w 323214"/>
                  <a:gd name="connsiteY89" fmla="*/ 450075 h 607074"/>
                  <a:gd name="connsiteX90" fmla="*/ 192104 w 323214"/>
                  <a:gd name="connsiteY90" fmla="*/ 376605 h 607074"/>
                  <a:gd name="connsiteX91" fmla="*/ 122380 w 323214"/>
                  <a:gd name="connsiteY91" fmla="*/ 306978 h 607074"/>
                  <a:gd name="connsiteX92" fmla="*/ 121135 w 323214"/>
                  <a:gd name="connsiteY92" fmla="*/ 303926 h 607074"/>
                  <a:gd name="connsiteX93" fmla="*/ 122267 w 323214"/>
                  <a:gd name="connsiteY93" fmla="*/ 300083 h 607074"/>
                  <a:gd name="connsiteX94" fmla="*/ 195839 w 323214"/>
                  <a:gd name="connsiteY94" fmla="*/ 226613 h 607074"/>
                  <a:gd name="connsiteX95" fmla="*/ 126115 w 323214"/>
                  <a:gd name="connsiteY95" fmla="*/ 157100 h 607074"/>
                  <a:gd name="connsiteX96" fmla="*/ 125663 w 323214"/>
                  <a:gd name="connsiteY96" fmla="*/ 156421 h 607074"/>
                  <a:gd name="connsiteX97" fmla="*/ 125323 w 323214"/>
                  <a:gd name="connsiteY97" fmla="*/ 156195 h 607074"/>
                  <a:gd name="connsiteX98" fmla="*/ 125323 w 323214"/>
                  <a:gd name="connsiteY98" fmla="*/ 150205 h 607074"/>
                  <a:gd name="connsiteX99" fmla="*/ 198895 w 323214"/>
                  <a:gd name="connsiteY99" fmla="*/ 76735 h 607074"/>
                  <a:gd name="connsiteX100" fmla="*/ 129172 w 323214"/>
                  <a:gd name="connsiteY100" fmla="*/ 7221 h 607074"/>
                  <a:gd name="connsiteX101" fmla="*/ 129172 w 323214"/>
                  <a:gd name="connsiteY101" fmla="*/ 1230 h 6070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</a:cxnLst>
                <a:rect l="l" t="t" r="r" b="b"/>
                <a:pathLst>
                  <a:path w="323214" h="607074">
                    <a:moveTo>
                      <a:pt x="243276" y="1272"/>
                    </a:moveTo>
                    <a:cubicBezTo>
                      <a:pt x="244973" y="-423"/>
                      <a:pt x="247690" y="-423"/>
                      <a:pt x="249275" y="1272"/>
                    </a:cubicBezTo>
                    <a:lnTo>
                      <a:pt x="321941" y="73833"/>
                    </a:lnTo>
                    <a:cubicBezTo>
                      <a:pt x="323639" y="75415"/>
                      <a:pt x="323639" y="78128"/>
                      <a:pt x="321941" y="79823"/>
                    </a:cubicBezTo>
                    <a:lnTo>
                      <a:pt x="248369" y="153288"/>
                    </a:lnTo>
                    <a:lnTo>
                      <a:pt x="318885" y="223701"/>
                    </a:lnTo>
                    <a:cubicBezTo>
                      <a:pt x="320470" y="225283"/>
                      <a:pt x="320470" y="227996"/>
                      <a:pt x="318885" y="229691"/>
                    </a:cubicBezTo>
                    <a:lnTo>
                      <a:pt x="244973" y="303495"/>
                    </a:lnTo>
                    <a:lnTo>
                      <a:pt x="315150" y="373569"/>
                    </a:lnTo>
                    <a:cubicBezTo>
                      <a:pt x="316848" y="375264"/>
                      <a:pt x="316848" y="377977"/>
                      <a:pt x="315150" y="379559"/>
                    </a:cubicBezTo>
                    <a:lnTo>
                      <a:pt x="241578" y="453024"/>
                    </a:lnTo>
                    <a:lnTo>
                      <a:pt x="312094" y="523437"/>
                    </a:lnTo>
                    <a:cubicBezTo>
                      <a:pt x="313678" y="525133"/>
                      <a:pt x="313678" y="527845"/>
                      <a:pt x="312094" y="529427"/>
                    </a:cubicBezTo>
                    <a:lnTo>
                      <a:pt x="235579" y="605831"/>
                    </a:lnTo>
                    <a:cubicBezTo>
                      <a:pt x="234673" y="606735"/>
                      <a:pt x="233655" y="607074"/>
                      <a:pt x="232523" y="607074"/>
                    </a:cubicBezTo>
                    <a:cubicBezTo>
                      <a:pt x="231504" y="607074"/>
                      <a:pt x="230372" y="606735"/>
                      <a:pt x="229580" y="605831"/>
                    </a:cubicBezTo>
                    <a:cubicBezTo>
                      <a:pt x="227882" y="604248"/>
                      <a:pt x="227882" y="601536"/>
                      <a:pt x="229580" y="599841"/>
                    </a:cubicBezTo>
                    <a:lnTo>
                      <a:pt x="303152" y="526376"/>
                    </a:lnTo>
                    <a:lnTo>
                      <a:pt x="233428" y="456867"/>
                    </a:lnTo>
                    <a:cubicBezTo>
                      <a:pt x="233202" y="456641"/>
                      <a:pt x="233202" y="456415"/>
                      <a:pt x="232975" y="456302"/>
                    </a:cubicBezTo>
                    <a:cubicBezTo>
                      <a:pt x="232862" y="456189"/>
                      <a:pt x="232749" y="456189"/>
                      <a:pt x="232636" y="455963"/>
                    </a:cubicBezTo>
                    <a:cubicBezTo>
                      <a:pt x="231051" y="454380"/>
                      <a:pt x="231051" y="451668"/>
                      <a:pt x="232636" y="450085"/>
                    </a:cubicBezTo>
                    <a:lnTo>
                      <a:pt x="306208" y="376621"/>
                    </a:lnTo>
                    <a:lnTo>
                      <a:pt x="236484" y="306999"/>
                    </a:lnTo>
                    <a:cubicBezTo>
                      <a:pt x="235692" y="306208"/>
                      <a:pt x="235239" y="305077"/>
                      <a:pt x="235239" y="303947"/>
                    </a:cubicBezTo>
                    <a:cubicBezTo>
                      <a:pt x="235013" y="302591"/>
                      <a:pt x="235352" y="301122"/>
                      <a:pt x="236371" y="300104"/>
                    </a:cubicBezTo>
                    <a:lnTo>
                      <a:pt x="309943" y="226640"/>
                    </a:lnTo>
                    <a:lnTo>
                      <a:pt x="240219" y="157131"/>
                    </a:lnTo>
                    <a:cubicBezTo>
                      <a:pt x="239993" y="156905"/>
                      <a:pt x="239993" y="156679"/>
                      <a:pt x="239880" y="156453"/>
                    </a:cubicBezTo>
                    <a:cubicBezTo>
                      <a:pt x="239654" y="156339"/>
                      <a:pt x="239540" y="156339"/>
                      <a:pt x="239427" y="156226"/>
                    </a:cubicBezTo>
                    <a:cubicBezTo>
                      <a:pt x="237843" y="154531"/>
                      <a:pt x="237843" y="151932"/>
                      <a:pt x="239427" y="150236"/>
                    </a:cubicBezTo>
                    <a:lnTo>
                      <a:pt x="312999" y="76771"/>
                    </a:lnTo>
                    <a:lnTo>
                      <a:pt x="243276" y="7263"/>
                    </a:lnTo>
                    <a:cubicBezTo>
                      <a:pt x="241691" y="5567"/>
                      <a:pt x="241691" y="2855"/>
                      <a:pt x="243276" y="1272"/>
                    </a:cubicBezTo>
                    <a:close/>
                    <a:moveTo>
                      <a:pt x="15004" y="1272"/>
                    </a:moveTo>
                    <a:cubicBezTo>
                      <a:pt x="16589" y="-423"/>
                      <a:pt x="19307" y="-423"/>
                      <a:pt x="21005" y="1272"/>
                    </a:cubicBezTo>
                    <a:lnTo>
                      <a:pt x="93705" y="73833"/>
                    </a:lnTo>
                    <a:cubicBezTo>
                      <a:pt x="95290" y="75415"/>
                      <a:pt x="95290" y="78128"/>
                      <a:pt x="93705" y="79823"/>
                    </a:cubicBezTo>
                    <a:lnTo>
                      <a:pt x="19986" y="153288"/>
                    </a:lnTo>
                    <a:lnTo>
                      <a:pt x="90534" y="223701"/>
                    </a:lnTo>
                    <a:cubicBezTo>
                      <a:pt x="92233" y="225283"/>
                      <a:pt x="92233" y="227996"/>
                      <a:pt x="90534" y="229691"/>
                    </a:cubicBezTo>
                    <a:lnTo>
                      <a:pt x="16589" y="303495"/>
                    </a:lnTo>
                    <a:lnTo>
                      <a:pt x="86797" y="373569"/>
                    </a:lnTo>
                    <a:cubicBezTo>
                      <a:pt x="88496" y="375264"/>
                      <a:pt x="88496" y="377977"/>
                      <a:pt x="86797" y="379559"/>
                    </a:cubicBezTo>
                    <a:lnTo>
                      <a:pt x="13192" y="453024"/>
                    </a:lnTo>
                    <a:lnTo>
                      <a:pt x="83740" y="523437"/>
                    </a:lnTo>
                    <a:cubicBezTo>
                      <a:pt x="85438" y="525133"/>
                      <a:pt x="85438" y="527845"/>
                      <a:pt x="83740" y="529427"/>
                    </a:cubicBezTo>
                    <a:lnTo>
                      <a:pt x="7190" y="605831"/>
                    </a:lnTo>
                    <a:cubicBezTo>
                      <a:pt x="6397" y="606735"/>
                      <a:pt x="5265" y="607074"/>
                      <a:pt x="4133" y="607074"/>
                    </a:cubicBezTo>
                    <a:cubicBezTo>
                      <a:pt x="3113" y="607074"/>
                      <a:pt x="1981" y="606735"/>
                      <a:pt x="1188" y="605831"/>
                    </a:cubicBezTo>
                    <a:cubicBezTo>
                      <a:pt x="-397" y="604248"/>
                      <a:pt x="-397" y="601536"/>
                      <a:pt x="1188" y="599841"/>
                    </a:cubicBezTo>
                    <a:lnTo>
                      <a:pt x="74794" y="526376"/>
                    </a:lnTo>
                    <a:lnTo>
                      <a:pt x="5038" y="456867"/>
                    </a:lnTo>
                    <a:cubicBezTo>
                      <a:pt x="4925" y="456641"/>
                      <a:pt x="4812" y="456415"/>
                      <a:pt x="4699" y="456302"/>
                    </a:cubicBezTo>
                    <a:cubicBezTo>
                      <a:pt x="4586" y="456189"/>
                      <a:pt x="4359" y="456189"/>
                      <a:pt x="4246" y="455963"/>
                    </a:cubicBezTo>
                    <a:cubicBezTo>
                      <a:pt x="2660" y="454380"/>
                      <a:pt x="2660" y="451668"/>
                      <a:pt x="4246" y="450085"/>
                    </a:cubicBezTo>
                    <a:lnTo>
                      <a:pt x="77851" y="376621"/>
                    </a:lnTo>
                    <a:lnTo>
                      <a:pt x="8209" y="306999"/>
                    </a:lnTo>
                    <a:cubicBezTo>
                      <a:pt x="7303" y="306208"/>
                      <a:pt x="6964" y="305077"/>
                      <a:pt x="6964" y="303947"/>
                    </a:cubicBezTo>
                    <a:cubicBezTo>
                      <a:pt x="6624" y="302591"/>
                      <a:pt x="6964" y="301122"/>
                      <a:pt x="7983" y="300104"/>
                    </a:cubicBezTo>
                    <a:lnTo>
                      <a:pt x="81588" y="226640"/>
                    </a:lnTo>
                    <a:lnTo>
                      <a:pt x="11946" y="157131"/>
                    </a:lnTo>
                    <a:cubicBezTo>
                      <a:pt x="11720" y="156905"/>
                      <a:pt x="11606" y="156679"/>
                      <a:pt x="11493" y="156453"/>
                    </a:cubicBezTo>
                    <a:cubicBezTo>
                      <a:pt x="11380" y="156339"/>
                      <a:pt x="11267" y="156339"/>
                      <a:pt x="11153" y="156226"/>
                    </a:cubicBezTo>
                    <a:cubicBezTo>
                      <a:pt x="9455" y="154531"/>
                      <a:pt x="9455" y="151932"/>
                      <a:pt x="11153" y="150236"/>
                    </a:cubicBezTo>
                    <a:lnTo>
                      <a:pt x="84646" y="76771"/>
                    </a:lnTo>
                    <a:lnTo>
                      <a:pt x="15004" y="7263"/>
                    </a:lnTo>
                    <a:cubicBezTo>
                      <a:pt x="13305" y="5567"/>
                      <a:pt x="13305" y="2855"/>
                      <a:pt x="15004" y="1272"/>
                    </a:cubicBezTo>
                    <a:close/>
                    <a:moveTo>
                      <a:pt x="129172" y="1230"/>
                    </a:moveTo>
                    <a:cubicBezTo>
                      <a:pt x="130869" y="-352"/>
                      <a:pt x="133586" y="-352"/>
                      <a:pt x="135171" y="1230"/>
                    </a:cubicBezTo>
                    <a:lnTo>
                      <a:pt x="207837" y="73796"/>
                    </a:lnTo>
                    <a:cubicBezTo>
                      <a:pt x="209535" y="75491"/>
                      <a:pt x="209535" y="78091"/>
                      <a:pt x="207837" y="79787"/>
                    </a:cubicBezTo>
                    <a:lnTo>
                      <a:pt x="134265" y="153256"/>
                    </a:lnTo>
                    <a:lnTo>
                      <a:pt x="204781" y="223674"/>
                    </a:lnTo>
                    <a:cubicBezTo>
                      <a:pt x="206366" y="225257"/>
                      <a:pt x="206366" y="227970"/>
                      <a:pt x="204781" y="229665"/>
                    </a:cubicBezTo>
                    <a:lnTo>
                      <a:pt x="130756" y="303474"/>
                    </a:lnTo>
                    <a:lnTo>
                      <a:pt x="201046" y="373553"/>
                    </a:lnTo>
                    <a:cubicBezTo>
                      <a:pt x="202631" y="375248"/>
                      <a:pt x="202631" y="377961"/>
                      <a:pt x="201046" y="379544"/>
                    </a:cubicBezTo>
                    <a:lnTo>
                      <a:pt x="127474" y="453013"/>
                    </a:lnTo>
                    <a:lnTo>
                      <a:pt x="197877" y="523431"/>
                    </a:lnTo>
                    <a:cubicBezTo>
                      <a:pt x="199574" y="525127"/>
                      <a:pt x="199574" y="527840"/>
                      <a:pt x="197877" y="529422"/>
                    </a:cubicBezTo>
                    <a:lnTo>
                      <a:pt x="121362" y="605831"/>
                    </a:lnTo>
                    <a:cubicBezTo>
                      <a:pt x="120569" y="606735"/>
                      <a:pt x="119437" y="607074"/>
                      <a:pt x="118419" y="607074"/>
                    </a:cubicBezTo>
                    <a:cubicBezTo>
                      <a:pt x="117287" y="607074"/>
                      <a:pt x="116268" y="606735"/>
                      <a:pt x="115363" y="605831"/>
                    </a:cubicBezTo>
                    <a:cubicBezTo>
                      <a:pt x="113778" y="604248"/>
                      <a:pt x="113778" y="601535"/>
                      <a:pt x="115363" y="599840"/>
                    </a:cubicBezTo>
                    <a:lnTo>
                      <a:pt x="188935" y="526483"/>
                    </a:lnTo>
                    <a:lnTo>
                      <a:pt x="119324" y="456856"/>
                    </a:lnTo>
                    <a:cubicBezTo>
                      <a:pt x="119098" y="456743"/>
                      <a:pt x="118985" y="456404"/>
                      <a:pt x="118871" y="456291"/>
                    </a:cubicBezTo>
                    <a:cubicBezTo>
                      <a:pt x="118758" y="456178"/>
                      <a:pt x="118645" y="456178"/>
                      <a:pt x="118532" y="456065"/>
                    </a:cubicBezTo>
                    <a:cubicBezTo>
                      <a:pt x="116834" y="454370"/>
                      <a:pt x="116834" y="451657"/>
                      <a:pt x="118532" y="450075"/>
                    </a:cubicBezTo>
                    <a:lnTo>
                      <a:pt x="192104" y="376605"/>
                    </a:lnTo>
                    <a:lnTo>
                      <a:pt x="122380" y="306978"/>
                    </a:lnTo>
                    <a:cubicBezTo>
                      <a:pt x="121588" y="306187"/>
                      <a:pt x="121135" y="305056"/>
                      <a:pt x="121135" y="303926"/>
                    </a:cubicBezTo>
                    <a:cubicBezTo>
                      <a:pt x="120909" y="302570"/>
                      <a:pt x="121248" y="301100"/>
                      <a:pt x="122267" y="300083"/>
                    </a:cubicBezTo>
                    <a:lnTo>
                      <a:pt x="195839" y="226613"/>
                    </a:lnTo>
                    <a:lnTo>
                      <a:pt x="126115" y="157100"/>
                    </a:lnTo>
                    <a:cubicBezTo>
                      <a:pt x="125889" y="156873"/>
                      <a:pt x="125889" y="156647"/>
                      <a:pt x="125663" y="156421"/>
                    </a:cubicBezTo>
                    <a:cubicBezTo>
                      <a:pt x="125550" y="156308"/>
                      <a:pt x="125436" y="156308"/>
                      <a:pt x="125323" y="156195"/>
                    </a:cubicBezTo>
                    <a:cubicBezTo>
                      <a:pt x="123739" y="154613"/>
                      <a:pt x="123739" y="151900"/>
                      <a:pt x="125323" y="150205"/>
                    </a:cubicBezTo>
                    <a:lnTo>
                      <a:pt x="198895" y="76735"/>
                    </a:lnTo>
                    <a:lnTo>
                      <a:pt x="129172" y="7221"/>
                    </a:lnTo>
                    <a:cubicBezTo>
                      <a:pt x="127587" y="5526"/>
                      <a:pt x="127587" y="2926"/>
                      <a:pt x="129172" y="1230"/>
                    </a:cubicBezTo>
                    <a:close/>
                  </a:path>
                </a:pathLst>
              </a:custGeom>
              <a:noFill/>
              <a:ln>
                <a:solidFill>
                  <a:srgbClr val="1D87D1"/>
                </a:solidFill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5B602A6E-0659-C690-42E7-23D86CC95126}"/>
                </a:ext>
              </a:extLst>
            </p:cNvPr>
            <p:cNvSpPr txBox="1"/>
            <p:nvPr/>
          </p:nvSpPr>
          <p:spPr>
            <a:xfrm>
              <a:off x="1139789" y="478935"/>
              <a:ext cx="405736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400" b="1" dirty="0">
                  <a:solidFill>
                    <a:srgbClr val="C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19,95 : 19 = ?</a:t>
              </a:r>
              <a:endParaRPr lang="en-US" sz="4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545ED186-6EA8-A762-B09A-0C21D4BD6883}"/>
              </a:ext>
            </a:extLst>
          </p:cNvPr>
          <p:cNvSpPr txBox="1"/>
          <p:nvPr/>
        </p:nvSpPr>
        <p:spPr>
          <a:xfrm>
            <a:off x="500157" y="1404219"/>
            <a:ext cx="66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6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 đặt tính rồi tính như sau:</a:t>
            </a:r>
            <a:endParaRPr lang="en-US" sz="3600" b="1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66DF6EE1-6B80-360D-ADCF-77F0AF07F3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592554"/>
              </p:ext>
            </p:extLst>
          </p:nvPr>
        </p:nvGraphicFramePr>
        <p:xfrm>
          <a:off x="2883159" y="2361585"/>
          <a:ext cx="3489185" cy="1957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1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5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43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vi-VN" sz="4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charset="0"/>
                          <a:sym typeface="+mn-ea"/>
                        </a:rPr>
                        <a:t> 19,95</a:t>
                      </a:r>
                      <a:endParaRPr lang="en-US" sz="4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charset="0"/>
                        <a:sym typeface="+mn-ea"/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800" b="1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charset="0"/>
                        </a:rPr>
                        <a:t>  </a:t>
                      </a:r>
                      <a:r>
                        <a:rPr lang="vi-VN" sz="4800" b="1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charset="0"/>
                        </a:rPr>
                        <a:t>19</a:t>
                      </a:r>
                      <a:endParaRPr lang="en-US" sz="4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47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4800" b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 </a:t>
                      </a:r>
                      <a:endParaRPr lang="en-US" sz="4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>
                    <a:lnL>
                      <a:noFill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4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2EB227A4-81A3-A378-161A-4D50F1B21FBE}"/>
              </a:ext>
            </a:extLst>
          </p:cNvPr>
          <p:cNvSpPr txBox="1"/>
          <p:nvPr/>
        </p:nvSpPr>
        <p:spPr>
          <a:xfrm>
            <a:off x="4932818" y="3153147"/>
            <a:ext cx="665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  <a:endParaRPr lang="en-US"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B4F5389-0B2C-BDE9-BA89-B717540038B0}"/>
              </a:ext>
            </a:extLst>
          </p:cNvPr>
          <p:cNvSpPr txBox="1"/>
          <p:nvPr/>
        </p:nvSpPr>
        <p:spPr>
          <a:xfrm>
            <a:off x="3390996" y="3147518"/>
            <a:ext cx="665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  <a:endParaRPr lang="en-US"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0B251C0-729B-3D12-F213-348C11BAB862}"/>
              </a:ext>
            </a:extLst>
          </p:cNvPr>
          <p:cNvSpPr txBox="1"/>
          <p:nvPr/>
        </p:nvSpPr>
        <p:spPr>
          <a:xfrm>
            <a:off x="3876042" y="3147518"/>
            <a:ext cx="665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</a:t>
            </a:r>
            <a:endParaRPr lang="en-US"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934FB98-16DD-EB9A-88DF-870CF3980360}"/>
              </a:ext>
            </a:extLst>
          </p:cNvPr>
          <p:cNvSpPr txBox="1"/>
          <p:nvPr/>
        </p:nvSpPr>
        <p:spPr>
          <a:xfrm>
            <a:off x="5293832" y="3148646"/>
            <a:ext cx="665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endParaRPr lang="en-US"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8054F51-A696-B45B-4545-91DD9088CF9D}"/>
              </a:ext>
            </a:extLst>
          </p:cNvPr>
          <p:cNvSpPr txBox="1"/>
          <p:nvPr/>
        </p:nvSpPr>
        <p:spPr>
          <a:xfrm>
            <a:off x="5476523" y="3171510"/>
            <a:ext cx="5998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  <a:endParaRPr lang="en-US"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CB099F1-858D-6B5F-6930-9F84BABCEDA4}"/>
              </a:ext>
            </a:extLst>
          </p:cNvPr>
          <p:cNvSpPr txBox="1"/>
          <p:nvPr/>
        </p:nvSpPr>
        <p:spPr>
          <a:xfrm>
            <a:off x="4188786" y="3784232"/>
            <a:ext cx="665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  <a:endParaRPr lang="en-US"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393F1F0-1E58-B875-B6B5-BFD62FA5922F}"/>
              </a:ext>
            </a:extLst>
          </p:cNvPr>
          <p:cNvSpPr txBox="1"/>
          <p:nvPr/>
        </p:nvSpPr>
        <p:spPr>
          <a:xfrm>
            <a:off x="5835922" y="3178257"/>
            <a:ext cx="665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  <a:endParaRPr lang="en-US"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2C16C45-2D32-A7C2-6956-1ED5F4C13948}"/>
              </a:ext>
            </a:extLst>
          </p:cNvPr>
          <p:cNvSpPr txBox="1"/>
          <p:nvPr/>
        </p:nvSpPr>
        <p:spPr>
          <a:xfrm>
            <a:off x="4242330" y="3127095"/>
            <a:ext cx="665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  <a:endParaRPr lang="en-US"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EF1F944-747B-B7BD-42E0-7FF550E50C35}"/>
              </a:ext>
            </a:extLst>
          </p:cNvPr>
          <p:cNvSpPr txBox="1"/>
          <p:nvPr/>
        </p:nvSpPr>
        <p:spPr>
          <a:xfrm>
            <a:off x="786563" y="4880847"/>
            <a:ext cx="10488430" cy="14465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4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Muốn chia một số thập phân cho một số tự nhiên ta làm như thế nào?</a:t>
            </a:r>
            <a:endParaRPr lang="en-US" sz="4400" b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4970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690688"/>
            <a:ext cx="1670759" cy="393223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75861" y="365125"/>
            <a:ext cx="11280710" cy="61103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24074" y="984283"/>
            <a:ext cx="9248775" cy="4031873"/>
          </a:xfrm>
          <a:prstGeom prst="rect">
            <a:avLst/>
          </a:prstGeom>
          <a:noFill/>
          <a:ln w="38100" cmpd="tri">
            <a:noFill/>
          </a:ln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Muốn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chia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một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thập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phân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cho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một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tự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nhiên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ta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làm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như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sau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Chia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phần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nguyên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của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bị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chia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cho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chia.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Viết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dấu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phẩy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vào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bên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phải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thương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đã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tìm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được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trước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khi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lấy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chữ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đầu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tiên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của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phần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thập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phân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của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bị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chia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để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tiếp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tục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thực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hiện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phép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chia.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Tiếp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tục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chia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với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từng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chữ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ở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phần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thập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phân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của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bị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chia.</a:t>
            </a:r>
          </a:p>
        </p:txBody>
      </p:sp>
    </p:spTree>
    <p:extLst>
      <p:ext uri="{BB962C8B-B14F-4D97-AF65-F5344CB8AC3E}">
        <p14:creationId xmlns:p14="http://schemas.microsoft.com/office/powerpoint/2010/main" val="6503882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754154" y="1380930"/>
            <a:ext cx="8854751" cy="378822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500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Ciel Brawls" pitchFamily="2" charset="-93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1FE3EC9-7B7F-8533-18A0-C0AEE5E0C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5408">
            <a:off x="3395191" y="1019703"/>
            <a:ext cx="5249263" cy="4266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5971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8650" y="398175"/>
            <a:ext cx="11280710" cy="61103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2322690" y="1433385"/>
            <a:ext cx="259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0,36 : 9</a:t>
            </a:r>
          </a:p>
        </p:txBody>
      </p:sp>
      <p:sp>
        <p:nvSpPr>
          <p:cNvPr id="10" name="Rectangle 22"/>
          <p:cNvSpPr>
            <a:spLocks noChangeArrowheads="1"/>
          </p:cNvSpPr>
          <p:nvPr/>
        </p:nvSpPr>
        <p:spPr bwMode="auto">
          <a:xfrm>
            <a:off x="2858701" y="2108128"/>
            <a:ext cx="1143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0,36</a:t>
            </a: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3849302" y="2175378"/>
            <a:ext cx="0" cy="990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12" name="Line 24"/>
          <p:cNvSpPr>
            <a:spLocks noChangeShapeType="1"/>
          </p:cNvSpPr>
          <p:nvPr/>
        </p:nvSpPr>
        <p:spPr bwMode="auto">
          <a:xfrm>
            <a:off x="3849302" y="2556378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13" name="Rectangle 25"/>
          <p:cNvSpPr>
            <a:spLocks noChangeArrowheads="1"/>
          </p:cNvSpPr>
          <p:nvPr/>
        </p:nvSpPr>
        <p:spPr bwMode="auto">
          <a:xfrm>
            <a:off x="4001702" y="2113466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14" name="Rectangle 26"/>
          <p:cNvSpPr>
            <a:spLocks noChangeArrowheads="1"/>
          </p:cNvSpPr>
          <p:nvPr/>
        </p:nvSpPr>
        <p:spPr bwMode="auto">
          <a:xfrm>
            <a:off x="2877752" y="2586541"/>
            <a:ext cx="9028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0 36</a:t>
            </a:r>
          </a:p>
        </p:txBody>
      </p:sp>
      <p:sp>
        <p:nvSpPr>
          <p:cNvPr id="15" name="Rectangle 27"/>
          <p:cNvSpPr>
            <a:spLocks noChangeArrowheads="1"/>
          </p:cNvSpPr>
          <p:nvPr/>
        </p:nvSpPr>
        <p:spPr bwMode="auto">
          <a:xfrm>
            <a:off x="3163502" y="3043741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7" name="Rectangle 29"/>
          <p:cNvSpPr>
            <a:spLocks noChangeArrowheads="1"/>
          </p:cNvSpPr>
          <p:nvPr/>
        </p:nvSpPr>
        <p:spPr bwMode="auto">
          <a:xfrm>
            <a:off x="3849302" y="2480178"/>
            <a:ext cx="9028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0,04</a:t>
            </a:r>
          </a:p>
        </p:txBody>
      </p:sp>
      <p:sp>
        <p:nvSpPr>
          <p:cNvPr id="18" name="Text Box 30"/>
          <p:cNvSpPr txBox="1">
            <a:spLocks noChangeArrowheads="1"/>
          </p:cNvSpPr>
          <p:nvPr/>
        </p:nvSpPr>
        <p:spPr bwMode="auto">
          <a:xfrm>
            <a:off x="7058433" y="1433385"/>
            <a:ext cx="259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95,2 : 68 =</a:t>
            </a:r>
          </a:p>
        </p:txBody>
      </p:sp>
      <p:sp>
        <p:nvSpPr>
          <p:cNvPr id="19" name="Rectangle 31"/>
          <p:cNvSpPr>
            <a:spLocks noChangeArrowheads="1"/>
          </p:cNvSpPr>
          <p:nvPr/>
        </p:nvSpPr>
        <p:spPr bwMode="auto">
          <a:xfrm>
            <a:off x="7718834" y="2172556"/>
            <a:ext cx="1143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95,2</a:t>
            </a:r>
          </a:p>
        </p:txBody>
      </p:sp>
      <p:sp>
        <p:nvSpPr>
          <p:cNvPr id="20" name="Rectangle 32"/>
          <p:cNvSpPr>
            <a:spLocks noChangeArrowheads="1"/>
          </p:cNvSpPr>
          <p:nvPr/>
        </p:nvSpPr>
        <p:spPr bwMode="auto">
          <a:xfrm>
            <a:off x="8728483" y="2576385"/>
            <a:ext cx="692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1,4</a:t>
            </a:r>
          </a:p>
        </p:txBody>
      </p:sp>
      <p:sp>
        <p:nvSpPr>
          <p:cNvPr id="21" name="Line 33"/>
          <p:cNvSpPr>
            <a:spLocks noChangeShapeType="1"/>
          </p:cNvSpPr>
          <p:nvPr/>
        </p:nvSpPr>
        <p:spPr bwMode="auto">
          <a:xfrm>
            <a:off x="8734833" y="2347785"/>
            <a:ext cx="0" cy="990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22" name="Rectangle 34"/>
          <p:cNvSpPr>
            <a:spLocks noChangeArrowheads="1"/>
          </p:cNvSpPr>
          <p:nvPr/>
        </p:nvSpPr>
        <p:spPr bwMode="auto">
          <a:xfrm>
            <a:off x="8804683" y="2209673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68</a:t>
            </a:r>
          </a:p>
        </p:txBody>
      </p:sp>
      <p:sp>
        <p:nvSpPr>
          <p:cNvPr id="23" name="Line 35"/>
          <p:cNvSpPr>
            <a:spLocks noChangeShapeType="1"/>
          </p:cNvSpPr>
          <p:nvPr/>
        </p:nvSpPr>
        <p:spPr bwMode="auto">
          <a:xfrm>
            <a:off x="8734833" y="2652585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24" name="Rectangle 36"/>
          <p:cNvSpPr>
            <a:spLocks noChangeArrowheads="1"/>
          </p:cNvSpPr>
          <p:nvPr/>
        </p:nvSpPr>
        <p:spPr bwMode="auto">
          <a:xfrm>
            <a:off x="7788683" y="2652585"/>
            <a:ext cx="793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272</a:t>
            </a: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5033577" y="3840594"/>
            <a:ext cx="259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5,28 : 4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5410868" y="4422624"/>
            <a:ext cx="1143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5,28</a:t>
            </a:r>
          </a:p>
        </p:txBody>
      </p:sp>
      <p:sp>
        <p:nvSpPr>
          <p:cNvPr id="28" name="Line 8"/>
          <p:cNvSpPr>
            <a:spLocks noChangeShapeType="1"/>
          </p:cNvSpPr>
          <p:nvPr/>
        </p:nvSpPr>
        <p:spPr bwMode="auto">
          <a:xfrm>
            <a:off x="6323304" y="453694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9"/>
          <p:cNvSpPr>
            <a:spLocks noChangeShapeType="1"/>
          </p:cNvSpPr>
          <p:nvPr/>
        </p:nvSpPr>
        <p:spPr bwMode="auto">
          <a:xfrm>
            <a:off x="6323304" y="491794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6490634" y="4399132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5694654" y="4911229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32" name="Rectangle 13"/>
          <p:cNvSpPr>
            <a:spLocks noChangeArrowheads="1"/>
          </p:cNvSpPr>
          <p:nvPr/>
        </p:nvSpPr>
        <p:spPr bwMode="auto">
          <a:xfrm>
            <a:off x="5715000" y="5298940"/>
            <a:ext cx="81598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08</a:t>
            </a:r>
          </a:p>
        </p:txBody>
      </p:sp>
      <p:sp>
        <p:nvSpPr>
          <p:cNvPr id="33" name="Rectangle 14"/>
          <p:cNvSpPr>
            <a:spLocks noChangeArrowheads="1"/>
          </p:cNvSpPr>
          <p:nvPr/>
        </p:nvSpPr>
        <p:spPr bwMode="auto">
          <a:xfrm>
            <a:off x="6323304" y="4841740"/>
            <a:ext cx="9028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1,32</a:t>
            </a:r>
          </a:p>
        </p:txBody>
      </p:sp>
      <p:sp>
        <p:nvSpPr>
          <p:cNvPr id="42" name="Rectangle 23"/>
          <p:cNvSpPr>
            <a:spLocks noChangeArrowheads="1"/>
          </p:cNvSpPr>
          <p:nvPr/>
        </p:nvSpPr>
        <p:spPr bwMode="auto">
          <a:xfrm>
            <a:off x="5393029" y="4907841"/>
            <a:ext cx="3873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1</a:t>
            </a:r>
          </a:p>
        </p:txBody>
      </p:sp>
      <p:pic>
        <p:nvPicPr>
          <p:cNvPr id="3" name="Hình ảnh 2">
            <a:extLst>
              <a:ext uri="{FF2B5EF4-FFF2-40B4-BE49-F238E27FC236}">
                <a16:creationId xmlns:a16="http://schemas.microsoft.com/office/drawing/2014/main" id="{13ECF05B-5F21-463C-90A6-10DE6DAA51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752" y="208082"/>
            <a:ext cx="7803556" cy="1359526"/>
          </a:xfrm>
          <a:prstGeom prst="rect">
            <a:avLst/>
          </a:prstGeom>
        </p:spPr>
      </p:pic>
      <p:sp>
        <p:nvSpPr>
          <p:cNvPr id="8" name="Rectangle 36">
            <a:extLst>
              <a:ext uri="{FF2B5EF4-FFF2-40B4-BE49-F238E27FC236}">
                <a16:creationId xmlns:a16="http://schemas.microsoft.com/office/drawing/2014/main" id="{7224E464-B80B-26C2-2726-84A5EC17B06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235682" y="3147885"/>
            <a:ext cx="4571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44" name="Rectangle 13">
            <a:extLst>
              <a:ext uri="{FF2B5EF4-FFF2-40B4-BE49-F238E27FC236}">
                <a16:creationId xmlns:a16="http://schemas.microsoft.com/office/drawing/2014/main" id="{50EE73D8-C05D-E0DD-19C6-EE6697873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4075" y="5784715"/>
            <a:ext cx="63501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6686093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1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1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1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1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1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1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8" presetClass="entr" presetSubtype="16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1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1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1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1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1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 animBg="1"/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 animBg="1"/>
      <p:bldP spid="22" grpId="0"/>
      <p:bldP spid="23" grpId="0" animBg="1"/>
      <p:bldP spid="24" grpId="0"/>
      <p:bldP spid="26" grpId="0"/>
      <p:bldP spid="27" grpId="0"/>
      <p:bldP spid="28" grpId="0" animBg="1"/>
      <p:bldP spid="29" grpId="0" animBg="1"/>
      <p:bldP spid="30" grpId="0"/>
      <p:bldP spid="31" grpId="0"/>
      <p:bldP spid="32" grpId="0"/>
      <p:bldP spid="33" grpId="0"/>
      <p:bldP spid="42" grpId="0"/>
      <p:bldP spid="8" grpId="0"/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28650" y="398175"/>
            <a:ext cx="11280710" cy="61103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396E95-7542-C97A-B6BF-C19D0C3C9A6D}"/>
              </a:ext>
            </a:extLst>
          </p:cNvPr>
          <p:cNvSpPr/>
          <p:nvPr/>
        </p:nvSpPr>
        <p:spPr>
          <a:xfrm>
            <a:off x="742950" y="542925"/>
            <a:ext cx="657225" cy="600075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73607B-A101-D59A-6488-F1BFC526CCD0}"/>
              </a:ext>
            </a:extLst>
          </p:cNvPr>
          <p:cNvSpPr txBox="1"/>
          <p:nvPr/>
        </p:nvSpPr>
        <p:spPr>
          <a:xfrm>
            <a:off x="1609725" y="495300"/>
            <a:ext cx="10172700" cy="1766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Cho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biết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7 657 : 31 = 247.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Không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thực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hiện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phép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hãy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tìm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kết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quả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phép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) 765,7 : 31                                     b) 76,57 : 31                                     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2D26DC1-5DF9-9027-6F72-43AE26B5347B}"/>
              </a:ext>
            </a:extLst>
          </p:cNvPr>
          <p:cNvSpPr txBox="1"/>
          <p:nvPr/>
        </p:nvSpPr>
        <p:spPr>
          <a:xfrm>
            <a:off x="3554186" y="1760764"/>
            <a:ext cx="1438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24,7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C506D2B-7034-978E-4543-5A99B6D7CD1B}"/>
              </a:ext>
            </a:extLst>
          </p:cNvPr>
          <p:cNvSpPr txBox="1"/>
          <p:nvPr/>
        </p:nvSpPr>
        <p:spPr>
          <a:xfrm>
            <a:off x="8386082" y="1748518"/>
            <a:ext cx="1438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2,47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70C22DE-E483-2CB8-1F2E-8C84C402AC9F}"/>
              </a:ext>
            </a:extLst>
          </p:cNvPr>
          <p:cNvSpPr txBox="1"/>
          <p:nvPr/>
        </p:nvSpPr>
        <p:spPr>
          <a:xfrm>
            <a:off x="4257675" y="2876550"/>
            <a:ext cx="3514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c) 76,57 : 247</a:t>
            </a:r>
            <a:endParaRPr lang="en-US" sz="28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77AD733-7BD8-8A7B-CDA4-A2890AC1E650}"/>
              </a:ext>
            </a:extLst>
          </p:cNvPr>
          <p:cNvSpPr txBox="1"/>
          <p:nvPr/>
        </p:nvSpPr>
        <p:spPr>
          <a:xfrm>
            <a:off x="6404882" y="2869747"/>
            <a:ext cx="1438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0,31</a:t>
            </a:r>
          </a:p>
        </p:txBody>
      </p:sp>
    </p:spTree>
    <p:extLst>
      <p:ext uri="{BB962C8B-B14F-4D97-AF65-F5344CB8AC3E}">
        <p14:creationId xmlns:p14="http://schemas.microsoft.com/office/powerpoint/2010/main" val="34853690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/>
      <p:bldP spid="25" grpId="0"/>
      <p:bldP spid="34" grpId="0"/>
      <p:bldP spid="35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28650" y="398175"/>
            <a:ext cx="11280710" cy="61103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396E95-7542-C97A-B6BF-C19D0C3C9A6D}"/>
              </a:ext>
            </a:extLst>
          </p:cNvPr>
          <p:cNvSpPr/>
          <p:nvPr/>
        </p:nvSpPr>
        <p:spPr>
          <a:xfrm>
            <a:off x="742950" y="542925"/>
            <a:ext cx="657225" cy="600075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73607B-A101-D59A-6488-F1BFC526CCD0}"/>
              </a:ext>
            </a:extLst>
          </p:cNvPr>
          <p:cNvSpPr txBox="1"/>
          <p:nvPr/>
        </p:nvSpPr>
        <p:spPr>
          <a:xfrm>
            <a:off x="1609725" y="495300"/>
            <a:ext cx="101727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Rô-bốt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đều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9,68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yến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vào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8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khay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Hỏi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mỗi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khay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đựng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bao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nhiêu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yến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E99DAED-7AAE-2C63-D0CB-D841DA149D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8156" y="1678856"/>
            <a:ext cx="5891212" cy="25486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314A6A-FFC1-1ADA-047C-769B82FDB289}"/>
              </a:ext>
            </a:extLst>
          </p:cNvPr>
          <p:cNvSpPr txBox="1"/>
          <p:nvPr/>
        </p:nvSpPr>
        <p:spPr>
          <a:xfrm>
            <a:off x="2695575" y="4333875"/>
            <a:ext cx="6572250" cy="2060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0" marR="0" algn="ctr">
              <a:lnSpc>
                <a:spcPct val="112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8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yến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cá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mỗi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khay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là:</a:t>
            </a:r>
            <a:endParaRPr lang="en-US" sz="2800" dirty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algn="ctr">
              <a:lnSpc>
                <a:spcPct val="112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9,68 : 8 = 1,21 (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yến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marL="0" marR="0" algn="r">
              <a:lnSpc>
                <a:spcPct val="112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800" i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Đáp</a:t>
            </a:r>
            <a:r>
              <a:rPr lang="en-US" sz="2800" i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1,21 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yến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cá</a:t>
            </a:r>
            <a:r>
              <a:rPr lang="en-US" sz="28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48578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451</Words>
  <Application>Microsoft Office PowerPoint</Application>
  <PresentationFormat>Widescreen</PresentationFormat>
  <Paragraphs>91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Adobe Arabic</vt:lpstr>
      <vt:lpstr>Arial</vt:lpstr>
      <vt:lpstr>Calibri</vt:lpstr>
      <vt:lpstr>Calibri Light</vt:lpstr>
      <vt:lpstr>Cambria</vt:lpstr>
      <vt:lpstr>iCiel Brawls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Cúc Lê</cp:lastModifiedBy>
  <cp:revision>75</cp:revision>
  <dcterms:created xsi:type="dcterms:W3CDTF">2021-11-09T06:36:28Z</dcterms:created>
  <dcterms:modified xsi:type="dcterms:W3CDTF">2024-11-24T14:47:41Z</dcterms:modified>
</cp:coreProperties>
</file>