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7" r:id="rId4"/>
    <p:sldId id="454" r:id="rId5"/>
    <p:sldId id="455" r:id="rId6"/>
    <p:sldId id="256" r:id="rId7"/>
    <p:sldId id="289" r:id="rId8"/>
    <p:sldId id="290" r:id="rId9"/>
    <p:sldId id="322" r:id="rId10"/>
    <p:sldId id="313" r:id="rId11"/>
    <p:sldId id="458" r:id="rId12"/>
    <p:sldId id="463" r:id="rId13"/>
    <p:sldId id="460" r:id="rId14"/>
    <p:sldId id="461" r:id="rId15"/>
    <p:sldId id="301" r:id="rId16"/>
    <p:sldId id="462" r:id="rId17"/>
    <p:sldId id="459" r:id="rId18"/>
    <p:sldId id="464" r:id="rId19"/>
    <p:sldId id="465"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89" autoAdjust="0"/>
  </p:normalViewPr>
  <p:slideViewPr>
    <p:cSldViewPr snapToGrid="0">
      <p:cViewPr varScale="1">
        <p:scale>
          <a:sx n="58" d="100"/>
          <a:sy n="5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extLst>
      <p:ext uri="{BB962C8B-B14F-4D97-AF65-F5344CB8AC3E}">
        <p14:creationId xmlns:p14="http://schemas.microsoft.com/office/powerpoint/2010/main" val="287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240"/>
              </a:spcBef>
              <a:spcAft>
                <a:spcPts val="240"/>
              </a:spcAft>
            </a:pPr>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4</a:t>
            </a:fld>
            <a:endParaRPr lang="en-US"/>
          </a:p>
        </p:txBody>
      </p:sp>
    </p:spTree>
    <p:extLst>
      <p:ext uri="{BB962C8B-B14F-4D97-AF65-F5344CB8AC3E}">
        <p14:creationId xmlns:p14="http://schemas.microsoft.com/office/powerpoint/2010/main" val="17674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03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9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7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4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62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59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74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98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55E8-30B2-D981-EB3A-139DCCF3E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FABCA-540A-49D1-A4CE-CA574C582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71496-03FC-F04F-DB1D-01C01187778C}"/>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294E3A53-53D5-9743-B1BC-8A2D229C6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9E383-0AE7-4489-E716-099C1A891C02}"/>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7216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0C75-CA10-C421-8874-388D9A3EA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BF109-C757-6DA2-73F8-D99DAC904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8A0C-8ABF-4098-E20D-A4ADB16BA46C}"/>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0F7E66D6-9DE2-13FA-E43D-F73D2A682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39556-FA87-63A1-3EFF-EF27D38177A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67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59467-D562-AE40-86C3-6E5DC2E5A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00DB5-8978-499A-D1E8-1603AF622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37D72-5DAE-C228-1276-C7CCFADACB7F}"/>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2759566C-D8B3-EB4E-F610-2F25F19C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69A1E-BD7D-AD95-2340-CCA8EFAB002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09931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90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62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6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55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633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1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403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692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711A-BE11-DF61-A4DC-661881D33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0F3C5-DE54-EF8F-AF11-AA96E509E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56AA6-C728-5284-3420-FE5137459637}"/>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0DF73103-8F8A-62EF-8314-D4C942C1C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D843E-D039-6063-CF50-961B7EEE6DE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416136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468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32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505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24D229-DAC3-4D02-9D64-EE2FBE274003}"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16932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793608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4D229-DAC3-4D02-9D64-EE2FBE274003}"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1321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4D229-DAC3-4D02-9D64-EE2FBE274003}"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401486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4D229-DAC3-4D02-9D64-EE2FBE274003}"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51560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4D229-DAC3-4D02-9D64-EE2FBE274003}"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75340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D229-DAC3-4D02-9D64-EE2FBE274003}"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89341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E1D7-3E7B-2175-386C-7EE136D01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FAF5-1FA7-0203-9390-4DC48E8F3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915D7-0083-C960-07F2-BB7222303405}"/>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3C604243-AE92-8AD6-C034-E15849183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3C256-242A-90D9-A4C9-01280A82AF76}"/>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271985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699105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239772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979393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86337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A164-36A3-596F-FC86-DC4AB3E2E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08F4E-CB91-D9FE-8188-5A34CF184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F7B76-D969-3CF9-8EE7-69C3D3412C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14392-CF6C-3986-3E3C-3C50B3E9A92D}"/>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6" name="Footer Placeholder 5">
            <a:extLst>
              <a:ext uri="{FF2B5EF4-FFF2-40B4-BE49-F238E27FC236}">
                <a16:creationId xmlns:a16="http://schemas.microsoft.com/office/drawing/2014/main" id="{3A3DBF45-14DB-B0E3-4EBD-9891B178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B6626-8724-421C-100E-772FF69F6CAC}"/>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47421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679F-3A22-704C-2A03-2D7498E8F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65604-C334-FCF2-D8E6-8282CF65A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96ECD-782A-153C-A7EE-93908D70C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95E93-6CED-0673-3F2A-672B41C43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6BCB2-A8D1-5584-9596-530B09F44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D7622-0487-A85C-C95C-4A4867DE4EC6}"/>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8" name="Footer Placeholder 7">
            <a:extLst>
              <a:ext uri="{FF2B5EF4-FFF2-40B4-BE49-F238E27FC236}">
                <a16:creationId xmlns:a16="http://schemas.microsoft.com/office/drawing/2014/main" id="{6C71BA15-DEFB-6343-5C39-31D4C6BDB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2555D-9210-7B64-9CE1-B3E6DF6B1D4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78373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0B9C-9519-F86A-7545-465C4D4F1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7C16E-2CFB-1A29-FA43-FBF39E67679B}"/>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4" name="Footer Placeholder 3">
            <a:extLst>
              <a:ext uri="{FF2B5EF4-FFF2-40B4-BE49-F238E27FC236}">
                <a16:creationId xmlns:a16="http://schemas.microsoft.com/office/drawing/2014/main" id="{019C8E7B-E00F-51B4-6139-D19EDC26A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D7657-5F10-7874-54CC-D551B2723393}"/>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71653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8DFC-1CA0-0C87-F8A6-CC0E2BBA59F3}"/>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3" name="Footer Placeholder 2">
            <a:extLst>
              <a:ext uri="{FF2B5EF4-FFF2-40B4-BE49-F238E27FC236}">
                <a16:creationId xmlns:a16="http://schemas.microsoft.com/office/drawing/2014/main" id="{CB4D7D63-62E6-8086-E92D-B9C9039D42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D51055-F8C9-CB52-4C6C-1AE38933D66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15569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BDE-AB1C-1977-69D5-51AED9530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00B29-832B-23E6-6937-C2C2545D3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9ABD6-A0D7-D1D6-B1B2-63EFA146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8DCF1-2F4A-838B-75C0-FBD1A9D743F4}"/>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6" name="Footer Placeholder 5">
            <a:extLst>
              <a:ext uri="{FF2B5EF4-FFF2-40B4-BE49-F238E27FC236}">
                <a16:creationId xmlns:a16="http://schemas.microsoft.com/office/drawing/2014/main" id="{A3E736F4-D87F-10EB-7E4A-85388A3A1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0ADC7-11E5-45B7-1623-FA736E4AD18B}"/>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9445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C9C7-27CB-6941-CDB9-69990D146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94826-E00B-D0F7-25F7-66B6C24FE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7964C-0032-BD89-6255-FE82AD8A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8E66-BCB3-8CAF-49ED-55FB0A382046}"/>
              </a:ext>
            </a:extLst>
          </p:cNvPr>
          <p:cNvSpPr>
            <a:spLocks noGrp="1"/>
          </p:cNvSpPr>
          <p:nvPr>
            <p:ph type="dt" sz="half" idx="10"/>
          </p:nvPr>
        </p:nvSpPr>
        <p:spPr/>
        <p:txBody>
          <a:bodyPr/>
          <a:lstStyle/>
          <a:p>
            <a:fld id="{BCE0B36E-18E8-402E-A3EB-7BFBCC91DD66}" type="datetimeFigureOut">
              <a:rPr lang="en-US" smtClean="0"/>
              <a:t>10/25/2024</a:t>
            </a:fld>
            <a:endParaRPr lang="en-US"/>
          </a:p>
        </p:txBody>
      </p:sp>
      <p:sp>
        <p:nvSpPr>
          <p:cNvPr id="6" name="Footer Placeholder 5">
            <a:extLst>
              <a:ext uri="{FF2B5EF4-FFF2-40B4-BE49-F238E27FC236}">
                <a16:creationId xmlns:a16="http://schemas.microsoft.com/office/drawing/2014/main" id="{11A4EC7E-8C04-76C1-21D8-71D408453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685D6-E0B5-759E-B48A-FAB01238801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0606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F3431-0F49-91E3-0A05-249B3DDE8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3C118-117B-07A1-8422-168EACF4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4AC58-BFBB-CCD7-4043-B546C724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B36E-18E8-402E-A3EB-7BFBCC91DD66}" type="datetimeFigureOut">
              <a:rPr lang="en-US" smtClean="0"/>
              <a:t>10/25/2024</a:t>
            </a:fld>
            <a:endParaRPr lang="en-US"/>
          </a:p>
        </p:txBody>
      </p:sp>
      <p:sp>
        <p:nvSpPr>
          <p:cNvPr id="5" name="Footer Placeholder 4">
            <a:extLst>
              <a:ext uri="{FF2B5EF4-FFF2-40B4-BE49-F238E27FC236}">
                <a16:creationId xmlns:a16="http://schemas.microsoft.com/office/drawing/2014/main" id="{2886164F-C430-036B-D357-87A903318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046370-434D-A7D7-EA73-3D2A0D8BE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EB7F-1860-490C-8393-23233693F6E5}"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F55CF53-6898-3AC2-88BF-B476A0E5E0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4788" y="0"/>
            <a:ext cx="1755641" cy="1755641"/>
          </a:xfrm>
          <a:prstGeom prst="rect">
            <a:avLst/>
          </a:prstGeom>
        </p:spPr>
      </p:pic>
    </p:spTree>
    <p:extLst>
      <p:ext uri="{BB962C8B-B14F-4D97-AF65-F5344CB8AC3E}">
        <p14:creationId xmlns:p14="http://schemas.microsoft.com/office/powerpoint/2010/main" val="136723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0A27654-2794-211E-6C1F-A8F604AA2BF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0861" y="86513"/>
            <a:ext cx="1619739" cy="1619739"/>
          </a:xfrm>
          <a:prstGeom prst="rect">
            <a:avLst/>
          </a:prstGeom>
        </p:spPr>
      </p:pic>
    </p:spTree>
    <p:extLst>
      <p:ext uri="{BB962C8B-B14F-4D97-AF65-F5344CB8AC3E}">
        <p14:creationId xmlns:p14="http://schemas.microsoft.com/office/powerpoint/2010/main" val="299420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4D229-DAC3-4D02-9D64-EE2FBE274003}" type="datetimeFigureOut">
              <a:rPr lang="en-US" smtClean="0"/>
              <a:t>10/25/2024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0F5BD-EAA1-4B8F-826A-AC3782319B80}" type="slidenum">
              <a:rPr lang="en-US" smtClean="0"/>
              <a:t>‹#›</a:t>
            </a:fld>
            <a:endParaRPr lang="en-US"/>
          </a:p>
        </p:txBody>
      </p:sp>
    </p:spTree>
    <p:extLst>
      <p:ext uri="{BB962C8B-B14F-4D97-AF65-F5344CB8AC3E}">
        <p14:creationId xmlns:p14="http://schemas.microsoft.com/office/powerpoint/2010/main" val="2612905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4.xml"/><Relationship Id="rId7" Type="http://schemas.openxmlformats.org/officeDocument/2006/relationships/image" Target="../media/image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4.xml"/><Relationship Id="rId7" Type="http://schemas.openxmlformats.org/officeDocument/2006/relationships/image" Target="../media/image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85D6AA1-82DA-3937-25BD-04EC69EFF0BF}"/>
              </a:ext>
            </a:extLst>
          </p:cNvPr>
          <p:cNvPicPr>
            <a:picLocks noChangeAspect="1"/>
          </p:cNvPicPr>
          <p:nvPr/>
        </p:nvPicPr>
        <p:blipFill>
          <a:blip r:embed="rId2">
            <a:extLst>
              <a:ext uri="{28A0092B-C50C-407E-A947-70E740481C1C}">
                <a14:useLocalDpi xmlns:a14="http://schemas.microsoft.com/office/drawing/2010/main" val="0"/>
              </a:ext>
            </a:extLst>
          </a:blip>
          <a:srcRect l="9189" r="10715" b="-2"/>
          <a:stretch/>
        </p:blipFill>
        <p:spPr>
          <a:xfrm>
            <a:off x="5158339" y="295276"/>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1318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349597" y="956931"/>
            <a:ext cx="9822116" cy="1532281"/>
            <a:chOff x="1370860" y="1144355"/>
            <a:chExt cx="4167675" cy="636820"/>
          </a:xfrm>
        </p:grpSpPr>
        <p:sp>
          <p:nvSpPr>
            <p:cNvPr id="14" name="Plaque 13">
              <a:extLst>
                <a:ext uri="{FF2B5EF4-FFF2-40B4-BE49-F238E27FC236}">
                  <a16:creationId xmlns:a16="http://schemas.microsoft.com/office/drawing/2014/main"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5370" y="1228505"/>
              <a:ext cx="4163165" cy="4988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Chọn và kể lại một câu chuyện chống giặc ngoại</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xâm của Nhà nước Văn Lang và Nhà nước Âu Lạc</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96644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5EB7BDCB-0F81-7D21-C6FC-40EAF038C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729" y="1849107"/>
            <a:ext cx="7959852" cy="4560937"/>
          </a:xfrm>
          <a:prstGeom prst="rect">
            <a:avLst/>
          </a:prstGeom>
        </p:spPr>
      </p:pic>
      <p:sp>
        <p:nvSpPr>
          <p:cNvPr id="3" name="TextBox 2">
            <a:extLst>
              <a:ext uri="{FF2B5EF4-FFF2-40B4-BE49-F238E27FC236}">
                <a16:creationId xmlns:a16="http://schemas.microsoft.com/office/drawing/2014/main" id="{6152526C-5B82-ED7D-CA3A-76043B6129E6}"/>
              </a:ext>
            </a:extLst>
          </p:cNvPr>
          <p:cNvSpPr txBox="1"/>
          <p:nvPr/>
        </p:nvSpPr>
        <p:spPr>
          <a:xfrm>
            <a:off x="1956391" y="1265275"/>
            <a:ext cx="7963786" cy="1015663"/>
          </a:xfrm>
          <a:prstGeom prst="rect">
            <a:avLst/>
          </a:prstGeom>
          <a:noFill/>
        </p:spPr>
        <p:txBody>
          <a:bodyPr wrap="square" rtlCol="0">
            <a:spAutoFit/>
          </a:bodyPr>
          <a:lstStyle/>
          <a:p>
            <a:r>
              <a:rPr lang="en-US" sz="6000" b="1" dirty="0">
                <a:solidFill>
                  <a:srgbClr val="FF0000"/>
                </a:solidFill>
              </a:rPr>
              <a:t>KỂ CHUYỆN TRƯỚC LỚP</a:t>
            </a:r>
          </a:p>
        </p:txBody>
      </p:sp>
    </p:spTree>
    <p:extLst>
      <p:ext uri="{BB962C8B-B14F-4D97-AF65-F5344CB8AC3E}">
        <p14:creationId xmlns:p14="http://schemas.microsoft.com/office/powerpoint/2010/main" val="364658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a:extLst>
              <a:ext uri="{FF2B5EF4-FFF2-40B4-BE49-F238E27FC236}">
                <a16:creationId xmlns:a16="http://schemas.microsoft.com/office/drawing/2014/main" id="{6B212DC7-530B-1D87-F1DC-152F92D3590B}"/>
              </a:ext>
            </a:extLst>
          </p:cNvPr>
          <p:cNvGrpSpPr/>
          <p:nvPr/>
        </p:nvGrpSpPr>
        <p:grpSpPr>
          <a:xfrm>
            <a:off x="400050" y="-219075"/>
            <a:ext cx="11639550" cy="7077075"/>
            <a:chOff x="0" y="0"/>
            <a:chExt cx="21640800" cy="11070274"/>
          </a:xfrm>
        </p:grpSpPr>
        <p:grpSp>
          <p:nvGrpSpPr>
            <p:cNvPr id="18" name="Group 3">
              <a:extLst>
                <a:ext uri="{FF2B5EF4-FFF2-40B4-BE49-F238E27FC236}">
                  <a16:creationId xmlns:a16="http://schemas.microsoft.com/office/drawing/2014/main"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5">
              <a:extLst>
                <a:ext uri="{FF2B5EF4-FFF2-40B4-BE49-F238E27FC236}">
                  <a16:creationId xmlns:a16="http://schemas.microsoft.com/office/drawing/2014/main" id="{C1636445-2F55-A42B-B0B4-A1B12FF4A194}"/>
                </a:ext>
              </a:extLst>
            </p:cNvPr>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a:extLst>
                <a:ext uri="{FF2B5EF4-FFF2-40B4-BE49-F238E27FC236}">
                  <a16:creationId xmlns:a16="http://schemas.microsoft.com/office/drawing/2014/main"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7BD51D66-6A2F-1DCB-4E5D-9B469539C0CE}"/>
              </a:ext>
            </a:extLst>
          </p:cNvPr>
          <p:cNvSpPr txBox="1"/>
          <p:nvPr/>
        </p:nvSpPr>
        <p:spPr>
          <a:xfrm>
            <a:off x="1254643" y="1195690"/>
            <a:ext cx="9717686" cy="4031873"/>
          </a:xfrm>
          <a:prstGeom prst="rect">
            <a:avLst/>
          </a:prstGeom>
          <a:noFill/>
        </p:spPr>
        <p:txBody>
          <a:bodyPr wrap="square" rtlCol="0">
            <a:spAutoFit/>
          </a:bodyPr>
          <a:lstStyle/>
          <a:p>
            <a:pPr lvl="0" algn="just" defTabSz="609630"/>
            <a:r>
              <a:rPr lang="vi-VN" sz="3200" dirty="0">
                <a:solidFill>
                  <a:prstClr val="black"/>
                </a:solidFill>
                <a:latin typeface="Cambria" panose="02040503050406030204" pitchFamily="18" charset="0"/>
                <a:ea typeface="Cambria" panose="02040503050406030204" pitchFamily="18" charset="0"/>
              </a:rPr>
              <a:t>Nhà nước Văn Lang, Nhà nước Âu Lạc đã tiến hành nhiều cuộc đấu tranh chống ngoại xâm giành thắng lợi. Tuy nhiên, cuộc kháng chiến chống Triệu Đà của An Dương Vương thất bại. Từ đây, đất nước rơi vào ách đô hộ của các triều đại phong kiến phương Bắc kéo dài hơn một nghìn năm. Câu chuyện </a:t>
            </a:r>
            <a:r>
              <a:rPr lang="vi-VN" sz="3200" b="1" dirty="0">
                <a:solidFill>
                  <a:prstClr val="black"/>
                </a:solidFill>
                <a:latin typeface="Cambria" panose="02040503050406030204" pitchFamily="18" charset="0"/>
                <a:ea typeface="Cambria" panose="02040503050406030204" pitchFamily="18" charset="0"/>
              </a:rPr>
              <a:t>Sự tích nỏ thần </a:t>
            </a:r>
            <a:r>
              <a:rPr lang="vi-VN" sz="3200" dirty="0">
                <a:solidFill>
                  <a:prstClr val="black"/>
                </a:solidFill>
                <a:latin typeface="Cambria" panose="02040503050406030204" pitchFamily="18" charset="0"/>
                <a:ea typeface="Cambria" panose="02040503050406030204" pitchFamily="18" charset="0"/>
              </a:rPr>
              <a:t>để lại cho chúng ta bài học về sự cảnh giác đối với kẻ thù, không được chủ quan, lơ là trước kẻ địch</a:t>
            </a:r>
          </a:p>
        </p:txBody>
      </p:sp>
    </p:spTree>
    <p:extLst>
      <p:ext uri="{BB962C8B-B14F-4D97-AF65-F5344CB8AC3E}">
        <p14:creationId xmlns:p14="http://schemas.microsoft.com/office/powerpoint/2010/main" val="867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a:extLst>
              <a:ext uri="{FF2B5EF4-FFF2-40B4-BE49-F238E27FC236}">
                <a16:creationId xmlns:a16="http://schemas.microsoft.com/office/drawing/2014/main" id="{686A1596-CD2D-6A9C-A3F4-CA3694AFA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753" y="956059"/>
            <a:ext cx="7193903" cy="5791702"/>
          </a:xfrm>
          <a:prstGeom prst="rect">
            <a:avLst/>
          </a:prstGeom>
        </p:spPr>
      </p:pic>
    </p:spTree>
    <p:extLst>
      <p:ext uri="{BB962C8B-B14F-4D97-AF65-F5344CB8AC3E}">
        <p14:creationId xmlns:p14="http://schemas.microsoft.com/office/powerpoint/2010/main" val="6329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232639" y="1584252"/>
            <a:ext cx="9822116" cy="1532281"/>
            <a:chOff x="1370860" y="1144355"/>
            <a:chExt cx="4167675" cy="636820"/>
          </a:xfrm>
        </p:grpSpPr>
        <p:sp>
          <p:nvSpPr>
            <p:cNvPr id="14" name="Plaque 13">
              <a:extLst>
                <a:ext uri="{FF2B5EF4-FFF2-40B4-BE49-F238E27FC236}">
                  <a16:creationId xmlns:a16="http://schemas.microsoft.com/office/drawing/2014/main"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5370" y="1228505"/>
              <a:ext cx="4163165" cy="5500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tên một số hoạt động kinh tế có từ thời Văn Lang – Âu Lạc còn đến ngày nay.</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2019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T</a:t>
            </a:r>
            <a:r>
              <a:rPr lang="vi-VN" sz="3600" b="1" dirty="0">
                <a:solidFill>
                  <a:srgbClr val="FF0000"/>
                </a:solidFill>
                <a:latin typeface="Cambria" panose="02040503050406030204" pitchFamily="18" charset="0"/>
                <a:ea typeface="Cambria" panose="02040503050406030204" pitchFamily="18" charset="0"/>
              </a:rPr>
              <a:t>rồng lúa nước</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26" name="Picture 2" descr="Ngành kinh tế chủ yếu của cư dân văn lang Âu Lạc là">
            <a:extLst>
              <a:ext uri="{FF2B5EF4-FFF2-40B4-BE49-F238E27FC236}">
                <a16:creationId xmlns:a16="http://schemas.microsoft.com/office/drawing/2014/main" id="{213E7607-987D-3958-599D-AF521C9E0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280" y="439478"/>
            <a:ext cx="6607249" cy="44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6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mbria" panose="02040503050406030204" pitchFamily="18" charset="0"/>
                <a:ea typeface="Cambria" panose="02040503050406030204" pitchFamily="18" charset="0"/>
              </a:rPr>
              <a:t>Đúc</a:t>
            </a:r>
            <a:r>
              <a:rPr lang="en-US" sz="3600" b="1" dirty="0">
                <a:solidFill>
                  <a:srgbClr val="FF0000"/>
                </a:solidFill>
                <a:latin typeface="Cambria" panose="02040503050406030204" pitchFamily="18" charset="0"/>
                <a:ea typeface="Cambria" panose="02040503050406030204" pitchFamily="18" charset="0"/>
              </a:rPr>
              <a:t> </a:t>
            </a:r>
            <a:r>
              <a:rPr lang="en-US" sz="3600" b="1">
                <a:solidFill>
                  <a:srgbClr val="FF0000"/>
                </a:solidFill>
                <a:latin typeface="Cambria" panose="02040503050406030204" pitchFamily="18" charset="0"/>
                <a:ea typeface="Cambria" panose="02040503050406030204" pitchFamily="18" charset="0"/>
              </a:rPr>
              <a:t>đồng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342. Nghề luyện kim đúc đồng trong văn hóa Đông Sơn – Lược Sử Tộc Việt">
            <a:extLst>
              <a:ext uri="{FF2B5EF4-FFF2-40B4-BE49-F238E27FC236}">
                <a16:creationId xmlns:a16="http://schemas.microsoft.com/office/drawing/2014/main" id="{FF78FF1E-E3C4-02CD-7D37-E5863478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698" y="604800"/>
            <a:ext cx="8280698" cy="438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gốm</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Ý nghĩa của nghề gốm trong đời sống xã hội người việt - Gốm Sứ Bát Tràng">
            <a:extLst>
              <a:ext uri="{FF2B5EF4-FFF2-40B4-BE49-F238E27FC236}">
                <a16:creationId xmlns:a16="http://schemas.microsoft.com/office/drawing/2014/main" id="{C5765078-F231-2346-8D4B-B8D6BB4CD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467" y="325843"/>
            <a:ext cx="70485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5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BE72DCE-1B55-C9B5-FDD5-4FB9761E8B99}"/>
              </a:ext>
            </a:extLst>
          </p:cNvPr>
          <p:cNvPicPr>
            <a:picLocks noChangeAspect="1"/>
          </p:cNvPicPr>
          <p:nvPr/>
        </p:nvPicPr>
        <p:blipFill>
          <a:blip r:embed="rId2"/>
          <a:stretch>
            <a:fillRect/>
          </a:stretch>
        </p:blipFill>
        <p:spPr>
          <a:xfrm>
            <a:off x="200025" y="1085850"/>
            <a:ext cx="11290351" cy="3886200"/>
          </a:xfrm>
          <a:prstGeom prst="rect">
            <a:avLst/>
          </a:prstGeom>
        </p:spPr>
      </p:pic>
    </p:spTree>
    <p:extLst>
      <p:ext uri="{BB962C8B-B14F-4D97-AF65-F5344CB8AC3E}">
        <p14:creationId xmlns:p14="http://schemas.microsoft.com/office/powerpoint/2010/main" val="39070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1"/>
            <a:ext cx="12192000" cy="7050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7" name="Pentagon 6">
            <a:hlinkClick r:id="rId8"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800" dirty="0">
                <a:solidFill>
                  <a:prstClr val="black"/>
                </a:solidFill>
                <a:latin typeface="Times New Roman" panose="02020603050405020304" pitchFamily="18" charset="0"/>
                <a:cs typeface="Times New Roman" panose="02020603050405020304" pitchFamily="18" charset="0"/>
                <a:hlinkClick r:id="rId9" action="ppaction://hlinksldjump"/>
              </a:rPr>
              <a:t>TIẾP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Snip Diagonal Corner Rectangle 7"/>
          <p:cNvSpPr/>
          <p:nvPr/>
        </p:nvSpPr>
        <p:spPr>
          <a:xfrm>
            <a:off x="1493553" y="1128938"/>
            <a:ext cx="9375819" cy="1875151"/>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3200" b="1" dirty="0">
                <a:solidFill>
                  <a:prstClr val="white"/>
                </a:solidFill>
                <a:latin typeface="Times New Roman" panose="02020603050405020304" pitchFamily="18" charset="0"/>
                <a:cs typeface="Times New Roman" panose="02020603050405020304" pitchFamily="18" charset="0"/>
              </a:rPr>
              <a:t>Nghề chính của cư dân Văn Lang, Âu Lạc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r>
              <a:rPr lang="en-US" sz="3200" b="1" dirty="0">
                <a:solidFill>
                  <a:prstClr val="white"/>
                </a:solidFill>
                <a:latin typeface="Times New Roman" panose="02020603050405020304" pitchFamily="18" charset="0"/>
                <a:cs typeface="Times New Roman" panose="02020603050405020304" pitchFamily="18" charset="0"/>
              </a:rPr>
              <a:t>?</a:t>
            </a:r>
            <a:r>
              <a:rPr lang="vi-VN" sz="3200" b="1" dirty="0">
                <a:solidFill>
                  <a:prstClr val="white"/>
                </a:solidFill>
                <a:latin typeface="Times New Roman" panose="02020603050405020304" pitchFamily="18" charset="0"/>
                <a:cs typeface="Times New Roman" panose="02020603050405020304" pitchFamily="18" charset="0"/>
              </a:rPr>
              <a:t> </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03823" y="3834738"/>
            <a:ext cx="7955280" cy="168922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5400" dirty="0" err="1">
                <a:solidFill>
                  <a:srgbClr val="70AD47">
                    <a:lumMod val="50000"/>
                  </a:srgbClr>
                </a:solidFill>
                <a:latin typeface="Times New Roman" panose="02020603050405020304" pitchFamily="18" charset="0"/>
                <a:cs typeface="Times New Roman" panose="02020603050405020304" pitchFamily="18" charset="0"/>
              </a:rPr>
              <a:t>Làm</a:t>
            </a:r>
            <a:r>
              <a:rPr lang="en-US" sz="5400" dirty="0">
                <a:solidFill>
                  <a:srgbClr val="70AD47">
                    <a:lumMod val="50000"/>
                  </a:srgbClr>
                </a:solidFill>
                <a:latin typeface="Times New Roman" panose="02020603050405020304" pitchFamily="18" charset="0"/>
                <a:cs typeface="Times New Roman" panose="02020603050405020304" pitchFamily="18" charset="0"/>
              </a:rPr>
              <a:t> </a:t>
            </a:r>
            <a:r>
              <a:rPr lang="en-US" sz="5400" dirty="0" err="1">
                <a:solidFill>
                  <a:srgbClr val="70AD47">
                    <a:lumMod val="50000"/>
                  </a:srgbClr>
                </a:solidFill>
                <a:latin typeface="Times New Roman" panose="02020603050405020304" pitchFamily="18" charset="0"/>
                <a:cs typeface="Times New Roman" panose="02020603050405020304" pitchFamily="18" charset="0"/>
              </a:rPr>
              <a:t>ruộng</a:t>
            </a:r>
            <a:endParaRPr lang="en-US" sz="5400" dirty="0">
              <a:solidFill>
                <a:srgbClr val="70AD47">
                  <a:lumMod val="50000"/>
                </a:srgbClr>
              </a:solidFill>
              <a:latin typeface="Times New Roman" panose="02020603050405020304" pitchFamily="18" charset="0"/>
              <a:cs typeface="Times New Roman" panose="02020603050405020304" pitchFamily="18" charset="0"/>
            </a:endParaRPr>
          </a:p>
        </p:txBody>
      </p:sp>
      <p:pic>
        <p:nvPicPr>
          <p:cNvPr id="11" name="j0214098.wav">
            <a:hlinkClick r:id="" action="ppaction://media"/>
            <a:extLst>
              <a:ext uri="{FF2B5EF4-FFF2-40B4-BE49-F238E27FC236}">
                <a16:creationId xmlns:a16="http://schemas.microsoft.com/office/drawing/2014/main" id="{C275107F-F958-4D8E-BF6C-590117A75212}"/>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2984448" y="4028723"/>
            <a:ext cx="1083733" cy="1083733"/>
          </a:xfrm>
          <a:prstGeom prst="rect">
            <a:avLst/>
          </a:prstGeom>
        </p:spPr>
      </p:pic>
    </p:spTree>
    <p:extLst>
      <p:ext uri="{BB962C8B-B14F-4D97-AF65-F5344CB8AC3E}">
        <p14:creationId xmlns:p14="http://schemas.microsoft.com/office/powerpoint/2010/main" val="7927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 presetClass="mediacall" presetSubtype="0" fill="hold" nodeType="withEffect">
                                  <p:stCondLst>
                                    <p:cond delay="0"/>
                                  </p:stCondLst>
                                  <p:childTnLst>
                                    <p:cmd type="call" cmd="playFrom(0.0)">
                                      <p:cBhvr>
                                        <p:cTn id="34" dur="4715" fill="hold"/>
                                        <p:tgtEl>
                                          <p:spTgt spid="11"/>
                                        </p:tgtEl>
                                      </p:cBhvr>
                                    </p:cmd>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11"/>
                </p:tgtEl>
              </p:cMediaNode>
            </p:audio>
          </p:childTnLst>
        </p:cTn>
      </p:par>
    </p:tnLst>
    <p:bldLst>
      <p:bldP spid="8" grpId="0" animBg="1"/>
      <p:bldP spid="8" grpId="1"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1"/>
            <a:ext cx="12192000" cy="7050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3" name="Pentagon 12">
            <a:hlinkClick r:id="rId8"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dirty="0">
                <a:solidFill>
                  <a:prstClr val="black"/>
                </a:solidFill>
                <a:latin typeface="Calibri" panose="020F0502020204030204"/>
                <a:hlinkClick r:id="rId9" action="ppaction://hlinksldjump"/>
              </a:rPr>
              <a:t>GO</a:t>
            </a:r>
            <a:r>
              <a:rPr lang="en-US" sz="2800" dirty="0">
                <a:solidFill>
                  <a:prstClr val="black"/>
                </a:solidFill>
                <a:latin typeface="Calibri" panose="020F0502020204030204"/>
              </a:rPr>
              <a:t> </a:t>
            </a:r>
            <a:r>
              <a:rPr lang="en-US" sz="2800" dirty="0">
                <a:solidFill>
                  <a:prstClr val="black"/>
                </a:solidFill>
                <a:latin typeface="Calibri" panose="020F0502020204030204"/>
                <a:hlinkClick r:id="rId9" action="ppaction://hlinksldjump"/>
              </a:rPr>
              <a:t>HOME</a:t>
            </a:r>
            <a:endParaRPr lang="en-US" sz="2800" dirty="0">
              <a:solidFill>
                <a:prstClr val="black"/>
              </a:solidFill>
              <a:latin typeface="Calibri" panose="020F0502020204030204"/>
            </a:endParaRPr>
          </a:p>
        </p:txBody>
      </p:sp>
      <p:sp>
        <p:nvSpPr>
          <p:cNvPr id="14" name="Snip Diagonal Corner Rectangle 13"/>
          <p:cNvSpPr/>
          <p:nvPr/>
        </p:nvSpPr>
        <p:spPr>
          <a:xfrm>
            <a:off x="1623849" y="965200"/>
            <a:ext cx="9375819" cy="1445515"/>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white"/>
                </a:solidFill>
                <a:latin typeface="Times New Roman" panose="02020603050405020304" pitchFamily="18" charset="0"/>
                <a:cs typeface="Times New Roman" panose="02020603050405020304" pitchFamily="18" charset="0"/>
              </a:rPr>
              <a:t>2. </a:t>
            </a:r>
            <a:r>
              <a:rPr lang="vi-VN" sz="3200" b="1" dirty="0">
                <a:solidFill>
                  <a:prstClr val="white"/>
                </a:solidFill>
                <a:latin typeface="Times New Roman" panose="02020603050405020304" pitchFamily="18" charset="0"/>
                <a:cs typeface="Times New Roman" panose="02020603050405020304" pitchFamily="18" charset="0"/>
              </a:rPr>
              <a:t>Cư dân Văn Lang, Âu Lạc biết đúc đồng để làm</a:t>
            </a:r>
            <a:r>
              <a:rPr lang="en-US" sz="3200" b="1" dirty="0">
                <a:solidFill>
                  <a:prstClr val="white"/>
                </a:solidFill>
                <a:latin typeface="Times New Roman" panose="02020603050405020304" pitchFamily="18" charset="0"/>
                <a:cs typeface="Times New Roman" panose="02020603050405020304" pitchFamily="18" charset="0"/>
              </a:rPr>
              <a:t>:</a:t>
            </a:r>
            <a:r>
              <a:rPr lang="vi-VN" sz="3200" b="1" dirty="0">
                <a:solidFill>
                  <a:prstClr val="white"/>
                </a:solidFill>
                <a:latin typeface="Times New Roman" panose="02020603050405020304" pitchFamily="18" charset="0"/>
                <a:cs typeface="Times New Roman" panose="02020603050405020304" pitchFamily="18" charset="0"/>
              </a:rPr>
              <a:t> </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23851" y="3757374"/>
            <a:ext cx="9846789" cy="168922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400" dirty="0" err="1">
                <a:solidFill>
                  <a:srgbClr val="70AD47">
                    <a:lumMod val="50000"/>
                  </a:srgbClr>
                </a:solidFill>
                <a:latin typeface="Times New Roman" panose="02020603050405020304" pitchFamily="18" charset="0"/>
                <a:cs typeface="Times New Roman" panose="02020603050405020304" pitchFamily="18" charset="0"/>
              </a:rPr>
              <a:t>Công</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cụ</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lao</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động</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vũ</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khí</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và</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đồ</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trang</a:t>
            </a:r>
            <a:r>
              <a:rPr lang="en-US" sz="4400" dirty="0">
                <a:solidFill>
                  <a:srgbClr val="70AD47">
                    <a:lumMod val="50000"/>
                  </a:srgbClr>
                </a:solidFill>
                <a:latin typeface="Times New Roman" panose="02020603050405020304" pitchFamily="18" charset="0"/>
                <a:cs typeface="Times New Roman" panose="02020603050405020304" pitchFamily="18" charset="0"/>
              </a:rPr>
              <a:t> </a:t>
            </a:r>
            <a:r>
              <a:rPr lang="en-US" sz="4400" dirty="0" err="1">
                <a:solidFill>
                  <a:srgbClr val="70AD47">
                    <a:lumMod val="50000"/>
                  </a:srgbClr>
                </a:solidFill>
                <a:latin typeface="Times New Roman" panose="02020603050405020304" pitchFamily="18" charset="0"/>
                <a:cs typeface="Times New Roman" panose="02020603050405020304" pitchFamily="18" charset="0"/>
              </a:rPr>
              <a:t>sức</a:t>
            </a:r>
            <a:r>
              <a:rPr lang="en-US" sz="4400" dirty="0">
                <a:solidFill>
                  <a:srgbClr val="70AD47">
                    <a:lumMod val="50000"/>
                  </a:srgbClr>
                </a:solidFill>
                <a:latin typeface="Times New Roman" panose="02020603050405020304" pitchFamily="18" charset="0"/>
                <a:cs typeface="Times New Roman" panose="02020603050405020304" pitchFamily="18" charset="0"/>
              </a:rPr>
              <a:t>. </a:t>
            </a:r>
          </a:p>
        </p:txBody>
      </p:sp>
      <p:pic>
        <p:nvPicPr>
          <p:cNvPr id="9" name="j0214098.wav">
            <a:hlinkClick r:id="" action="ppaction://media"/>
            <a:extLst>
              <a:ext uri="{FF2B5EF4-FFF2-40B4-BE49-F238E27FC236}">
                <a16:creationId xmlns:a16="http://schemas.microsoft.com/office/drawing/2014/main" id="{CFE770C2-3BE5-4469-A4FF-6CF2043637E5}"/>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2010816" y="2983298"/>
            <a:ext cx="1083733" cy="1083733"/>
          </a:xfrm>
          <a:prstGeom prst="rect">
            <a:avLst/>
          </a:prstGeom>
        </p:spPr>
      </p:pic>
    </p:spTree>
    <p:extLst>
      <p:ext uri="{BB962C8B-B14F-4D97-AF65-F5344CB8AC3E}">
        <p14:creationId xmlns:p14="http://schemas.microsoft.com/office/powerpoint/2010/main" val="332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47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14" grpId="0" animBg="1"/>
      <p:bldP spid="14"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4D2D8BF-443C-C2BB-1559-AE274229618A}"/>
              </a:ext>
            </a:extLst>
          </p:cNvPr>
          <p:cNvPicPr>
            <a:picLocks noChangeAspect="1"/>
          </p:cNvPicPr>
          <p:nvPr/>
        </p:nvPicPr>
        <p:blipFill>
          <a:blip r:embed="rId3">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pic>
        <p:nvPicPr>
          <p:cNvPr id="11" name="Picture 10">
            <a:extLst>
              <a:ext uri="{FF2B5EF4-FFF2-40B4-BE49-F238E27FC236}">
                <a16:creationId xmlns:a16="http://schemas.microsoft.com/office/drawing/2014/main" id="{A358CD66-D5B7-B53D-7B36-4D9E7467DDD0}"/>
              </a:ext>
            </a:extLst>
          </p:cNvPr>
          <p:cNvPicPr>
            <a:picLocks noChangeAspect="1"/>
          </p:cNvPicPr>
          <p:nvPr/>
        </p:nvPicPr>
        <p:blipFill>
          <a:blip r:embed="rId4"/>
          <a:stretch>
            <a:fillRect/>
          </a:stretch>
        </p:blipFill>
        <p:spPr>
          <a:xfrm>
            <a:off x="486849" y="316573"/>
            <a:ext cx="1579001" cy="871804"/>
          </a:xfrm>
          <a:prstGeom prst="rect">
            <a:avLst/>
          </a:prstGeom>
        </p:spPr>
      </p:pic>
      <p:pic>
        <p:nvPicPr>
          <p:cNvPr id="3" name="Picture 2" descr="A white and pink text on a black background&#10;&#10;Description automatically generated">
            <a:extLst>
              <a:ext uri="{FF2B5EF4-FFF2-40B4-BE49-F238E27FC236}">
                <a16:creationId xmlns:a16="http://schemas.microsoft.com/office/drawing/2014/main" id="{6A0C65E0-6B07-5449-B979-2EA2A1E41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pic>
        <p:nvPicPr>
          <p:cNvPr id="4" name="Picture 3">
            <a:extLst>
              <a:ext uri="{FF2B5EF4-FFF2-40B4-BE49-F238E27FC236}">
                <a16:creationId xmlns:a16="http://schemas.microsoft.com/office/drawing/2014/main" id="{7711409D-2DD8-6F77-AF58-7EF9C24AC448}"/>
              </a:ext>
            </a:extLst>
          </p:cNvPr>
          <p:cNvPicPr>
            <a:picLocks noChangeAspect="1"/>
          </p:cNvPicPr>
          <p:nvPr/>
        </p:nvPicPr>
        <p:blipFill>
          <a:blip r:embed="rId6"/>
          <a:stretch>
            <a:fillRect/>
          </a:stretch>
        </p:blipFill>
        <p:spPr>
          <a:xfrm>
            <a:off x="4990531" y="3424133"/>
            <a:ext cx="2487384" cy="1072989"/>
          </a:xfrm>
          <a:prstGeom prst="rect">
            <a:avLst/>
          </a:prstGeom>
        </p:spPr>
      </p:pic>
    </p:spTree>
    <p:extLst>
      <p:ext uri="{BB962C8B-B14F-4D97-AF65-F5344CB8AC3E}">
        <p14:creationId xmlns:p14="http://schemas.microsoft.com/office/powerpoint/2010/main" val="516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and green text on a black background&#10;&#10;Description automatically generated">
            <a:extLst>
              <a:ext uri="{FF2B5EF4-FFF2-40B4-BE49-F238E27FC236}">
                <a16:creationId xmlns:a16="http://schemas.microsoft.com/office/drawing/2014/main" id="{14A6C601-B576-4C4D-1235-27B16E0D4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198" y="865390"/>
            <a:ext cx="7456054" cy="5584420"/>
          </a:xfrm>
          <a:prstGeom prst="rect">
            <a:avLst/>
          </a:prstGeom>
        </p:spPr>
      </p:pic>
    </p:spTree>
    <p:extLst>
      <p:ext uri="{BB962C8B-B14F-4D97-AF65-F5344CB8AC3E}">
        <p14:creationId xmlns:p14="http://schemas.microsoft.com/office/powerpoint/2010/main" val="12806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a:extLst>
              <a:ext uri="{FF2B5EF4-FFF2-40B4-BE49-F238E27FC236}">
                <a16:creationId xmlns:a16="http://schemas.microsoft.com/office/drawing/2014/main" id="{6B212DC7-530B-1D87-F1DC-152F92D3590B}"/>
              </a:ext>
            </a:extLst>
          </p:cNvPr>
          <p:cNvGrpSpPr/>
          <p:nvPr/>
        </p:nvGrpSpPr>
        <p:grpSpPr>
          <a:xfrm>
            <a:off x="685800" y="521208"/>
            <a:ext cx="10820400" cy="5535137"/>
            <a:chOff x="0" y="0"/>
            <a:chExt cx="21640800" cy="11070274"/>
          </a:xfrm>
        </p:grpSpPr>
        <p:grpSp>
          <p:nvGrpSpPr>
            <p:cNvPr id="18" name="Group 3">
              <a:extLst>
                <a:ext uri="{FF2B5EF4-FFF2-40B4-BE49-F238E27FC236}">
                  <a16:creationId xmlns:a16="http://schemas.microsoft.com/office/drawing/2014/main"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630"/>
                <a:endParaRPr lang="en-US" sz="1200">
                  <a:solidFill>
                    <a:prstClr val="black"/>
                  </a:solidFill>
                  <a:latin typeface="Calibri"/>
                </a:endParaRPr>
              </a:p>
            </p:txBody>
          </p:sp>
        </p:grpSp>
        <p:sp>
          <p:nvSpPr>
            <p:cNvPr id="19" name="AutoShape 5">
              <a:extLst>
                <a:ext uri="{FF2B5EF4-FFF2-40B4-BE49-F238E27FC236}">
                  <a16:creationId xmlns:a16="http://schemas.microsoft.com/office/drawing/2014/main" id="{C1636445-2F55-A42B-B0B4-A1B12FF4A194}"/>
                </a:ext>
              </a:extLst>
            </p:cNvPr>
            <p:cNvSpPr/>
            <p:nvPr/>
          </p:nvSpPr>
          <p:spPr>
            <a:xfrm>
              <a:off x="1017755" y="1957871"/>
              <a:ext cx="19431930" cy="7183607"/>
            </a:xfrm>
            <a:prstGeom prst="rect">
              <a:avLst/>
            </a:prstGeom>
            <a:solidFill>
              <a:srgbClr val="DFD4BA"/>
            </a:solidFill>
          </p:spPr>
          <p:txBody>
            <a:bodyPr/>
            <a:lstStyle/>
            <a:p>
              <a:pPr defTabSz="609630"/>
              <a:endParaRPr lang="en-US" sz="1200">
                <a:solidFill>
                  <a:prstClr val="black"/>
                </a:solidFill>
                <a:latin typeface="Calibri"/>
              </a:endParaRPr>
            </a:p>
          </p:txBody>
        </p:sp>
        <p:sp>
          <p:nvSpPr>
            <p:cNvPr id="20" name="Freeform 6">
              <a:extLst>
                <a:ext uri="{FF2B5EF4-FFF2-40B4-BE49-F238E27FC236}">
                  <a16:creationId xmlns:a16="http://schemas.microsoft.com/office/drawing/2014/main"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609630"/>
              <a:endParaRPr lang="en-US" sz="1200">
                <a:solidFill>
                  <a:prstClr val="black"/>
                </a:solidFill>
                <a:latin typeface="Calibri"/>
              </a:endParaRPr>
            </a:p>
          </p:txBody>
        </p:sp>
        <p:sp>
          <p:nvSpPr>
            <p:cNvPr id="21" name="Freeform 7">
              <a:extLst>
                <a:ext uri="{FF2B5EF4-FFF2-40B4-BE49-F238E27FC236}">
                  <a16:creationId xmlns:a16="http://schemas.microsoft.com/office/drawing/2014/main"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609630"/>
              <a:endParaRPr lang="en-US" sz="1200">
                <a:solidFill>
                  <a:prstClr val="black"/>
                </a:solidFill>
                <a:latin typeface="Calibri"/>
              </a:endParaRPr>
            </a:p>
          </p:txBody>
        </p:sp>
      </p:grpSp>
      <p:sp>
        <p:nvSpPr>
          <p:cNvPr id="23" name="Freeform 8">
            <a:extLst>
              <a:ext uri="{FF2B5EF4-FFF2-40B4-BE49-F238E27FC236}">
                <a16:creationId xmlns:a16="http://schemas.microsoft.com/office/drawing/2014/main" id="{274BA2B2-B3DF-19F5-1D22-FD7008FB1EFD}"/>
              </a:ext>
            </a:extLst>
          </p:cNvPr>
          <p:cNvSpPr/>
          <p:nvPr/>
        </p:nvSpPr>
        <p:spPr>
          <a:xfrm rot="1068124">
            <a:off x="9931689" y="3911036"/>
            <a:ext cx="1769649" cy="1774477"/>
          </a:xfrm>
          <a:custGeom>
            <a:avLst/>
            <a:gdLst/>
            <a:ahLst/>
            <a:cxnLst/>
            <a:rect l="l" t="t" r="r" b="b"/>
            <a:pathLst>
              <a:path w="2654473" h="2661716">
                <a:moveTo>
                  <a:pt x="0" y="0"/>
                </a:moveTo>
                <a:lnTo>
                  <a:pt x="2654473" y="0"/>
                </a:lnTo>
                <a:lnTo>
                  <a:pt x="2654473" y="2661715"/>
                </a:lnTo>
                <a:lnTo>
                  <a:pt x="0" y="2661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5" name="Freeform 12">
            <a:extLst>
              <a:ext uri="{FF2B5EF4-FFF2-40B4-BE49-F238E27FC236}">
                <a16:creationId xmlns:a16="http://schemas.microsoft.com/office/drawing/2014/main" id="{26415D45-DD5E-5F7D-45AE-A0C65D7318C4}"/>
              </a:ext>
            </a:extLst>
          </p:cNvPr>
          <p:cNvSpPr/>
          <p:nvPr/>
        </p:nvSpPr>
        <p:spPr>
          <a:xfrm rot="-425332">
            <a:off x="107537" y="3825196"/>
            <a:ext cx="1595273" cy="1841585"/>
          </a:xfrm>
          <a:custGeom>
            <a:avLst/>
            <a:gdLst/>
            <a:ahLst/>
            <a:cxnLst/>
            <a:rect l="l" t="t" r="r" b="b"/>
            <a:pathLst>
              <a:path w="2392910" h="2762378">
                <a:moveTo>
                  <a:pt x="0" y="0"/>
                </a:moveTo>
                <a:lnTo>
                  <a:pt x="2392910" y="0"/>
                </a:lnTo>
                <a:lnTo>
                  <a:pt x="2392910" y="2762378"/>
                </a:lnTo>
                <a:lnTo>
                  <a:pt x="0" y="276237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26" name="Freeform 13">
            <a:extLst>
              <a:ext uri="{FF2B5EF4-FFF2-40B4-BE49-F238E27FC236}">
                <a16:creationId xmlns:a16="http://schemas.microsoft.com/office/drawing/2014/main" id="{33723899-DA08-C5AF-E0E0-B67D149F8728}"/>
              </a:ext>
            </a:extLst>
          </p:cNvPr>
          <p:cNvSpPr/>
          <p:nvPr/>
        </p:nvSpPr>
        <p:spPr>
          <a:xfrm>
            <a:off x="558800" y="12700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27" name="TextBox 26">
            <a:extLst>
              <a:ext uri="{FF2B5EF4-FFF2-40B4-BE49-F238E27FC236}">
                <a16:creationId xmlns:a16="http://schemas.microsoft.com/office/drawing/2014/main" id="{7BD51D66-6A2F-1DCB-4E5D-9B469539C0CE}"/>
              </a:ext>
            </a:extLst>
          </p:cNvPr>
          <p:cNvSpPr txBox="1"/>
          <p:nvPr/>
        </p:nvSpPr>
        <p:spPr>
          <a:xfrm>
            <a:off x="2235716" y="2325577"/>
            <a:ext cx="7854581" cy="2554545"/>
          </a:xfrm>
          <a:prstGeom prst="rect">
            <a:avLst/>
          </a:prstGeom>
          <a:noFill/>
        </p:spPr>
        <p:txBody>
          <a:bodyPr wrap="square" rtlCol="0">
            <a:spAutoFit/>
          </a:bodyPr>
          <a:lstStyle/>
          <a:p>
            <a:pPr algn="ctr" defTabSz="609630"/>
            <a:r>
              <a:rPr lang="vi-VN" sz="4000" b="1" dirty="0">
                <a:solidFill>
                  <a:prstClr val="black"/>
                </a:solidFill>
                <a:latin typeface="Cambria" panose="02040503050406030204" pitchFamily="18" charset="0"/>
                <a:ea typeface="Cambria" panose="02040503050406030204" pitchFamily="18" charset="0"/>
              </a:rPr>
              <a:t>Hoạt động 3. Tìm hiểu về công cuộc đấu tranh chống ngoại xâm của Nhà nước Văn Lang và Nhà nước Âu Lạc</a:t>
            </a:r>
            <a:endParaRPr lang="en-US" sz="4000" b="1" dirty="0">
              <a:solidFill>
                <a:prstClr val="black"/>
              </a:solidFill>
              <a:latin typeface="Cambria" panose="02040503050406030204" pitchFamily="18" charset="0"/>
              <a:ea typeface="Cambria" panose="02040503050406030204" pitchFamily="18" charset="0"/>
            </a:endParaRPr>
          </a:p>
        </p:txBody>
      </p:sp>
      <p:sp>
        <p:nvSpPr>
          <p:cNvPr id="28" name="Freeform 13">
            <a:extLst>
              <a:ext uri="{FF2B5EF4-FFF2-40B4-BE49-F238E27FC236}">
                <a16:creationId xmlns:a16="http://schemas.microsoft.com/office/drawing/2014/main" id="{4362BE7E-8836-87BE-3AE4-45706021BBCA}"/>
              </a:ext>
            </a:extLst>
          </p:cNvPr>
          <p:cNvSpPr/>
          <p:nvPr/>
        </p:nvSpPr>
        <p:spPr>
          <a:xfrm>
            <a:off x="9769475" y="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5984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317695" y="1282109"/>
            <a:ext cx="9811492" cy="2194738"/>
            <a:chOff x="1370858" y="952500"/>
            <a:chExt cx="4163167" cy="912139"/>
          </a:xfrm>
        </p:grpSpPr>
        <p:sp>
          <p:nvSpPr>
            <p:cNvPr id="14" name="Plaque 13">
              <a:extLst>
                <a:ext uri="{FF2B5EF4-FFF2-40B4-BE49-F238E27FC236}">
                  <a16:creationId xmlns:a16="http://schemas.microsoft.com/office/drawing/2014/main" id="{934F6B5A-D21A-2A34-05F0-A3B3978CE04F}"/>
                </a:ext>
              </a:extLst>
            </p:cNvPr>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0858" y="1011978"/>
              <a:ext cx="4163165" cy="852661"/>
            </a:xfrm>
            <a:prstGeom prst="rect">
              <a:avLst/>
            </a:prstGeom>
            <a:noFill/>
          </p:spPr>
          <p:txBody>
            <a:bodyPr wrap="square">
              <a:spAutoFit/>
            </a:bodyPr>
            <a:lstStyle/>
            <a:p>
              <a:pPr lvl="0" algn="ctr"/>
              <a:r>
                <a:rPr lang="vi-VN" sz="3600" b="1" dirty="0">
                  <a:solidFill>
                    <a:srgbClr val="002060"/>
                  </a:solidFill>
                  <a:latin typeface="Calibri" panose="020F0502020204030204" pitchFamily="34" charset="0"/>
                  <a:cs typeface="Calibri" panose="020F0502020204030204" pitchFamily="34" charset="0"/>
                </a:rPr>
                <a:t>Hãy kể tên những cuộc đấu tranh chống ngoại xâm của Nhà nước Văn Lang và Nhà nước Âu Lạc mà em biết. </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75241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a:extLst>
              <a:ext uri="{FF2B5EF4-FFF2-40B4-BE49-F238E27FC236}">
                <a16:creationId xmlns:a16="http://schemas.microsoft.com/office/drawing/2014/main" id="{6B212DC7-530B-1D87-F1DC-152F92D3590B}"/>
              </a:ext>
            </a:extLst>
          </p:cNvPr>
          <p:cNvGrpSpPr/>
          <p:nvPr/>
        </p:nvGrpSpPr>
        <p:grpSpPr>
          <a:xfrm>
            <a:off x="400050" y="-219075"/>
            <a:ext cx="11639550" cy="7077075"/>
            <a:chOff x="0" y="0"/>
            <a:chExt cx="21640800" cy="11070274"/>
          </a:xfrm>
        </p:grpSpPr>
        <p:grpSp>
          <p:nvGrpSpPr>
            <p:cNvPr id="18" name="Group 3">
              <a:extLst>
                <a:ext uri="{FF2B5EF4-FFF2-40B4-BE49-F238E27FC236}">
                  <a16:creationId xmlns:a16="http://schemas.microsoft.com/office/drawing/2014/main"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5">
              <a:extLst>
                <a:ext uri="{FF2B5EF4-FFF2-40B4-BE49-F238E27FC236}">
                  <a16:creationId xmlns:a16="http://schemas.microsoft.com/office/drawing/2014/main" id="{C1636445-2F55-A42B-B0B4-A1B12FF4A194}"/>
                </a:ext>
              </a:extLst>
            </p:cNvPr>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a:extLst>
                <a:ext uri="{FF2B5EF4-FFF2-40B4-BE49-F238E27FC236}">
                  <a16:creationId xmlns:a16="http://schemas.microsoft.com/office/drawing/2014/main"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7BD51D66-6A2F-1DCB-4E5D-9B469539C0CE}"/>
              </a:ext>
            </a:extLst>
          </p:cNvPr>
          <p:cNvSpPr txBox="1"/>
          <p:nvPr/>
        </p:nvSpPr>
        <p:spPr>
          <a:xfrm>
            <a:off x="1254643" y="1195690"/>
            <a:ext cx="9717686" cy="4401205"/>
          </a:xfrm>
          <a:prstGeom prst="rect">
            <a:avLst/>
          </a:prstGeom>
          <a:noFill/>
        </p:spPr>
        <p:txBody>
          <a:bodyPr wrap="square" rtlCol="0">
            <a:spAutoFit/>
          </a:bodyPr>
          <a:lstStyle/>
          <a:p>
            <a:pPr lvl="0" algn="just" defTabSz="609630"/>
            <a:r>
              <a:rPr lang="vi-VN" sz="2800" b="1" dirty="0">
                <a:solidFill>
                  <a:prstClr val="black"/>
                </a:solidFill>
                <a:latin typeface="Cambria" panose="02040503050406030204" pitchFamily="18" charset="0"/>
                <a:ea typeface="Cambria" panose="02040503050406030204" pitchFamily="18" charset="0"/>
              </a:rPr>
              <a:t>Từ rất sớm, cư dân Văn Lang, Âu Lạc đã phải đấu tranh chống giặc ngoại xâm. Trong đó:</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Nhà nước Văn Lang đã phải tiến hành cuộc kháng chiến chống quân Tần, chống giặc Man (phản ánh trong </a:t>
            </a:r>
            <a:r>
              <a:rPr lang="vi-VN" sz="2800" b="1" dirty="0">
                <a:solidFill>
                  <a:prstClr val="black"/>
                </a:solidFill>
                <a:latin typeface="Cambria" panose="02040503050406030204" pitchFamily="18" charset="0"/>
                <a:ea typeface="Cambria" panose="02040503050406030204" pitchFamily="18" charset="0"/>
              </a:rPr>
              <a:t>truyền thuyết Thánh Gióng</a:t>
            </a:r>
            <a:r>
              <a:rPr lang="vi-VN" sz="2800" dirty="0">
                <a:solidFill>
                  <a:prstClr val="black"/>
                </a:solidFill>
                <a:latin typeface="Cambria" panose="02040503050406030204" pitchFamily="18" charset="0"/>
                <a:ea typeface="Cambria" panose="02040503050406030204" pitchFamily="18" charset="0"/>
              </a:rPr>
              <a:t>) và đều giành thắng lợi, bảo vệ vững </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chắc nền độc lập dân tộc.</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Nhà nước Âu Lạc cũng phải tiến hành cuộc kháng chiến chống quân Triệu nhưng bị thất bại (phản ánh trong </a:t>
            </a:r>
            <a:r>
              <a:rPr lang="vi-VN" sz="2800" b="1" dirty="0">
                <a:solidFill>
                  <a:prstClr val="black"/>
                </a:solidFill>
                <a:latin typeface="Cambria" panose="02040503050406030204" pitchFamily="18" charset="0"/>
                <a:ea typeface="Cambria" panose="02040503050406030204" pitchFamily="18" charset="0"/>
              </a:rPr>
              <a:t>Sự tích nỏ thần</a:t>
            </a:r>
            <a:r>
              <a:rPr lang="vi-VN" sz="2800" dirty="0">
                <a:solidFill>
                  <a:prstClr val="black"/>
                </a:solidFill>
                <a:latin typeface="Cambria" panose="02040503050406030204" pitchFamily="18" charset="0"/>
                <a:ea typeface="Cambria" panose="02040503050406030204" pitchFamily="18" charset="0"/>
              </a:rPr>
              <a:t>). Từ đây, đất nước rơi vào ách đô hộ của các triều đại phong kiến phương Bắc trong hơn một nghìn năm</a:t>
            </a:r>
          </a:p>
        </p:txBody>
      </p:sp>
    </p:spTree>
    <p:extLst>
      <p:ext uri="{BB962C8B-B14F-4D97-AF65-F5344CB8AC3E}">
        <p14:creationId xmlns:p14="http://schemas.microsoft.com/office/powerpoint/2010/main" val="3484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349597" y="956931"/>
            <a:ext cx="9822116" cy="1532281"/>
            <a:chOff x="1370860" y="1144355"/>
            <a:chExt cx="4167675" cy="636820"/>
          </a:xfrm>
        </p:grpSpPr>
        <p:sp>
          <p:nvSpPr>
            <p:cNvPr id="14" name="Plaque 13">
              <a:extLst>
                <a:ext uri="{FF2B5EF4-FFF2-40B4-BE49-F238E27FC236}">
                  <a16:creationId xmlns:a16="http://schemas.microsoft.com/office/drawing/2014/main"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5370" y="1228505"/>
              <a:ext cx="4163165" cy="4988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tên những câu chuyện chống giặc ngoại xâm của Nhà nước Văn Lang và Nhà nước Âu Lạc. </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04CC0804-1505-8B78-A08C-025E4D7B33B5}"/>
              </a:ext>
            </a:extLst>
          </p:cNvPr>
          <p:cNvSpPr txBox="1"/>
          <p:nvPr/>
        </p:nvSpPr>
        <p:spPr>
          <a:xfrm>
            <a:off x="4146697" y="3040912"/>
            <a:ext cx="7729869"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Thánh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Gióng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Sự</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nỏ</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thần</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8549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397</Words>
  <Application>Microsoft Office PowerPoint</Application>
  <PresentationFormat>Widescreen</PresentationFormat>
  <Paragraphs>32</Paragraphs>
  <Slides>18</Slides>
  <Notes>11</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71</cp:revision>
  <dcterms:created xsi:type="dcterms:W3CDTF">2024-08-02T11:27:06Z</dcterms:created>
  <dcterms:modified xsi:type="dcterms:W3CDTF">2024-10-25T09:07:55Z</dcterms:modified>
</cp:coreProperties>
</file>