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20" r:id="rId5"/>
  </p:sldMasterIdLst>
  <p:notesMasterIdLst>
    <p:notesMasterId r:id="rId34"/>
  </p:notesMasterIdLst>
  <p:sldIdLst>
    <p:sldId id="258" r:id="rId6"/>
    <p:sldId id="260" r:id="rId7"/>
    <p:sldId id="261" r:id="rId8"/>
    <p:sldId id="263" r:id="rId9"/>
    <p:sldId id="264" r:id="rId10"/>
    <p:sldId id="288" r:id="rId11"/>
    <p:sldId id="278" r:id="rId12"/>
    <p:sldId id="289" r:id="rId13"/>
    <p:sldId id="283" r:id="rId14"/>
    <p:sldId id="301" r:id="rId15"/>
    <p:sldId id="284" r:id="rId16"/>
    <p:sldId id="302" r:id="rId17"/>
    <p:sldId id="291" r:id="rId18"/>
    <p:sldId id="285" r:id="rId19"/>
    <p:sldId id="297" r:id="rId20"/>
    <p:sldId id="303" r:id="rId21"/>
    <p:sldId id="304" r:id="rId22"/>
    <p:sldId id="292" r:id="rId23"/>
    <p:sldId id="298" r:id="rId24"/>
    <p:sldId id="293" r:id="rId25"/>
    <p:sldId id="294" r:id="rId26"/>
    <p:sldId id="300" r:id="rId27"/>
    <p:sldId id="299" r:id="rId28"/>
    <p:sldId id="269" r:id="rId29"/>
    <p:sldId id="286" r:id="rId30"/>
    <p:sldId id="287" r:id="rId31"/>
    <p:sldId id="305" r:id="rId32"/>
    <p:sldId id="266" r:id="rId3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102" autoAdjust="0"/>
  </p:normalViewPr>
  <p:slideViewPr>
    <p:cSldViewPr>
      <p:cViewPr varScale="1">
        <p:scale>
          <a:sx n="40" d="100"/>
          <a:sy n="40" d="100"/>
        </p:scale>
        <p:origin x="732"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E956D-7FA6-48A7-A624-477A4AC35366}"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07A31-263E-4FE7-AB71-993302FB7C38}" type="slidenum">
              <a:rPr lang="en-US" smtClean="0"/>
              <a:t>‹#›</a:t>
            </a:fld>
            <a:endParaRPr lang="en-US"/>
          </a:p>
        </p:txBody>
      </p:sp>
    </p:spTree>
    <p:extLst>
      <p:ext uri="{BB962C8B-B14F-4D97-AF65-F5344CB8AC3E}">
        <p14:creationId xmlns:p14="http://schemas.microsoft.com/office/powerpoint/2010/main" val="3250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 “</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Xin chào, Xa-ha-ra</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miêu tả hoang mạc Xa-ha-ra nhiều cát, nắng và gió, là một địa điểm có thời tiết khắc nghiệt nhưng bình minh rất đẹp, thu hút nhiều người đến từ nơi khác nhau.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907A31-263E-4FE7-AB71-993302FB7C38}" type="slidenum">
              <a:rPr lang="en-US" smtClean="0"/>
              <a:t>1</a:t>
            </a:fld>
            <a:endParaRPr lang="en-US"/>
          </a:p>
        </p:txBody>
      </p:sp>
    </p:spTree>
    <p:extLst>
      <p:ext uri="{BB962C8B-B14F-4D97-AF65-F5344CB8AC3E}">
        <p14:creationId xmlns:p14="http://schemas.microsoft.com/office/powerpoint/2010/main" val="285526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t>2</a:t>
            </a:fld>
            <a:endParaRPr lang="en-US"/>
          </a:p>
        </p:txBody>
      </p:sp>
    </p:spTree>
    <p:extLst>
      <p:ext uri="{BB962C8B-B14F-4D97-AF65-F5344CB8AC3E}">
        <p14:creationId xmlns:p14="http://schemas.microsoft.com/office/powerpoint/2010/main" val="239553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- 0972115126</a:t>
            </a:r>
          </a:p>
          <a:p>
            <a:endParaRPr lang="en-US"/>
          </a:p>
        </p:txBody>
      </p:sp>
      <p:sp>
        <p:nvSpPr>
          <p:cNvPr id="4" name="Slide Number Placeholder 3"/>
          <p:cNvSpPr>
            <a:spLocks noGrp="1"/>
          </p:cNvSpPr>
          <p:nvPr>
            <p:ph type="sldNum" sz="quarter" idx="5"/>
          </p:nvPr>
        </p:nvSpPr>
        <p:spPr/>
        <p:txBody>
          <a:bodyPr/>
          <a:lstStyle/>
          <a:p>
            <a:fld id="{04907A31-263E-4FE7-AB71-993302FB7C38}" type="slidenum">
              <a:rPr lang="en-US" smtClean="0"/>
              <a:t>3</a:t>
            </a:fld>
            <a:endParaRPr lang="en-US"/>
          </a:p>
        </p:txBody>
      </p:sp>
    </p:spTree>
    <p:extLst>
      <p:ext uri="{BB962C8B-B14F-4D97-AF65-F5344CB8AC3E}">
        <p14:creationId xmlns:p14="http://schemas.microsoft.com/office/powerpoint/2010/main" val="75885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t>6</a:t>
            </a:fld>
            <a:endParaRPr lang="en-US"/>
          </a:p>
        </p:txBody>
      </p:sp>
    </p:spTree>
    <p:extLst>
      <p:ext uri="{BB962C8B-B14F-4D97-AF65-F5344CB8AC3E}">
        <p14:creationId xmlns:p14="http://schemas.microsoft.com/office/powerpoint/2010/main" val="317638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8179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5967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3397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183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3330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2878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2688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9958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3479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3394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871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048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70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22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7780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4826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943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9704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1719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310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537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8341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968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469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965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133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204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677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1141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319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802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427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397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5802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11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211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2169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915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0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2167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5134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13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02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3527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3B84CC4-A550-36CE-BE7F-528B22F661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114300"/>
            <a:ext cx="2304753" cy="2304753"/>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07BC91A-B852-80AB-E2FB-EE037831141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67600" y="-5905500"/>
            <a:ext cx="2304753" cy="2304753"/>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87C2BC4D-20ED-D829-844D-95E6CF3366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24800" y="136017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pic>
        <p:nvPicPr>
          <p:cNvPr id="17" name="Picture 16" descr="A round pink label with white text and a black background&#10;&#10;Description automatically generated">
            <a:extLst>
              <a:ext uri="{FF2B5EF4-FFF2-40B4-BE49-F238E27FC236}">
                <a16:creationId xmlns:a16="http://schemas.microsoft.com/office/drawing/2014/main" id="{9B15DB62-476E-864D-91C9-DECB219C2B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24800" y="13601700"/>
            <a:ext cx="2304753" cy="2304753"/>
          </a:xfrm>
          <a:prstGeom prst="rect">
            <a:avLst/>
          </a:prstGeom>
        </p:spPr>
      </p:pic>
      <p:pic>
        <p:nvPicPr>
          <p:cNvPr id="18" name="Picture 17" descr="A round pink label with white text and a black background&#10;&#10;Description automatically generated">
            <a:extLst>
              <a:ext uri="{FF2B5EF4-FFF2-40B4-BE49-F238E27FC236}">
                <a16:creationId xmlns:a16="http://schemas.microsoft.com/office/drawing/2014/main" id="{4884EBC2-1693-8F3B-4F4B-054311F05B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0" y="-3771900"/>
            <a:ext cx="2304753" cy="2304753"/>
          </a:xfrm>
          <a:prstGeom prst="rect">
            <a:avLst/>
          </a:prstGeom>
        </p:spPr>
      </p:pic>
      <p:pic>
        <p:nvPicPr>
          <p:cNvPr id="19" name="Picture 18" descr="A round pink label with white text and a black background&#10;&#10;Description automatically generated">
            <a:extLst>
              <a:ext uri="{FF2B5EF4-FFF2-40B4-BE49-F238E27FC236}">
                <a16:creationId xmlns:a16="http://schemas.microsoft.com/office/drawing/2014/main" id="{FC4D48AD-E36F-C4E4-9C9D-702F28B3C94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24200" y="-16329"/>
            <a:ext cx="2304753" cy="2304753"/>
          </a:xfrm>
          <a:prstGeom prst="rect">
            <a:avLst/>
          </a:prstGeom>
        </p:spPr>
      </p:pic>
    </p:spTree>
    <p:extLst>
      <p:ext uri="{BB962C8B-B14F-4D97-AF65-F5344CB8AC3E}">
        <p14:creationId xmlns:p14="http://schemas.microsoft.com/office/powerpoint/2010/main" val="3460169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1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652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5436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5" Type="http://schemas.openxmlformats.org/officeDocument/2006/relationships/image" Target="../media/image2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51.xml"/><Relationship Id="rId6" Type="http://schemas.openxmlformats.org/officeDocument/2006/relationships/image" Target="../media/image33.png"/><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92104"/>
            <a:ext cx="18288000" cy="102946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3"/>
            <a:stretch>
              <a:fillRect/>
            </a:stretch>
          </a:blipFill>
        </p:spPr>
        <p:txBody>
          <a:bodyPr/>
          <a:lstStyle/>
          <a:p>
            <a:endParaRPr lang="en-US"/>
          </a:p>
        </p:txBody>
      </p:sp>
      <p:sp>
        <p:nvSpPr>
          <p:cNvPr id="3" name="Freeform 3"/>
          <p:cNvSpPr/>
          <p:nvPr/>
        </p:nvSpPr>
        <p:spPr>
          <a:xfrm>
            <a:off x="7086600" y="6057900"/>
            <a:ext cx="7315200" cy="1847088"/>
          </a:xfrm>
          <a:custGeom>
            <a:avLst/>
            <a:gdLst/>
            <a:ahLst/>
            <a:cxnLst/>
            <a:rect l="l" t="t" r="r" b="b"/>
            <a:pathLst>
              <a:path w="7315200" h="1847088">
                <a:moveTo>
                  <a:pt x="0" y="0"/>
                </a:moveTo>
                <a:lnTo>
                  <a:pt x="7315200" y="0"/>
                </a:lnTo>
                <a:lnTo>
                  <a:pt x="7315200" y="1847088"/>
                </a:lnTo>
                <a:lnTo>
                  <a:pt x="0" y="1847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57200" y="4152900"/>
            <a:ext cx="3116580" cy="32766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6"/>
            <a:stretch>
              <a:fillRect/>
            </a:stretch>
          </a:blipFill>
        </p:spPr>
        <p:txBody>
          <a:bodyPr/>
          <a:lstStyle/>
          <a:p>
            <a:endParaRPr lang="en-US"/>
          </a:p>
        </p:txBody>
      </p:sp>
      <p:pic>
        <p:nvPicPr>
          <p:cNvPr id="7" name="Picture 6">
            <a:extLst>
              <a:ext uri="{FF2B5EF4-FFF2-40B4-BE49-F238E27FC236}">
                <a16:creationId xmlns:a16="http://schemas.microsoft.com/office/drawing/2014/main" id="{12BBEF7A-384B-4C3E-5511-CB6EDEB859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333500"/>
            <a:ext cx="16791007" cy="3886200"/>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id="{490D10FD-EB4D-EE29-9011-65F639EE4B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 y="190500"/>
            <a:ext cx="3564121" cy="2133600"/>
          </a:xfrm>
          <a:prstGeom prst="rect">
            <a:avLst/>
          </a:prstGeom>
        </p:spPr>
      </p:pic>
      <p:pic>
        <p:nvPicPr>
          <p:cNvPr id="12" name="Picture 11">
            <a:extLst>
              <a:ext uri="{FF2B5EF4-FFF2-40B4-BE49-F238E27FC236}">
                <a16:creationId xmlns:a16="http://schemas.microsoft.com/office/drawing/2014/main" id="{4CE61FC2-E0A0-4EEA-EABF-921BAF9188CA}"/>
              </a:ext>
            </a:extLst>
          </p:cNvPr>
          <p:cNvPicPr>
            <a:picLocks noChangeAspect="1"/>
          </p:cNvPicPr>
          <p:nvPr/>
        </p:nvPicPr>
        <p:blipFill>
          <a:blip r:embed="rId9"/>
          <a:stretch>
            <a:fillRect/>
          </a:stretch>
        </p:blipFill>
        <p:spPr>
          <a:xfrm>
            <a:off x="9906000" y="4305300"/>
            <a:ext cx="3535986"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1: </a:t>
            </a:r>
            <a:r>
              <a:rPr lang="en-US" sz="5400" b="1" dirty="0" err="1">
                <a:solidFill>
                  <a:prstClr val="black"/>
                </a:solidFill>
                <a:latin typeface="Cambria" panose="02040503050406030204" pitchFamily="18" charset="0"/>
                <a:ea typeface="Cambria" panose="02040503050406030204" pitchFamily="18" charset="0"/>
              </a:rPr>
              <a:t>Sự</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khắc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nghiệt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4">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12252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838200" y="11811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800209" y="976407"/>
            <a:ext cx="15497223" cy="1569660"/>
          </a:xfrm>
          <a:prstGeom prst="rect">
            <a:avLst/>
          </a:prstGeom>
          <a:noFill/>
        </p:spPr>
        <p:txBody>
          <a:bodyPr wrap="square">
            <a:spAutoFit/>
          </a:bodyPr>
          <a:lstStyle/>
          <a:p>
            <a:pPr algn="ctr" defTabSz="1371600"/>
            <a:r>
              <a:rPr lang="vi-VN" sz="4800" b="1" dirty="0">
                <a:solidFill>
                  <a:srgbClr val="745E59"/>
                </a:solidFill>
                <a:latin typeface="Cambria" panose="02040503050406030204" pitchFamily="18" charset="0"/>
                <a:ea typeface="Cambria" panose="02040503050406030204" pitchFamily="18" charset="0"/>
              </a:rPr>
              <a:t>Nhân vật “tôi” có cảm xúc gì khi được đến Xa-ha-ra? Cảm xúc đó được thể hiện ra sao? </a:t>
            </a:r>
            <a:endParaRPr lang="en-US" sz="4800" b="1" dirty="0">
              <a:solidFill>
                <a:srgbClr val="745E59"/>
              </a:solidFill>
              <a:latin typeface="Cambria" panose="02040503050406030204" pitchFamily="18" charset="0"/>
              <a:ea typeface="Cambria" panose="02040503050406030204" pitchFamily="18" charset="0"/>
            </a:endParaRPr>
          </a:p>
        </p:txBody>
      </p:sp>
      <p:sp>
        <p:nvSpPr>
          <p:cNvPr id="19" name="Freeform 4">
            <a:extLst>
              <a:ext uri="{FF2B5EF4-FFF2-40B4-BE49-F238E27FC236}">
                <a16:creationId xmlns:a16="http://schemas.microsoft.com/office/drawing/2014/main" id="{A450C463-8C6B-0D9B-6131-CA89116F6A41}"/>
              </a:ext>
            </a:extLst>
          </p:cNvPr>
          <p:cNvSpPr/>
          <p:nvPr/>
        </p:nvSpPr>
        <p:spPr>
          <a:xfrm>
            <a:off x="990600" y="3924300"/>
            <a:ext cx="3962400" cy="42672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4"/>
            <a:stretch>
              <a:fillRect/>
            </a:stretch>
          </a:blipFill>
        </p:spPr>
        <p:txBody>
          <a:bodyPr/>
          <a:lstStyle/>
          <a:p>
            <a:endParaRPr lang="en-US"/>
          </a:p>
        </p:txBody>
      </p:sp>
      <p:sp>
        <p:nvSpPr>
          <p:cNvPr id="20" name="Rectangle: Rounded Corners 19">
            <a:extLst>
              <a:ext uri="{FF2B5EF4-FFF2-40B4-BE49-F238E27FC236}">
                <a16:creationId xmlns:a16="http://schemas.microsoft.com/office/drawing/2014/main" id="{FBE9B817-0D11-187D-41B1-53CAFAB87E80}"/>
              </a:ext>
            </a:extLst>
          </p:cNvPr>
          <p:cNvSpPr/>
          <p:nvPr/>
        </p:nvSpPr>
        <p:spPr>
          <a:xfrm>
            <a:off x="5943600" y="3314700"/>
            <a:ext cx="11494369" cy="58791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defTabSz="1371600">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rPr>
              <a:t>Nhân vật “tôi” phấn khích khi được đến Xa-ha-ra vì đây là sa mạc lớn nhất châu Phi, một trong những nơi hoang vu nhất địa cầu.</a:t>
            </a:r>
            <a:endParaRPr lang="en-US" sz="3800" b="1" dirty="0">
              <a:solidFill>
                <a:prstClr val="black"/>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rPr>
              <a:t>Sự phấn khích thể hiện ở chi tiết nhân vật “tôi” quên cả nắng nóng vì bận thì thầm chào Xa-ha-ra, nhân vật “tôi” cảm nhận được giấc mơ đã thành sự thật vì có thể giẫm lên cát, sờ vào cát, cảm nhận cát khác biệt như thế nào với những nơi nhân vật “tôi” đã biết,….</a:t>
            </a:r>
          </a:p>
        </p:txBody>
      </p:sp>
    </p:spTree>
    <p:extLst>
      <p:ext uri="{BB962C8B-B14F-4D97-AF65-F5344CB8AC3E}">
        <p14:creationId xmlns:p14="http://schemas.microsoft.com/office/powerpoint/2010/main" val="30515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2: </a:t>
            </a:r>
            <a:r>
              <a:rPr lang="en-US" sz="5400" b="1" dirty="0" err="1">
                <a:solidFill>
                  <a:prstClr val="black"/>
                </a:solidFill>
                <a:latin typeface="Cambria" panose="02040503050406030204" pitchFamily="18" charset="0"/>
                <a:ea typeface="Cambria" panose="02040503050406030204" pitchFamily="18" charset="0"/>
              </a:rPr>
              <a:t>Cảm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nhận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nhân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vật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khi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tới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4">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365321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1062990" y="935429"/>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3</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441477" y="777790"/>
            <a:ext cx="15012134" cy="1754326"/>
          </a:xfrm>
          <a:prstGeom prst="rect">
            <a:avLst/>
          </a:prstGeom>
          <a:noFill/>
        </p:spPr>
        <p:txBody>
          <a:bodyPr wrap="square">
            <a:spAutoFit/>
          </a:bodyPr>
          <a:lstStyle/>
          <a:p>
            <a:pPr algn="ctr" defTabSz="1371600"/>
            <a:r>
              <a:rPr lang="vi-VN" sz="5400" b="1" dirty="0">
                <a:solidFill>
                  <a:srgbClr val="745E59"/>
                </a:solidFill>
                <a:latin typeface="Cambria" panose="02040503050406030204" pitchFamily="18" charset="0"/>
                <a:ea typeface="Cambria" panose="02040503050406030204" pitchFamily="18" charset="0"/>
              </a:rPr>
              <a:t>Những điều đặc biệt ở Xa-ha-ra được miêu tả như thế nào?</a:t>
            </a:r>
            <a:endParaRPr lang="en-US" sz="5400" b="1" dirty="0">
              <a:solidFill>
                <a:srgbClr val="745E59"/>
              </a:solidFill>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id="{BF71BB24-EF70-3BA6-73F1-1758998EFF06}"/>
              </a:ext>
            </a:extLst>
          </p:cNvPr>
          <p:cNvPicPr>
            <a:picLocks noChangeAspect="1"/>
          </p:cNvPicPr>
          <p:nvPr/>
        </p:nvPicPr>
        <p:blipFill>
          <a:blip r:embed="rId4"/>
          <a:stretch>
            <a:fillRect/>
          </a:stretch>
        </p:blipFill>
        <p:spPr>
          <a:xfrm>
            <a:off x="3352800" y="2933700"/>
            <a:ext cx="11296433" cy="2667000"/>
          </a:xfrm>
          <a:prstGeom prst="rect">
            <a:avLst/>
          </a:prstGeom>
        </p:spPr>
      </p:pic>
    </p:spTree>
    <p:extLst>
      <p:ext uri="{BB962C8B-B14F-4D97-AF65-F5344CB8AC3E}">
        <p14:creationId xmlns:p14="http://schemas.microsoft.com/office/powerpoint/2010/main" val="123123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pic>
        <p:nvPicPr>
          <p:cNvPr id="20" name="Picture 19">
            <a:extLst>
              <a:ext uri="{FF2B5EF4-FFF2-40B4-BE49-F238E27FC236}">
                <a16:creationId xmlns:a16="http://schemas.microsoft.com/office/drawing/2014/main" id="{435717ED-90D6-7DE0-4B01-741F6DEBFCC9}"/>
              </a:ext>
            </a:extLst>
          </p:cNvPr>
          <p:cNvPicPr>
            <a:picLocks noChangeAspect="1"/>
          </p:cNvPicPr>
          <p:nvPr/>
        </p:nvPicPr>
        <p:blipFill>
          <a:blip r:embed="rId4"/>
          <a:stretch>
            <a:fillRect/>
          </a:stretch>
        </p:blipFill>
        <p:spPr>
          <a:xfrm>
            <a:off x="1371600" y="1257300"/>
            <a:ext cx="2012496" cy="2209800"/>
          </a:xfrm>
          <a:prstGeom prst="rect">
            <a:avLst/>
          </a:prstGeom>
        </p:spPr>
      </p:pic>
      <p:sp>
        <p:nvSpPr>
          <p:cNvPr id="22" name="Rectangle: Rounded Corners 21">
            <a:extLst>
              <a:ext uri="{FF2B5EF4-FFF2-40B4-BE49-F238E27FC236}">
                <a16:creationId xmlns:a16="http://schemas.microsoft.com/office/drawing/2014/main" id="{53D02672-8F90-E9E8-B119-4F5F690D8604}"/>
              </a:ext>
            </a:extLst>
          </p:cNvPr>
          <p:cNvSpPr/>
          <p:nvPr/>
        </p:nvSpPr>
        <p:spPr>
          <a:xfrm>
            <a:off x="4038600" y="14097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3800" b="1" dirty="0">
                <a:solidFill>
                  <a:prstClr val="black"/>
                </a:solidFill>
                <a:latin typeface="Cambria" panose="02040503050406030204" pitchFamily="18" charset="0"/>
                <a:ea typeface="Cambria" panose="02040503050406030204" pitchFamily="18" charset="0"/>
              </a:rPr>
              <a:t>N</a:t>
            </a:r>
            <a:r>
              <a:rPr lang="vi-VN" sz="3800" b="1" dirty="0">
                <a:solidFill>
                  <a:prstClr val="black"/>
                </a:solidFill>
                <a:latin typeface="Cambria" panose="02040503050406030204" pitchFamily="18" charset="0"/>
                <a:ea typeface="Cambria" panose="02040503050406030204" pitchFamily="18" charset="0"/>
              </a:rPr>
              <a:t>hiệt độ chênh lệch rất lớn giữa ngày và đêm(ngày nóng như rải lửa,</a:t>
            </a:r>
            <a:r>
              <a:rPr lang="en-US" sz="3800" b="1" dirty="0">
                <a:solidFill>
                  <a:prstClr val="black"/>
                </a:solidFill>
                <a:latin typeface="Cambria" panose="02040503050406030204" pitchFamily="18" charset="0"/>
                <a:ea typeface="Cambria" panose="02040503050406030204" pitchFamily="18" charset="0"/>
              </a:rPr>
              <a:t> </a:t>
            </a:r>
            <a:r>
              <a:rPr lang="vi-VN" sz="3800" b="1" dirty="0">
                <a:solidFill>
                  <a:prstClr val="black"/>
                </a:solidFill>
                <a:latin typeface="Cambria" panose="02040503050406030204" pitchFamily="18" charset="0"/>
                <a:ea typeface="Cambria" panose="02040503050406030204" pitchFamily="18" charset="0"/>
              </a:rPr>
              <a:t>đêm rất mát</a:t>
            </a:r>
            <a:r>
              <a:rPr lang="en-US" sz="3800" b="1" dirty="0">
                <a:solidFill>
                  <a:prstClr val="black"/>
                </a:solidFill>
                <a:latin typeface="Cambria" panose="02040503050406030204" pitchFamily="18" charset="0"/>
                <a:ea typeface="Cambria" panose="02040503050406030204" pitchFamily="18" charset="0"/>
              </a:rPr>
              <a:t>, </a:t>
            </a:r>
            <a:r>
              <a:rPr lang="vi-VN" sz="3800" b="1" dirty="0">
                <a:solidFill>
                  <a:prstClr val="black"/>
                </a:solidFill>
                <a:latin typeface="Cambria" panose="02040503050406030204" pitchFamily="18" charset="0"/>
                <a:ea typeface="Cambria" panose="02040503050406030204" pitchFamily="18" charset="0"/>
              </a:rPr>
              <a:t>thậm chí lạnh).</a:t>
            </a:r>
          </a:p>
        </p:txBody>
      </p:sp>
      <p:pic>
        <p:nvPicPr>
          <p:cNvPr id="25" name="Picture 24">
            <a:extLst>
              <a:ext uri="{FF2B5EF4-FFF2-40B4-BE49-F238E27FC236}">
                <a16:creationId xmlns:a16="http://schemas.microsoft.com/office/drawing/2014/main" id="{39EA5C42-CB30-A53A-4042-E667673384FA}"/>
              </a:ext>
            </a:extLst>
          </p:cNvPr>
          <p:cNvPicPr>
            <a:picLocks noChangeAspect="1"/>
          </p:cNvPicPr>
          <p:nvPr/>
        </p:nvPicPr>
        <p:blipFill>
          <a:blip r:embed="rId5"/>
          <a:stretch>
            <a:fillRect/>
          </a:stretch>
        </p:blipFill>
        <p:spPr>
          <a:xfrm>
            <a:off x="1447800" y="4152900"/>
            <a:ext cx="2057400" cy="1911246"/>
          </a:xfrm>
          <a:prstGeom prst="rect">
            <a:avLst/>
          </a:prstGeom>
        </p:spPr>
      </p:pic>
      <p:sp>
        <p:nvSpPr>
          <p:cNvPr id="28" name="Rectangle: Rounded Corners 27">
            <a:extLst>
              <a:ext uri="{FF2B5EF4-FFF2-40B4-BE49-F238E27FC236}">
                <a16:creationId xmlns:a16="http://schemas.microsoft.com/office/drawing/2014/main" id="{C4E0C31B-0CED-F779-75AE-915103E3E06C}"/>
              </a:ext>
            </a:extLst>
          </p:cNvPr>
          <p:cNvSpPr/>
          <p:nvPr/>
        </p:nvSpPr>
        <p:spPr>
          <a:xfrm>
            <a:off x="3962400" y="42291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3800" b="1" dirty="0">
                <a:solidFill>
                  <a:prstClr val="black"/>
                </a:solidFill>
                <a:latin typeface="Cambria" panose="02040503050406030204" pitchFamily="18" charset="0"/>
                <a:ea typeface="Cambria" panose="02040503050406030204" pitchFamily="18" charset="0"/>
              </a:rPr>
              <a:t>mịn khô và rất nhỏ (mịn như bột và mỏng manh như gió bụi</a:t>
            </a:r>
            <a:r>
              <a:rPr lang="en-US" sz="3800" b="1" dirty="0">
                <a:solidFill>
                  <a:prstClr val="black"/>
                </a:solidFill>
                <a:latin typeface="Cambria" panose="02040503050406030204" pitchFamily="18" charset="0"/>
                <a:ea typeface="Cambria" panose="02040503050406030204" pitchFamily="18" charset="0"/>
              </a:rPr>
              <a:t> k</a:t>
            </a:r>
            <a:r>
              <a:rPr lang="vi-VN" sz="3800" b="1" dirty="0">
                <a:solidFill>
                  <a:prstClr val="black"/>
                </a:solidFill>
                <a:latin typeface="Cambria" panose="02040503050406030204" pitchFamily="18" charset="0"/>
                <a:ea typeface="Cambria" panose="02040503050406030204" pitchFamily="18" charset="0"/>
              </a:rPr>
              <a:t>hông to như cát Phan Thiết hay ẩm </a:t>
            </a:r>
            <a:r>
              <a:rPr lang="en-US" sz="3800" b="1" dirty="0" err="1">
                <a:solidFill>
                  <a:prstClr val="black"/>
                </a:solidFill>
                <a:latin typeface="Cambria" panose="02040503050406030204" pitchFamily="18" charset="0"/>
                <a:ea typeface="Cambria" panose="02040503050406030204" pitchFamily="18" charset="0"/>
              </a:rPr>
              <a:t>ướt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như</a:t>
            </a:r>
            <a:r>
              <a:rPr lang="vi-VN" sz="3800" b="1" dirty="0">
                <a:solidFill>
                  <a:prstClr val="black"/>
                </a:solidFill>
                <a:latin typeface="Cambria" panose="02040503050406030204" pitchFamily="18" charset="0"/>
                <a:ea typeface="Cambria" panose="02040503050406030204" pitchFamily="18" charset="0"/>
              </a:rPr>
              <a:t> cát Sầm Sơn).</a:t>
            </a:r>
          </a:p>
        </p:txBody>
      </p:sp>
      <p:pic>
        <p:nvPicPr>
          <p:cNvPr id="30" name="Picture 29">
            <a:extLst>
              <a:ext uri="{FF2B5EF4-FFF2-40B4-BE49-F238E27FC236}">
                <a16:creationId xmlns:a16="http://schemas.microsoft.com/office/drawing/2014/main" id="{8F37F0C4-D2BB-E390-C973-35FE9050E050}"/>
              </a:ext>
            </a:extLst>
          </p:cNvPr>
          <p:cNvPicPr>
            <a:picLocks noChangeAspect="1"/>
          </p:cNvPicPr>
          <p:nvPr/>
        </p:nvPicPr>
        <p:blipFill>
          <a:blip r:embed="rId6"/>
          <a:stretch>
            <a:fillRect/>
          </a:stretch>
        </p:blipFill>
        <p:spPr>
          <a:xfrm>
            <a:off x="1371600" y="6743700"/>
            <a:ext cx="2230916" cy="2057400"/>
          </a:xfrm>
          <a:prstGeom prst="rect">
            <a:avLst/>
          </a:prstGeom>
        </p:spPr>
      </p:pic>
      <p:sp>
        <p:nvSpPr>
          <p:cNvPr id="31" name="Rectangle: Rounded Corners 30">
            <a:extLst>
              <a:ext uri="{FF2B5EF4-FFF2-40B4-BE49-F238E27FC236}">
                <a16:creationId xmlns:a16="http://schemas.microsoft.com/office/drawing/2014/main" id="{980B0865-20CD-43CB-45B9-D8ECA7B933F3}"/>
              </a:ext>
            </a:extLst>
          </p:cNvPr>
          <p:cNvSpPr/>
          <p:nvPr/>
        </p:nvSpPr>
        <p:spPr>
          <a:xfrm>
            <a:off x="3962400" y="68961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3800" b="1" dirty="0">
                <a:solidFill>
                  <a:prstClr val="black"/>
                </a:solidFill>
                <a:latin typeface="Cambria" panose="02040503050406030204" pitchFamily="18" charset="0"/>
                <a:ea typeface="Cambria" panose="02040503050406030204" pitchFamily="18" charset="0"/>
              </a:rPr>
              <a:t>Cao lớn chạy rất nhanh (cao lừng lững, vô địch về chạy trên cát núi).</a:t>
            </a:r>
          </a:p>
        </p:txBody>
      </p:sp>
    </p:spTree>
    <p:extLst>
      <p:ext uri="{BB962C8B-B14F-4D97-AF65-F5344CB8AC3E}">
        <p14:creationId xmlns:p14="http://schemas.microsoft.com/office/powerpoint/2010/main" val="144079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a:extLst>
              <a:ext uri="{FF2B5EF4-FFF2-40B4-BE49-F238E27FC236}">
                <a16:creationId xmlns:a16="http://schemas.microsoft.com/office/drawing/2014/main" id="{B096E333-6305-65E9-D949-C4511759A4F3}"/>
              </a:ext>
            </a:extLst>
          </p:cNvPr>
          <p:cNvPicPr>
            <a:picLocks noChangeAspect="1"/>
          </p:cNvPicPr>
          <p:nvPr/>
        </p:nvPicPr>
        <p:blipFill>
          <a:blip r:embed="rId4"/>
          <a:stretch>
            <a:fillRect/>
          </a:stretch>
        </p:blipFill>
        <p:spPr>
          <a:xfrm>
            <a:off x="914400" y="1714500"/>
            <a:ext cx="2711527" cy="2514600"/>
          </a:xfrm>
          <a:prstGeom prst="rect">
            <a:avLst/>
          </a:prstGeom>
        </p:spPr>
      </p:pic>
      <p:sp>
        <p:nvSpPr>
          <p:cNvPr id="18" name="Rectangle: Rounded Corners 17">
            <a:extLst>
              <a:ext uri="{FF2B5EF4-FFF2-40B4-BE49-F238E27FC236}">
                <a16:creationId xmlns:a16="http://schemas.microsoft.com/office/drawing/2014/main" id="{50DF0E68-5170-24BB-280E-8BE2959F22CD}"/>
              </a:ext>
            </a:extLst>
          </p:cNvPr>
          <p:cNvSpPr/>
          <p:nvPr/>
        </p:nvSpPr>
        <p:spPr>
          <a:xfrm>
            <a:off x="4038600" y="1866900"/>
            <a:ext cx="12344400" cy="21336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3800" b="1" dirty="0" err="1">
                <a:solidFill>
                  <a:prstClr val="black"/>
                </a:solidFill>
                <a:latin typeface="Cambria" panose="02040503050406030204" pitchFamily="18" charset="0"/>
                <a:ea typeface="Cambria" panose="02040503050406030204" pitchFamily="18" charset="0"/>
              </a:rPr>
              <a:t>Rất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đẹp</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cồn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óng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vàng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vây</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quanh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lều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vuông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vắn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bầu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trời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nhú</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bình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minh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rồi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rải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nắng</a:t>
            </a:r>
            <a:r>
              <a:rPr lang="en-US" sz="3800" b="1" dirty="0">
                <a:solidFill>
                  <a:prstClr val="black"/>
                </a:solidFill>
                <a:latin typeface="Cambria" panose="02040503050406030204" pitchFamily="18" charset="0"/>
                <a:ea typeface="Cambria" panose="02040503050406030204" pitchFamily="18" charset="0"/>
              </a:rPr>
              <a:t> non </a:t>
            </a:r>
            <a:r>
              <a:rPr lang="en-US" sz="3800" b="1" dirty="0" err="1">
                <a:solidFill>
                  <a:prstClr val="black"/>
                </a:solidFill>
                <a:latin typeface="Cambria" panose="02040503050406030204" pitchFamily="18" charset="0"/>
                <a:ea typeface="Cambria" panose="02040503050406030204" pitchFamily="18" charset="0"/>
              </a:rPr>
              <a:t>lóng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lánh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trên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hạt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mịn</a:t>
            </a:r>
            <a:r>
              <a:rPr lang="en-US" sz="3800" b="1" dirty="0">
                <a:solidFill>
                  <a:prstClr val="black"/>
                </a:solidFill>
                <a:latin typeface="Cambria" panose="02040503050406030204" pitchFamily="18" charset="0"/>
                <a:ea typeface="Cambria" panose="02040503050406030204" pitchFamily="18" charset="0"/>
              </a:rPr>
              <a:t>.) </a:t>
            </a:r>
            <a:endParaRPr lang="vi-VN" sz="38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345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3: </a:t>
            </a:r>
            <a:r>
              <a:rPr lang="en-US" sz="5400" b="1" dirty="0" err="1">
                <a:solidFill>
                  <a:prstClr val="black"/>
                </a:solidFill>
                <a:latin typeface="Cambria" panose="02040503050406030204" pitchFamily="18" charset="0"/>
                <a:ea typeface="Cambria" panose="02040503050406030204" pitchFamily="18" charset="0"/>
              </a:rPr>
              <a:t>Đặc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điểm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và</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những</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điều</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đặc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biệt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4">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71808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4: </a:t>
            </a:r>
            <a:r>
              <a:rPr lang="vi-VN" sz="5400" b="1" dirty="0">
                <a:solidFill>
                  <a:prstClr val="black"/>
                </a:solidFill>
                <a:latin typeface="Cambria" panose="02040503050406030204" pitchFamily="18" charset="0"/>
                <a:ea typeface="Cambria" panose="02040503050406030204" pitchFamily="18" charset="0"/>
              </a:rPr>
              <a:t>Hoạt động của con người khi tới đây.</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4">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14603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461" y="-655799"/>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1371600" y="10287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895600" y="875735"/>
            <a:ext cx="14554200" cy="1569660"/>
          </a:xfrm>
          <a:prstGeom prst="rect">
            <a:avLst/>
          </a:prstGeom>
          <a:noFill/>
        </p:spPr>
        <p:txBody>
          <a:bodyPr wrap="square">
            <a:spAutoFit/>
          </a:bodyPr>
          <a:lstStyle/>
          <a:p>
            <a:pPr algn="ctr" defTabSz="1371600"/>
            <a:r>
              <a:rPr lang="vi-VN" sz="4800" b="1" dirty="0">
                <a:solidFill>
                  <a:srgbClr val="745E59"/>
                </a:solidFill>
                <a:latin typeface="Cambria" panose="02040503050406030204" pitchFamily="18" charset="0"/>
                <a:ea typeface="Cambria" panose="02040503050406030204" pitchFamily="18" charset="0"/>
              </a:rPr>
              <a:t>Theo em, chi tiết đoàn khách du lịch muốn nằm ngoài trời để ngắm sao cho thấy cảm xúc gì của họ? </a:t>
            </a:r>
            <a:endParaRPr lang="en-US" sz="4800" b="1" dirty="0">
              <a:solidFill>
                <a:srgbClr val="745E59"/>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44F4BDA8-1200-37AA-DBCB-2815F5EFEC57}"/>
              </a:ext>
            </a:extLst>
          </p:cNvPr>
          <p:cNvSpPr/>
          <p:nvPr/>
        </p:nvSpPr>
        <p:spPr>
          <a:xfrm>
            <a:off x="685800" y="3619500"/>
            <a:ext cx="11805573" cy="506989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857250" algn="just" defTabSz="1371600"/>
            <a:r>
              <a:rPr lang="vi-VN" sz="4800" b="1">
                <a:solidFill>
                  <a:prstClr val="black"/>
                </a:solidFill>
                <a:latin typeface="Cambria" panose="02040503050406030204" pitchFamily="18" charset="0"/>
                <a:ea typeface="Cambria" panose="02040503050406030204" pitchFamily="18" charset="0"/>
              </a:rPr>
              <a:t>Cảm xúc của đoàn khách du lịch: Sung sướng, háo hức, muốn tận hưởng thiên nhiên, tận hưởng thời gian quý giá, không muốn bỏ lỡ bất cứ điều gì của thiên nhiên xung quanh,… </a:t>
            </a:r>
            <a:endParaRPr lang="vi-VN" sz="4800" b="1" dirty="0">
              <a:solidFill>
                <a:prstClr val="black"/>
              </a:solidFill>
              <a:latin typeface="Cambria" panose="02040503050406030204" pitchFamily="18" charset="0"/>
              <a:ea typeface="Cambria" panose="02040503050406030204" pitchFamily="18" charset="0"/>
            </a:endParaRPr>
          </a:p>
        </p:txBody>
      </p:sp>
      <p:sp>
        <p:nvSpPr>
          <p:cNvPr id="18" name="Freeform 4">
            <a:extLst>
              <a:ext uri="{FF2B5EF4-FFF2-40B4-BE49-F238E27FC236}">
                <a16:creationId xmlns:a16="http://schemas.microsoft.com/office/drawing/2014/main" id="{58ED6B07-0B3E-25A8-376B-44898C06DC2E}"/>
              </a:ext>
            </a:extLst>
          </p:cNvPr>
          <p:cNvSpPr/>
          <p:nvPr/>
        </p:nvSpPr>
        <p:spPr>
          <a:xfrm>
            <a:off x="13335000" y="4305300"/>
            <a:ext cx="3962400" cy="42672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233420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461" y="-655799"/>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1371600" y="10287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45E59"/>
                </a:solidFill>
                <a:effectLst/>
                <a:uLnTx/>
                <a:uFillTx/>
                <a:latin typeface="Cambria" panose="02040503050406030204" pitchFamily="18" charset="0"/>
                <a:ea typeface="Cambria" panose="02040503050406030204" pitchFamily="18" charset="0"/>
                <a:cs typeface="+mn-cs"/>
              </a:rPr>
              <a:t>5</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895600" y="875735"/>
            <a:ext cx="14554200" cy="5262979"/>
          </a:xfrm>
          <a:prstGeom prst="rect">
            <a:avLst/>
          </a:prstGeom>
          <a:noFill/>
        </p:spPr>
        <p:txBody>
          <a:bodyPr wrap="square">
            <a:spAutoFit/>
          </a:bodyPr>
          <a:lstStyle/>
          <a:p>
            <a:pPr lvl="0" algn="just" defTabSz="1371600"/>
            <a:r>
              <a:rPr lang="vi-VN" sz="4800" b="1" dirty="0">
                <a:solidFill>
                  <a:srgbClr val="745E59"/>
                </a:solidFill>
                <a:latin typeface="Cambria" panose="02040503050406030204" pitchFamily="18" charset="0"/>
                <a:ea typeface="Cambria" panose="02040503050406030204" pitchFamily="18" charset="0"/>
              </a:rPr>
              <a:t>Câu cuối bài đọc cho biết điều gì? Chọn câu trả lời dưới đây và nêu ý kiến của em. </a:t>
            </a:r>
          </a:p>
          <a:p>
            <a:pPr lvl="0" algn="just" defTabSz="1371600"/>
            <a:r>
              <a:rPr lang="vi-VN" sz="4800" dirty="0">
                <a:solidFill>
                  <a:srgbClr val="745E59"/>
                </a:solidFill>
                <a:latin typeface="Cambria" panose="02040503050406030204" pitchFamily="18" charset="0"/>
                <a:ea typeface="Cambria" panose="02040503050406030204" pitchFamily="18" charset="0"/>
              </a:rPr>
              <a:t>A. Thiên nhiên quá hùng vĩ, con người quá bé nhỏ. </a:t>
            </a:r>
          </a:p>
          <a:p>
            <a:pPr lvl="0" algn="just" defTabSz="1371600"/>
            <a:r>
              <a:rPr lang="vi-VN" sz="4800" dirty="0">
                <a:solidFill>
                  <a:srgbClr val="745E59"/>
                </a:solidFill>
                <a:latin typeface="Cambria" panose="02040503050406030204" pitchFamily="18" charset="0"/>
                <a:ea typeface="Cambria" panose="02040503050406030204" pitchFamily="18" charset="0"/>
              </a:rPr>
              <a:t>B. Ở một nơi kì vĩ như Xa-ha-ra, con người chỉ cần chú ý đến cảnh sắc thiên nhiên. </a:t>
            </a:r>
          </a:p>
          <a:p>
            <a:pPr lvl="0" algn="just" defTabSz="1371600"/>
            <a:r>
              <a:rPr lang="vi-VN" sz="4800" dirty="0">
                <a:solidFill>
                  <a:srgbClr val="745E59"/>
                </a:solidFill>
                <a:latin typeface="Cambria" panose="02040503050406030204" pitchFamily="18" charset="0"/>
                <a:ea typeface="Cambria" panose="02040503050406030204" pitchFamily="18" charset="0"/>
              </a:rPr>
              <a:t>C. Thiên nhiên giúp xóa nhòa khoảng cách giữa người với người. </a:t>
            </a:r>
            <a:endParaRPr kumimoji="0" lang="en-US" sz="4800" i="0" u="none" strike="noStrike" kern="1200" cap="none" spc="0" normalizeH="0" baseline="0" noProof="0" dirty="0">
              <a:ln>
                <a:noFill/>
              </a:ln>
              <a:solidFill>
                <a:srgbClr val="745E59"/>
              </a:solidFill>
              <a:effectLst/>
              <a:uLnTx/>
              <a:uFillTx/>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24D8C141-5857-CD9C-BA5C-B1CA4B3F1AF3}"/>
              </a:ext>
            </a:extLst>
          </p:cNvPr>
          <p:cNvSpPr/>
          <p:nvPr/>
        </p:nvSpPr>
        <p:spPr>
          <a:xfrm>
            <a:off x="1676400" y="6819900"/>
            <a:ext cx="15223490" cy="1447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a:solidFill>
                  <a:prstClr val="black"/>
                </a:solidFill>
                <a:latin typeface="Cambria" panose="02040503050406030204" pitchFamily="18" charset="0"/>
                <a:ea typeface="Cambria" panose="02040503050406030204" pitchFamily="18" charset="0"/>
              </a:rPr>
              <a:t>Em </a:t>
            </a:r>
            <a:r>
              <a:rPr lang="en-US" sz="5400" b="1" dirty="0" err="1">
                <a:solidFill>
                  <a:prstClr val="black"/>
                </a:solidFill>
                <a:latin typeface="Cambria" panose="02040503050406030204" pitchFamily="18" charset="0"/>
                <a:ea typeface="Cambria" panose="02040503050406030204" pitchFamily="18" charset="0"/>
              </a:rPr>
              <a:t>trả</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lời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theo</a:t>
            </a:r>
            <a:r>
              <a:rPr lang="en-US" sz="5400" b="1" dirty="0">
                <a:solidFill>
                  <a:prstClr val="black"/>
                </a:solidFill>
                <a:latin typeface="Cambria" panose="02040503050406030204" pitchFamily="18" charset="0"/>
                <a:ea typeface="Cambria" panose="02040503050406030204" pitchFamily="18" charset="0"/>
              </a:rPr>
              <a:t> ý </a:t>
            </a:r>
            <a:r>
              <a:rPr lang="en-US" sz="5400" b="1" dirty="0" err="1">
                <a:solidFill>
                  <a:prstClr val="black"/>
                </a:solidFill>
                <a:latin typeface="Cambria" panose="02040503050406030204" pitchFamily="18" charset="0"/>
                <a:ea typeface="Cambria" panose="02040503050406030204" pitchFamily="18" charset="0"/>
              </a:rPr>
              <a:t>kiến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bản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thân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93040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21C3DFD-5531-E4DD-028D-E90ED3BA37EC}"/>
              </a:ext>
            </a:extLst>
          </p:cNvPr>
          <p:cNvPicPr>
            <a:picLocks noChangeAspect="1"/>
          </p:cNvPicPr>
          <p:nvPr/>
        </p:nvPicPr>
        <p:blipFill>
          <a:blip r:embed="rId4"/>
          <a:stretch>
            <a:fillRect/>
          </a:stretch>
        </p:blipFill>
        <p:spPr>
          <a:xfrm>
            <a:off x="4419600" y="1866900"/>
            <a:ext cx="9858086" cy="7492633"/>
          </a:xfrm>
          <a:prstGeom prst="rect">
            <a:avLst/>
          </a:prstGeom>
        </p:spPr>
      </p:pic>
    </p:spTree>
    <p:extLst>
      <p:ext uri="{BB962C8B-B14F-4D97-AF65-F5344CB8AC3E}">
        <p14:creationId xmlns:p14="http://schemas.microsoft.com/office/powerpoint/2010/main" val="12724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9515"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17" name="TextBox 16">
            <a:extLst>
              <a:ext uri="{FF2B5EF4-FFF2-40B4-BE49-F238E27FC236}">
                <a16:creationId xmlns:a16="http://schemas.microsoft.com/office/drawing/2014/main" id="{8CBED9C0-0299-5636-2F3A-A4825A4DC405}"/>
              </a:ext>
            </a:extLst>
          </p:cNvPr>
          <p:cNvSpPr txBox="1"/>
          <p:nvPr/>
        </p:nvSpPr>
        <p:spPr>
          <a:xfrm>
            <a:off x="696956" y="3200664"/>
            <a:ext cx="16894091" cy="6186309"/>
          </a:xfrm>
          <a:prstGeom prst="rect">
            <a:avLst/>
          </a:prstGeom>
          <a:solidFill>
            <a:srgbClr val="FFE07D"/>
          </a:solidFill>
        </p:spPr>
        <p:txBody>
          <a:bodyPr wrap="square">
            <a:spAutoFit/>
          </a:bodyPr>
          <a:lstStyle/>
          <a:p>
            <a:pPr indent="1028700" algn="just" defTabSz="1371600"/>
            <a:r>
              <a:rPr lang="vi-VN" sz="6600" b="1" dirty="0">
                <a:solidFill>
                  <a:srgbClr val="745E59"/>
                </a:solidFill>
                <a:latin typeface="Cambria" panose="02040503050406030204" pitchFamily="18" charset="0"/>
                <a:ea typeface="Cambria" panose="02040503050406030204" pitchFamily="18" charset="0"/>
              </a:rPr>
              <a:t>Sa mạc khắc nghiệt nhưng là ước mơ, là đam mê của những người chưa từng được đến đây. Thời tiết, địa chất, con vật nơi đây đều độc đáo, làm cho những vị khách ghé thăm khó có thể quên được; từ sa mạc mà ngẫm nghĩ nhiều hơn về cuộc đời này.</a:t>
            </a:r>
            <a:endParaRPr lang="en-US" sz="6600" b="1" dirty="0">
              <a:solidFill>
                <a:srgbClr val="745E59"/>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D1E601C-5160-96AF-F4AD-9E32512299EE}"/>
              </a:ext>
            </a:extLst>
          </p:cNvPr>
          <p:cNvPicPr>
            <a:picLocks noChangeAspect="1"/>
          </p:cNvPicPr>
          <p:nvPr/>
        </p:nvPicPr>
        <p:blipFill>
          <a:blip r:embed="rId4"/>
          <a:stretch>
            <a:fillRect/>
          </a:stretch>
        </p:blipFill>
        <p:spPr>
          <a:xfrm>
            <a:off x="4854209" y="758786"/>
            <a:ext cx="8934462" cy="3209822"/>
          </a:xfrm>
          <a:prstGeom prst="rect">
            <a:avLst/>
          </a:prstGeom>
        </p:spPr>
      </p:pic>
    </p:spTree>
    <p:extLst>
      <p:ext uri="{BB962C8B-B14F-4D97-AF65-F5344CB8AC3E}">
        <p14:creationId xmlns:p14="http://schemas.microsoft.com/office/powerpoint/2010/main" val="26937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pic>
        <p:nvPicPr>
          <p:cNvPr id="17" name="Picture 16">
            <a:extLst>
              <a:ext uri="{FF2B5EF4-FFF2-40B4-BE49-F238E27FC236}">
                <a16:creationId xmlns:a16="http://schemas.microsoft.com/office/drawing/2014/main" id="{571DADCD-1997-8DDF-83B3-3E413EDF4DCE}"/>
              </a:ext>
            </a:extLst>
          </p:cNvPr>
          <p:cNvPicPr>
            <a:picLocks noChangeAspect="1"/>
          </p:cNvPicPr>
          <p:nvPr/>
        </p:nvPicPr>
        <p:blipFill>
          <a:blip r:embed="rId4"/>
          <a:stretch>
            <a:fillRect/>
          </a:stretch>
        </p:blipFill>
        <p:spPr>
          <a:xfrm>
            <a:off x="1307233" y="509232"/>
            <a:ext cx="16177139" cy="2670279"/>
          </a:xfrm>
          <a:prstGeom prst="rect">
            <a:avLst/>
          </a:prstGeom>
        </p:spPr>
      </p:pic>
      <p:pic>
        <p:nvPicPr>
          <p:cNvPr id="16" name="Picture 15">
            <a:extLst>
              <a:ext uri="{FF2B5EF4-FFF2-40B4-BE49-F238E27FC236}">
                <a16:creationId xmlns:a16="http://schemas.microsoft.com/office/drawing/2014/main" id="{BF5885BA-8E3C-1570-2CF8-220A5842E506}"/>
              </a:ext>
            </a:extLst>
          </p:cNvPr>
          <p:cNvPicPr>
            <a:picLocks noChangeAspect="1"/>
          </p:cNvPicPr>
          <p:nvPr/>
        </p:nvPicPr>
        <p:blipFill>
          <a:blip r:embed="rId5"/>
          <a:stretch>
            <a:fillRect/>
          </a:stretch>
        </p:blipFill>
        <p:spPr>
          <a:xfrm>
            <a:off x="3657599" y="3009900"/>
            <a:ext cx="11376891" cy="5943600"/>
          </a:xfrm>
          <a:prstGeom prst="rect">
            <a:avLst/>
          </a:prstGeom>
        </p:spPr>
      </p:pic>
    </p:spTree>
    <p:extLst>
      <p:ext uri="{BB962C8B-B14F-4D97-AF65-F5344CB8AC3E}">
        <p14:creationId xmlns:p14="http://schemas.microsoft.com/office/powerpoint/2010/main" val="1125681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1409700"/>
            <a:ext cx="15223490" cy="3474979"/>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a:solidFill>
                  <a:prstClr val="black"/>
                </a:solidFill>
                <a:latin typeface="Cambria" panose="02040503050406030204" pitchFamily="18" charset="0"/>
                <a:ea typeface="Cambria" panose="02040503050406030204" pitchFamily="18" charset="0"/>
              </a:rPr>
              <a:t>Giọng đọc diễn cảm, chậm rãi, tình cảm; giọng đọc kể chuyện, thay đổi ngữ điệu khi đọc những từ ngữ thể hiện tâm trạng, cảm xúc của nhân vật... </a:t>
            </a:r>
            <a:endParaRPr lang="en-US" sz="5400" b="1" dirty="0">
              <a:solidFill>
                <a:prstClr val="black"/>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4">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57938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B495CF5D-6046-E496-3B86-51A3EE1A9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952500"/>
            <a:ext cx="6275407" cy="1452414"/>
          </a:xfrm>
          <a:prstGeom prst="rect">
            <a:avLst/>
          </a:prstGeom>
        </p:spPr>
      </p:pic>
      <p:sp>
        <p:nvSpPr>
          <p:cNvPr id="5" name="TextBox 4">
            <a:extLst>
              <a:ext uri="{FF2B5EF4-FFF2-40B4-BE49-F238E27FC236}">
                <a16:creationId xmlns:a16="http://schemas.microsoft.com/office/drawing/2014/main" id="{A74C01DE-F83B-BAD1-96AD-9B18BA69D3B0}"/>
              </a:ext>
            </a:extLst>
          </p:cNvPr>
          <p:cNvSpPr txBox="1"/>
          <p:nvPr/>
        </p:nvSpPr>
        <p:spPr>
          <a:xfrm>
            <a:off x="838200" y="2324100"/>
            <a:ext cx="16611600" cy="76944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Sang phía nam dãy Át-lát, tôi như lạc vào phim khoa học viễn tưởng. Những rặng đá xám bỗng xỉn màu rồi ngả sang đen râm hoặc đỏ quạch. Bốn bề giống như sao Hoả.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Nghỉ vài chặng, xe bắt đầu quành vào sa mạc. Chúng tôi xuống xe dưới cái nắng như rải lửa khiến tóc của mọi người trở nên giòn tan. Nhưng tôi đã quên mất nắng nóng. Tôi còn bận thì thầm: “Xin chào, Xa-ha-ra.”.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Xa-ha-ra, sa mạc lớn nhất châu Phi đang ở ngay trước mắt tôi. Chân tôi đang giẫm lên nó. Cát của nó lộm cộm dưới đế giày. Cát sa mạc mịn như bột và mỏng manh như gió bụi, không to như cát Phan Thiết hay ẩm ướt như cát Sầm Sơn. Chúng tôi phấn khích nhảy nhót. Giấc mơ này là có thật. Chúng tôi đang ở đây, một trong những nơi hoang vu nhất địa cầu.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Chúng tôi trèo lên yên lạc đà. Chúng đứng bổng dậy, cao lừng lững. Những người dắt lạc đà phải ghìm để chúng không chạy. Chạy trên cát lún thì lạc đà là vô địch.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Trời tối dần, lạ thay, trời rất mát, thậm chí rất lạnh. Gió thổi lồng lộng kéo bật tóc tôi ra khỏi khăn trùm đầu. Chúng tôi đi khá lâu mới đến khu lều dành cho khách du lịch, nhưng không ai muốn vào những túp lều du mục ấy. Mọi người nằm kềnh ra những tấm chiếu dạ trải trên cát để ngắm sao, tận hưởng đêm duy nhất giữa sa mạc mênh mông.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Năm giờ sáng, trời hửng. Những cồn cát óng vàng vây quanh những căn lều vuông vắn. Bầu trời nhu nhú ánh bình minh rồi rải nắng non lóng lánh lên những hạt cát mịn. Đàn lạc đà lại đưa chúng tôi ra xe. Sa mạc hai triệu năm tuổi và những cồn cát lùi dần lại phía sau. Bỗng trên xe có người nói chưa biết quốc tịch của người bên cạnh. Mọi người cười phá lên, Phải rồi, việc mang quốc tịch gì đâu có quan trọng, khi mà ở giữa hoang mạc, ai cũng trở nên nhỏ bé như một hạt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26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Di Li)</a:t>
            </a:r>
          </a:p>
        </p:txBody>
      </p:sp>
    </p:spTree>
    <p:extLst>
      <p:ext uri="{BB962C8B-B14F-4D97-AF65-F5344CB8AC3E}">
        <p14:creationId xmlns:p14="http://schemas.microsoft.com/office/powerpoint/2010/main" val="208293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1" name="Group 11"/>
          <p:cNvGrpSpPr/>
          <p:nvPr/>
        </p:nvGrpSpPr>
        <p:grpSpPr>
          <a:xfrm>
            <a:off x="1097262" y="1569827"/>
            <a:ext cx="16093479" cy="7411938"/>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sp>
        <p:nvSpPr>
          <p:cNvPr id="15" name="Freeform 15"/>
          <p:cNvSpPr/>
          <p:nvPr/>
        </p:nvSpPr>
        <p:spPr>
          <a:xfrm>
            <a:off x="14858972" y="-147232"/>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endParaRPr lang="en-US" sz="2700">
              <a:solidFill>
                <a:prstClr val="black"/>
              </a:solidFill>
              <a:latin typeface="Calibri"/>
            </a:endParaRPr>
          </a:p>
        </p:txBody>
      </p:sp>
      <p:pic>
        <p:nvPicPr>
          <p:cNvPr id="18" name="Picture 17">
            <a:extLst>
              <a:ext uri="{FF2B5EF4-FFF2-40B4-BE49-F238E27FC236}">
                <a16:creationId xmlns:a16="http://schemas.microsoft.com/office/drawing/2014/main" id="{ADAEF74B-3F00-4801-08C3-1B0045E42998}"/>
              </a:ext>
            </a:extLst>
          </p:cNvPr>
          <p:cNvPicPr>
            <a:picLocks noChangeAspect="1"/>
          </p:cNvPicPr>
          <p:nvPr/>
        </p:nvPicPr>
        <p:blipFill>
          <a:blip r:embed="rId6"/>
          <a:stretch>
            <a:fillRect/>
          </a:stretch>
        </p:blipFill>
        <p:spPr>
          <a:xfrm>
            <a:off x="0" y="2095500"/>
            <a:ext cx="9985719" cy="7852521"/>
          </a:xfrm>
          <a:prstGeom prst="rect">
            <a:avLst/>
          </a:prstGeom>
        </p:spPr>
      </p:pic>
      <p:pic>
        <p:nvPicPr>
          <p:cNvPr id="16" name="Picture 15">
            <a:extLst>
              <a:ext uri="{FF2B5EF4-FFF2-40B4-BE49-F238E27FC236}">
                <a16:creationId xmlns:a16="http://schemas.microsoft.com/office/drawing/2014/main" id="{F50AA1F8-9E73-A3D7-2379-FE80316AB2A5}"/>
              </a:ext>
            </a:extLst>
          </p:cNvPr>
          <p:cNvPicPr>
            <a:picLocks noChangeAspect="1"/>
          </p:cNvPicPr>
          <p:nvPr/>
        </p:nvPicPr>
        <p:blipFill>
          <a:blip r:embed="rId7"/>
          <a:stretch>
            <a:fillRect/>
          </a:stretch>
        </p:blipFill>
        <p:spPr>
          <a:xfrm>
            <a:off x="8763000" y="3238499"/>
            <a:ext cx="7315200" cy="5189279"/>
          </a:xfrm>
          <a:prstGeom prst="rect">
            <a:avLst/>
          </a:prstGeom>
        </p:spPr>
      </p:pic>
    </p:spTree>
    <p:extLst>
      <p:ext uri="{BB962C8B-B14F-4D97-AF65-F5344CB8AC3E}">
        <p14:creationId xmlns:p14="http://schemas.microsoft.com/office/powerpoint/2010/main" val="97780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17" name="TextBox 16">
            <a:extLst>
              <a:ext uri="{FF2B5EF4-FFF2-40B4-BE49-F238E27FC236}">
                <a16:creationId xmlns:a16="http://schemas.microsoft.com/office/drawing/2014/main" id="{762CD710-7C89-B1D0-F8F8-B26510232E45}"/>
              </a:ext>
            </a:extLst>
          </p:cNvPr>
          <p:cNvSpPr txBox="1"/>
          <p:nvPr/>
        </p:nvSpPr>
        <p:spPr>
          <a:xfrm>
            <a:off x="3865376" y="876212"/>
            <a:ext cx="12893775" cy="2308324"/>
          </a:xfrm>
          <a:prstGeom prst="rect">
            <a:avLst/>
          </a:prstGeom>
          <a:noFill/>
        </p:spPr>
        <p:txBody>
          <a:bodyPr wrap="square">
            <a:spAutoFit/>
          </a:bodyPr>
          <a:lstStyle/>
          <a:p>
            <a:pPr algn="ctr" defTabSz="1371600"/>
            <a:r>
              <a:rPr lang="vi-VN" sz="4800" b="1" dirty="0">
                <a:solidFill>
                  <a:srgbClr val="002060"/>
                </a:solidFill>
                <a:latin typeface="Cambria" panose="02040503050406030204" pitchFamily="18" charset="0"/>
                <a:ea typeface="Cambria" panose="02040503050406030204" pitchFamily="18" charset="0"/>
              </a:rPr>
              <a:t>Tìm trong và ngoài bài đọc những từ ngữ chỉ đặc điểm của sa mạc và những từ ngữ có nghĩa trái ngược với chúng.</a:t>
            </a:r>
            <a:endParaRPr lang="en-US" sz="4800" b="1" dirty="0">
              <a:solidFill>
                <a:srgbClr val="00206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AED37E4C-7E8E-CDC2-5EFC-37494B502B76}"/>
              </a:ext>
            </a:extLst>
          </p:cNvPr>
          <p:cNvSpPr/>
          <p:nvPr/>
        </p:nvSpPr>
        <p:spPr>
          <a:xfrm>
            <a:off x="1066800" y="3314700"/>
            <a:ext cx="6144130"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a:solidFill>
                  <a:prstClr val="black"/>
                </a:solidFill>
                <a:latin typeface="Cambria" panose="02040503050406030204" pitchFamily="18" charset="0"/>
                <a:ea typeface="Cambria" panose="02040503050406030204" pitchFamily="18" charset="0"/>
              </a:rPr>
              <a:t>M: </a:t>
            </a:r>
            <a:r>
              <a:rPr lang="en-US" sz="4400" b="1" dirty="0" err="1">
                <a:solidFill>
                  <a:prstClr val="black"/>
                </a:solidFill>
                <a:latin typeface="Cambria" panose="02040503050406030204" pitchFamily="18" charset="0"/>
                <a:ea typeface="Cambria" panose="02040503050406030204" pitchFamily="18" charset="0"/>
              </a:rPr>
              <a:t>hoang</a:t>
            </a:r>
            <a:r>
              <a:rPr lang="en-US" sz="4400" b="1" dirty="0">
                <a:solidFill>
                  <a:prstClr val="black"/>
                </a:solidFill>
                <a:latin typeface="Cambria" panose="02040503050406030204" pitchFamily="18" charset="0"/>
                <a:ea typeface="Cambria" panose="02040503050406030204" pitchFamily="18" charset="0"/>
              </a:rPr>
              <a:t> vu – </a:t>
            </a:r>
            <a:r>
              <a:rPr lang="en-US" sz="4400" b="1" dirty="0" err="1">
                <a:solidFill>
                  <a:prstClr val="black"/>
                </a:solidFill>
                <a:latin typeface="Cambria" panose="02040503050406030204" pitchFamily="18" charset="0"/>
                <a:ea typeface="Cambria" panose="02040503050406030204" pitchFamily="18" charset="0"/>
              </a:rPr>
              <a:t>sầm</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uất</a:t>
            </a:r>
            <a:endParaRPr lang="vi-VN" sz="4400" b="1" dirty="0">
              <a:solidFill>
                <a:prstClr val="black"/>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3DDD7594-9A4D-F427-82FE-88608E0B650D}"/>
              </a:ext>
            </a:extLst>
          </p:cNvPr>
          <p:cNvPicPr>
            <a:picLocks noChangeAspect="1"/>
          </p:cNvPicPr>
          <p:nvPr/>
        </p:nvPicPr>
        <p:blipFill>
          <a:blip r:embed="rId4"/>
          <a:stretch>
            <a:fillRect/>
          </a:stretch>
        </p:blipFill>
        <p:spPr>
          <a:xfrm>
            <a:off x="871909" y="1264581"/>
            <a:ext cx="3136664" cy="1170534"/>
          </a:xfrm>
          <a:prstGeom prst="rect">
            <a:avLst/>
          </a:prstGeom>
        </p:spPr>
      </p:pic>
      <p:sp>
        <p:nvSpPr>
          <p:cNvPr id="16" name="Rectangle: Rounded Corners 15">
            <a:extLst>
              <a:ext uri="{FF2B5EF4-FFF2-40B4-BE49-F238E27FC236}">
                <a16:creationId xmlns:a16="http://schemas.microsoft.com/office/drawing/2014/main" id="{308FDEC2-18A3-AF6B-1771-11D0CF040DC2}"/>
              </a:ext>
            </a:extLst>
          </p:cNvPr>
          <p:cNvSpPr/>
          <p:nvPr/>
        </p:nvSpPr>
        <p:spPr>
          <a:xfrm>
            <a:off x="2590800" y="51435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a:solidFill>
                  <a:prstClr val="black"/>
                </a:solidFill>
                <a:latin typeface="Cambria" panose="02040503050406030204" pitchFamily="18" charset="0"/>
                <a:ea typeface="Cambria" panose="02040503050406030204" pitchFamily="18" charset="0"/>
              </a:rPr>
              <a:t>khô hạn – ẩm ướt</a:t>
            </a:r>
            <a:endParaRPr lang="vi-VN" sz="4400" b="1" dirty="0">
              <a:solidFill>
                <a:prstClr val="black"/>
              </a:solidFill>
              <a:latin typeface="Cambria" panose="02040503050406030204" pitchFamily="18" charset="0"/>
              <a:ea typeface="Cambria" panose="02040503050406030204" pitchFamily="18" charset="0"/>
            </a:endParaRPr>
          </a:p>
        </p:txBody>
      </p:sp>
      <p:sp>
        <p:nvSpPr>
          <p:cNvPr id="24" name="Rectangle: Rounded Corners 23">
            <a:extLst>
              <a:ext uri="{FF2B5EF4-FFF2-40B4-BE49-F238E27FC236}">
                <a16:creationId xmlns:a16="http://schemas.microsoft.com/office/drawing/2014/main" id="{51A2E699-D746-9F89-6636-83E06150E991}"/>
              </a:ext>
            </a:extLst>
          </p:cNvPr>
          <p:cNvSpPr/>
          <p:nvPr/>
        </p:nvSpPr>
        <p:spPr>
          <a:xfrm>
            <a:off x="9829800" y="52197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mênh mông – chật hẹp</a:t>
            </a:r>
          </a:p>
        </p:txBody>
      </p:sp>
      <p:sp>
        <p:nvSpPr>
          <p:cNvPr id="25" name="Rectangle: Rounded Corners 24">
            <a:extLst>
              <a:ext uri="{FF2B5EF4-FFF2-40B4-BE49-F238E27FC236}">
                <a16:creationId xmlns:a16="http://schemas.microsoft.com/office/drawing/2014/main" id="{ABA51908-C522-ED05-7178-EC9DD51E1DE9}"/>
              </a:ext>
            </a:extLst>
          </p:cNvPr>
          <p:cNvSpPr/>
          <p:nvPr/>
        </p:nvSpPr>
        <p:spPr>
          <a:xfrm>
            <a:off x="2743200" y="68961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lạnh</a:t>
            </a:r>
            <a:r>
              <a:rPr lang="en-US" sz="4400" b="1" dirty="0">
                <a:solidFill>
                  <a:prstClr val="black"/>
                </a:solidFill>
                <a:latin typeface="Cambria" panose="02040503050406030204" pitchFamily="18" charset="0"/>
                <a:ea typeface="Cambria" panose="02040503050406030204" pitchFamily="18" charset="0"/>
              </a:rPr>
              <a:t> - </a:t>
            </a:r>
            <a:r>
              <a:rPr lang="en-US" sz="4400" b="1" dirty="0" err="1">
                <a:solidFill>
                  <a:prstClr val="black"/>
                </a:solidFill>
                <a:latin typeface="Cambria" panose="02040503050406030204" pitchFamily="18" charset="0"/>
                <a:ea typeface="Cambria" panose="02040503050406030204" pitchFamily="18" charset="0"/>
              </a:rPr>
              <a:t>nóng</a:t>
            </a:r>
            <a:endParaRPr lang="vi-VN" sz="4400" b="1" dirty="0">
              <a:solidFill>
                <a:prstClr val="black"/>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1CAF94E1-F0D8-E528-F799-C83F33FC6F09}"/>
              </a:ext>
            </a:extLst>
          </p:cNvPr>
          <p:cNvSpPr/>
          <p:nvPr/>
        </p:nvSpPr>
        <p:spPr>
          <a:xfrm>
            <a:off x="9982200" y="69723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mịn màng – thô ráp</a:t>
            </a:r>
          </a:p>
        </p:txBody>
      </p:sp>
      <p:sp>
        <p:nvSpPr>
          <p:cNvPr id="27" name="Rectangle: Rounded Corners 26">
            <a:extLst>
              <a:ext uri="{FF2B5EF4-FFF2-40B4-BE49-F238E27FC236}">
                <a16:creationId xmlns:a16="http://schemas.microsoft.com/office/drawing/2014/main" id="{0A2D0949-4DBD-0D95-46A8-B47B4C9BA41D}"/>
              </a:ext>
            </a:extLst>
          </p:cNvPr>
          <p:cNvSpPr/>
          <p:nvPr/>
        </p:nvSpPr>
        <p:spPr>
          <a:xfrm>
            <a:off x="6629400" y="84201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hùng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vĩ</a:t>
            </a:r>
            <a:r>
              <a:rPr lang="en-US" sz="4400" b="1" dirty="0">
                <a:solidFill>
                  <a:prstClr val="black"/>
                </a:solidFill>
                <a:latin typeface="Cambria" panose="02040503050406030204" pitchFamily="18" charset="0"/>
                <a:ea typeface="Cambria" panose="02040503050406030204" pitchFamily="18" charset="0"/>
              </a:rPr>
              <a:t> – nhỏ </a:t>
            </a:r>
            <a:r>
              <a:rPr lang="en-US" sz="4400" b="1" dirty="0" err="1">
                <a:solidFill>
                  <a:prstClr val="black"/>
                </a:solidFill>
                <a:latin typeface="Cambria" panose="02040503050406030204" pitchFamily="18" charset="0"/>
                <a:ea typeface="Cambria" panose="02040503050406030204" pitchFamily="18" charset="0"/>
              </a:rPr>
              <a:t>nhoi</a:t>
            </a:r>
            <a:endParaRPr lang="vi-VN" sz="44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4344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6" grpId="0" animBg="1"/>
      <p:bldP spid="24" grpId="0" animBg="1"/>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19" name="TextBox 18">
            <a:extLst>
              <a:ext uri="{FF2B5EF4-FFF2-40B4-BE49-F238E27FC236}">
                <a16:creationId xmlns:a16="http://schemas.microsoft.com/office/drawing/2014/main" id="{8B8CFC3C-8203-4FC6-1B13-D1FD09825B9D}"/>
              </a:ext>
            </a:extLst>
          </p:cNvPr>
          <p:cNvSpPr txBox="1"/>
          <p:nvPr/>
        </p:nvSpPr>
        <p:spPr>
          <a:xfrm>
            <a:off x="3865376" y="876212"/>
            <a:ext cx="13903110" cy="1754326"/>
          </a:xfrm>
          <a:prstGeom prst="rect">
            <a:avLst/>
          </a:prstGeom>
          <a:noFill/>
        </p:spPr>
        <p:txBody>
          <a:bodyPr wrap="square">
            <a:spAutoFit/>
          </a:bodyPr>
          <a:lstStyle/>
          <a:p>
            <a:pPr algn="ctr" defTabSz="1371600"/>
            <a:r>
              <a:rPr lang="vi-VN" sz="5400" b="1" dirty="0">
                <a:solidFill>
                  <a:srgbClr val="745E59"/>
                </a:solidFill>
                <a:latin typeface="Cambria" panose="02040503050406030204" pitchFamily="18" charset="0"/>
                <a:ea typeface="Cambria" panose="02040503050406030204" pitchFamily="18" charset="0"/>
              </a:rPr>
              <a:t>Từ tối và từ lạnh trong câu sau được dùng với nghĩa gốc hay nghĩa chuyển?</a:t>
            </a:r>
            <a:endParaRPr lang="en-US" sz="5400" b="1" dirty="0">
              <a:solidFill>
                <a:srgbClr val="745E59"/>
              </a:solidFill>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id="{EE985A4C-FBD3-A978-5D25-937BEA215D05}"/>
              </a:ext>
            </a:extLst>
          </p:cNvPr>
          <p:cNvPicPr>
            <a:picLocks noChangeAspect="1"/>
          </p:cNvPicPr>
          <p:nvPr/>
        </p:nvPicPr>
        <p:blipFill>
          <a:blip r:embed="rId4"/>
          <a:stretch>
            <a:fillRect/>
          </a:stretch>
        </p:blipFill>
        <p:spPr>
          <a:xfrm>
            <a:off x="889118" y="775692"/>
            <a:ext cx="3136664" cy="1170534"/>
          </a:xfrm>
          <a:prstGeom prst="rect">
            <a:avLst/>
          </a:prstGeom>
        </p:spPr>
      </p:pic>
      <p:sp>
        <p:nvSpPr>
          <p:cNvPr id="16" name="Rectangle: Rounded Corners 15">
            <a:extLst>
              <a:ext uri="{FF2B5EF4-FFF2-40B4-BE49-F238E27FC236}">
                <a16:creationId xmlns:a16="http://schemas.microsoft.com/office/drawing/2014/main" id="{636AEF70-B76A-8DC9-687D-D108F4362A67}"/>
              </a:ext>
            </a:extLst>
          </p:cNvPr>
          <p:cNvSpPr/>
          <p:nvPr/>
        </p:nvSpPr>
        <p:spPr>
          <a:xfrm>
            <a:off x="4800600" y="2781300"/>
            <a:ext cx="11353800" cy="762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tối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dần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thay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mát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thậm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chí</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lạnh</a:t>
            </a:r>
            <a:r>
              <a:rPr lang="en-US" sz="4000" dirty="0">
                <a:solidFill>
                  <a:srgbClr val="002060"/>
                </a:solidFill>
                <a:latin typeface="Cambria" panose="02040503050406030204" pitchFamily="18" charset="0"/>
                <a:ea typeface="Cambria" panose="02040503050406030204" pitchFamily="18" charset="0"/>
              </a:rPr>
              <a:t>.</a:t>
            </a:r>
          </a:p>
        </p:txBody>
      </p:sp>
      <p:sp>
        <p:nvSpPr>
          <p:cNvPr id="23" name="Rectangle: Rounded Corners 22">
            <a:extLst>
              <a:ext uri="{FF2B5EF4-FFF2-40B4-BE49-F238E27FC236}">
                <a16:creationId xmlns:a16="http://schemas.microsoft.com/office/drawing/2014/main" id="{7C8CC523-A7AD-2E83-F47B-842A0E9CF815}"/>
              </a:ext>
            </a:extLst>
          </p:cNvPr>
          <p:cNvSpPr/>
          <p:nvPr/>
        </p:nvSpPr>
        <p:spPr>
          <a:xfrm>
            <a:off x="1752600" y="4152900"/>
            <a:ext cx="14782800" cy="3581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Từ tối và lạnh được dùng trong câu với nghĩa gốc:</a:t>
            </a:r>
            <a:endParaRPr lang="en-US" sz="4400" b="1" dirty="0">
              <a:solidFill>
                <a:prstClr val="black"/>
              </a:solidFill>
              <a:latin typeface="Cambria" panose="02040503050406030204" pitchFamily="18" charset="0"/>
              <a:ea typeface="Cambria" panose="02040503050406030204" pitchFamily="18" charset="0"/>
            </a:endParaRPr>
          </a:p>
          <a:p>
            <a:pPr algn="just" defTabSz="1371600"/>
            <a:r>
              <a:rPr lang="vi-VN" sz="4400" b="1" dirty="0">
                <a:solidFill>
                  <a:prstClr val="black"/>
                </a:solidFill>
                <a:latin typeface="Cambria" panose="02040503050406030204" pitchFamily="18" charset="0"/>
                <a:ea typeface="Cambria" panose="02040503050406030204" pitchFamily="18" charset="0"/>
              </a:rPr>
              <a:t>Tối: </a:t>
            </a:r>
            <a:r>
              <a:rPr lang="vi-VN" sz="4400" dirty="0">
                <a:solidFill>
                  <a:prstClr val="black"/>
                </a:solidFill>
                <a:latin typeface="Cambria" panose="02040503050406030204" pitchFamily="18" charset="0"/>
                <a:ea typeface="Cambria" panose="02040503050406030204" pitchFamily="18" charset="0"/>
              </a:rPr>
              <a:t>màu sẫm, không tưới sáng (Bức tranh màu rất tối.) </a:t>
            </a:r>
          </a:p>
          <a:p>
            <a:pPr algn="just" defTabSz="1371600"/>
            <a:r>
              <a:rPr lang="vi-VN" sz="4400" b="1" dirty="0">
                <a:solidFill>
                  <a:prstClr val="black"/>
                </a:solidFill>
                <a:latin typeface="Cambria" panose="02040503050406030204" pitchFamily="18" charset="0"/>
                <a:ea typeface="Cambria" panose="02040503050406030204" pitchFamily="18" charset="0"/>
              </a:rPr>
              <a:t>Lạnh: </a:t>
            </a:r>
            <a:r>
              <a:rPr lang="vi-VN" sz="4400" dirty="0">
                <a:solidFill>
                  <a:prstClr val="black"/>
                </a:solidFill>
                <a:latin typeface="Cambria" panose="02040503050406030204" pitchFamily="18" charset="0"/>
                <a:ea typeface="Cambria" panose="02040503050406030204" pitchFamily="18" charset="0"/>
              </a:rPr>
              <a:t>tỏ ra không có chút tình cảm gì trong quan hệ giữa người với người. (Giọng nói của nó cứ lạnh như không.). </a:t>
            </a:r>
          </a:p>
        </p:txBody>
      </p:sp>
    </p:spTree>
    <p:extLst>
      <p:ext uri="{BB962C8B-B14F-4D97-AF65-F5344CB8AC3E}">
        <p14:creationId xmlns:p14="http://schemas.microsoft.com/office/powerpoint/2010/main" val="35445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8B8CFC3C-8203-4FC6-1B13-D1FD09825B9D}"/>
              </a:ext>
            </a:extLst>
          </p:cNvPr>
          <p:cNvSpPr txBox="1"/>
          <p:nvPr/>
        </p:nvSpPr>
        <p:spPr>
          <a:xfrm>
            <a:off x="3200400" y="876212"/>
            <a:ext cx="14568086" cy="3785652"/>
          </a:xfrm>
          <a:prstGeom prst="rect">
            <a:avLst/>
          </a:prstGeom>
          <a:noFill/>
        </p:spPr>
        <p:txBody>
          <a:bodyPr wrap="square">
            <a:spAutoFit/>
          </a:bodyPr>
          <a:lstStyle/>
          <a:p>
            <a:pPr lvl="0" algn="just" defTabSz="1371600"/>
            <a:r>
              <a:rPr lang="vi-VN" sz="4800" b="1" dirty="0">
                <a:solidFill>
                  <a:srgbClr val="745E59"/>
                </a:solidFill>
                <a:latin typeface="Cambria" panose="02040503050406030204" pitchFamily="18" charset="0"/>
                <a:ea typeface="Cambria" panose="02040503050406030204" pitchFamily="18" charset="0"/>
              </a:rPr>
              <a:t>Đặt câu chứa từ thổi mang mỗi nghĩa dưới dày:</a:t>
            </a:r>
          </a:p>
          <a:p>
            <a:pPr lvl="0" algn="just" defTabSz="1371600"/>
            <a:r>
              <a:rPr lang="vi-VN" sz="4800" dirty="0">
                <a:solidFill>
                  <a:srgbClr val="745E59"/>
                </a:solidFill>
                <a:latin typeface="Cambria" panose="02040503050406030204" pitchFamily="18" charset="0"/>
                <a:ea typeface="Cambria" panose="02040503050406030204" pitchFamily="18" charset="0"/>
              </a:rPr>
              <a:t>a. Chúm miệng lại và làm cho luồng hơi bật mạnh từ trong miệng ra.</a:t>
            </a:r>
          </a:p>
          <a:p>
            <a:pPr lvl="0" algn="just" defTabSz="1371600"/>
            <a:r>
              <a:rPr lang="vi-VN" sz="4800" dirty="0">
                <a:solidFill>
                  <a:srgbClr val="745E59"/>
                </a:solidFill>
                <a:latin typeface="Cambria" panose="02040503050406030204" pitchFamily="18" charset="0"/>
                <a:ea typeface="Cambria" panose="02040503050406030204" pitchFamily="18" charset="0"/>
              </a:rPr>
              <a:t>b. (Không khí) chuyển động thành luồng và gây ra tác động nhất dịnh.</a:t>
            </a:r>
          </a:p>
        </p:txBody>
      </p:sp>
      <p:pic>
        <p:nvPicPr>
          <p:cNvPr id="18" name="Picture 17">
            <a:extLst>
              <a:ext uri="{FF2B5EF4-FFF2-40B4-BE49-F238E27FC236}">
                <a16:creationId xmlns:a16="http://schemas.microsoft.com/office/drawing/2014/main" id="{EB1595F6-BBA9-F0B4-917E-013627E338E5}"/>
              </a:ext>
            </a:extLst>
          </p:cNvPr>
          <p:cNvPicPr>
            <a:picLocks noChangeAspect="1"/>
          </p:cNvPicPr>
          <p:nvPr/>
        </p:nvPicPr>
        <p:blipFill>
          <a:blip r:embed="rId4"/>
          <a:stretch>
            <a:fillRect/>
          </a:stretch>
        </p:blipFill>
        <p:spPr>
          <a:xfrm>
            <a:off x="914400" y="1257300"/>
            <a:ext cx="3737172" cy="1109568"/>
          </a:xfrm>
          <a:prstGeom prst="rect">
            <a:avLst/>
          </a:prstGeom>
        </p:spPr>
      </p:pic>
      <p:sp>
        <p:nvSpPr>
          <p:cNvPr id="20" name="Rectangle: Rounded Corners 19">
            <a:extLst>
              <a:ext uri="{FF2B5EF4-FFF2-40B4-BE49-F238E27FC236}">
                <a16:creationId xmlns:a16="http://schemas.microsoft.com/office/drawing/2014/main" id="{843CD519-607B-360C-615D-99E147A363DF}"/>
              </a:ext>
            </a:extLst>
          </p:cNvPr>
          <p:cNvSpPr/>
          <p:nvPr/>
        </p:nvSpPr>
        <p:spPr>
          <a:xfrm>
            <a:off x="990600" y="5372100"/>
            <a:ext cx="16459200" cy="1676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a:solidFill>
                  <a:prstClr val="black"/>
                </a:solidFill>
                <a:latin typeface="Cambria" panose="02040503050406030204" pitchFamily="18" charset="0"/>
                <a:ea typeface="Cambria" panose="02040503050406030204" pitchFamily="18" charset="0"/>
              </a:rPr>
              <a:t>Chỉ cần chụm miệng thổi vào đầu chiếc que thần kì, một chùm bong bóng tròn xoe, lấp lánh sẽ bay ra, lơ lửng, lơ lửng. </a:t>
            </a:r>
            <a:endParaRPr lang="vi-VN" sz="4400" dirty="0">
              <a:solidFill>
                <a:prstClr val="black"/>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BA2A77B3-A183-BB3F-048A-042A48A21D27}"/>
              </a:ext>
            </a:extLst>
          </p:cNvPr>
          <p:cNvSpPr/>
          <p:nvPr/>
        </p:nvSpPr>
        <p:spPr>
          <a:xfrm>
            <a:off x="1066800" y="7810500"/>
            <a:ext cx="16459200" cy="11430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Gió thổi qua những kẽ lá làm lá cây rung lên xào xạc. </a:t>
            </a:r>
            <a:endParaRPr lang="vi-VN" sz="4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4236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1" name="Group 11"/>
          <p:cNvGrpSpPr/>
          <p:nvPr/>
        </p:nvGrpSpPr>
        <p:grpSpPr>
          <a:xfrm>
            <a:off x="1097262" y="1569827"/>
            <a:ext cx="16093479" cy="653975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sp>
        <p:nvSpPr>
          <p:cNvPr id="15" name="Freeform 15"/>
          <p:cNvSpPr/>
          <p:nvPr/>
        </p:nvSpPr>
        <p:spPr>
          <a:xfrm rot="-1696718">
            <a:off x="1900340" y="1746207"/>
            <a:ext cx="982655" cy="944985"/>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endParaRPr lang="en-US" sz="2700">
              <a:solidFill>
                <a:prstClr val="black"/>
              </a:solidFill>
              <a:latin typeface="Calibri"/>
            </a:endParaRPr>
          </a:p>
        </p:txBody>
      </p:sp>
      <p:sp>
        <p:nvSpPr>
          <p:cNvPr id="17" name="Rectangle: Rounded Corners 16">
            <a:extLst>
              <a:ext uri="{FF2B5EF4-FFF2-40B4-BE49-F238E27FC236}">
                <a16:creationId xmlns:a16="http://schemas.microsoft.com/office/drawing/2014/main" id="{1FA90ABC-E087-B344-68EA-8703950E250C}"/>
              </a:ext>
            </a:extLst>
          </p:cNvPr>
          <p:cNvSpPr/>
          <p:nvPr/>
        </p:nvSpPr>
        <p:spPr>
          <a:xfrm>
            <a:off x="2123123" y="3916393"/>
            <a:ext cx="11147108"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a:solidFill>
                  <a:prstClr val="black"/>
                </a:solidFill>
                <a:latin typeface="Cambria" panose="02040503050406030204" pitchFamily="18" charset="0"/>
                <a:ea typeface="Cambria" panose="02040503050406030204" pitchFamily="18" charset="0"/>
              </a:rPr>
              <a:t>Chia </a:t>
            </a:r>
            <a:r>
              <a:rPr lang="en-US" sz="6000" b="1" dirty="0" err="1">
                <a:solidFill>
                  <a:prstClr val="black"/>
                </a:solidFill>
                <a:latin typeface="Cambria" panose="02040503050406030204" pitchFamily="18" charset="0"/>
                <a:ea typeface="Cambria" panose="02040503050406030204" pitchFamily="18" charset="0"/>
              </a:rPr>
              <a:t>sẻ</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học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với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người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thân</a:t>
            </a:r>
            <a:r>
              <a:rPr lang="en-US" sz="6000" b="1" dirty="0">
                <a:solidFill>
                  <a:prstClr val="black"/>
                </a:solidFill>
                <a:latin typeface="Cambria" panose="02040503050406030204" pitchFamily="18" charset="0"/>
                <a:ea typeface="Cambria" panose="02040503050406030204" pitchFamily="18" charset="0"/>
              </a:rPr>
              <a:t>.</a:t>
            </a:r>
            <a:endParaRPr lang="vi-VN" sz="6000" b="1" dirty="0">
              <a:solidFill>
                <a:prstClr val="black"/>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D50A6D23-8C47-D55F-C672-12265B2D6C67}"/>
              </a:ext>
            </a:extLst>
          </p:cNvPr>
          <p:cNvSpPr/>
          <p:nvPr/>
        </p:nvSpPr>
        <p:spPr>
          <a:xfrm>
            <a:off x="7239456" y="5447959"/>
            <a:ext cx="7310913"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black"/>
                </a:solidFill>
                <a:latin typeface="Cambria" panose="02040503050406030204" pitchFamily="18" charset="0"/>
                <a:ea typeface="Cambria" panose="02040503050406030204" pitchFamily="18" charset="0"/>
              </a:rPr>
              <a:t>Chuẩn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bị</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mới</a:t>
            </a:r>
            <a:endParaRPr lang="vi-VN" sz="6000" b="1" dirty="0">
              <a:solidFill>
                <a:prstClr val="black"/>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FDD9911-C655-D00F-F925-FADAE72760D8}"/>
              </a:ext>
            </a:extLst>
          </p:cNvPr>
          <p:cNvPicPr>
            <a:picLocks noChangeAspect="1"/>
          </p:cNvPicPr>
          <p:nvPr/>
        </p:nvPicPr>
        <p:blipFill>
          <a:blip r:embed="rId6"/>
          <a:stretch>
            <a:fillRect/>
          </a:stretch>
        </p:blipFill>
        <p:spPr>
          <a:xfrm>
            <a:off x="5168571" y="1517105"/>
            <a:ext cx="7754784" cy="240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pic>
        <p:nvPicPr>
          <p:cNvPr id="4" name="Picture 3">
            <a:extLst>
              <a:ext uri="{FF2B5EF4-FFF2-40B4-BE49-F238E27FC236}">
                <a16:creationId xmlns:a16="http://schemas.microsoft.com/office/drawing/2014/main" id="{B495CF5D-6046-E496-3B86-51A3EE1A9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952500"/>
            <a:ext cx="6275407" cy="1452414"/>
          </a:xfrm>
          <a:prstGeom prst="rect">
            <a:avLst/>
          </a:prstGeom>
        </p:spPr>
      </p:pic>
      <p:sp>
        <p:nvSpPr>
          <p:cNvPr id="5" name="TextBox 4">
            <a:extLst>
              <a:ext uri="{FF2B5EF4-FFF2-40B4-BE49-F238E27FC236}">
                <a16:creationId xmlns:a16="http://schemas.microsoft.com/office/drawing/2014/main" id="{A74C01DE-F83B-BAD1-96AD-9B18BA69D3B0}"/>
              </a:ext>
            </a:extLst>
          </p:cNvPr>
          <p:cNvSpPr txBox="1"/>
          <p:nvPr/>
        </p:nvSpPr>
        <p:spPr>
          <a:xfrm>
            <a:off x="838200" y="2324100"/>
            <a:ext cx="16611600" cy="7694414"/>
          </a:xfrm>
          <a:prstGeom prst="rect">
            <a:avLst/>
          </a:prstGeom>
          <a:noFill/>
        </p:spPr>
        <p:txBody>
          <a:bodyPr wrap="square" rtlCol="0">
            <a:spAutoFit/>
          </a:bodyPr>
          <a:lstStyle/>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Sang phía nam dãy Át-lát, tôi như lạc vào phim khoa học viễn tưởng. Những rặng đá xám bỗng xỉn màu rồi ngả sang đen râm hoặc đỏ quạch. Bốn bề giống như sao Hoả.</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Nghỉ vài chặng, xe bắt đầu quành vào sa mạc. Chúng tôi xuống xe dưới cái nắng như rải lửa khiến tóc của mọi người trở nên giòn tan. Nhưng tôi đã quên mất nắng nóng. Tôi còn bận thì thầm: “Xin chào, Xa-ha-ra.”.</a:t>
            </a:r>
          </a:p>
          <a:p>
            <a:pPr algn="just"/>
            <a:r>
              <a:rPr lang="vi-VN" sz="2600" b="0" i="0" dirty="0">
                <a:solidFill>
                  <a:srgbClr val="002060"/>
                </a:solidFill>
                <a:effectLst/>
                <a:latin typeface="Cambria" panose="02040503050406030204" pitchFamily="18" charset="0"/>
                <a:ea typeface="Cambria" panose="02040503050406030204" pitchFamily="18" charset="0"/>
              </a:rPr>
              <a:t>Xa-ha-ra, sa mạc lớn nhất châu Phi đang ở ngay trước mắt tôi. Chân tôi đang giẫm lên nó. Cát của nó lộm cộm dưới đế giày. Cát sa mạc mịn như bột và mỏng manh như gió bụi, không to như cát Phan Thiết hay ẩm ướt như cát Sầm Sơn. Chúng tôi phấn khích nhảy nhót. Giấc mơ này là có thật. Chúng tôi đang ở đây, một trong những nơi hoang vu nhất địa cầu.</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Chúng tôi trèo lên yên lạc đà. Chúng đứng bổng dậy, cao lừng lững. Những người dắt lạc đà phải ghìm để chúng không chạy. Chạy trên cát lún thì lạc đà là vô địch.</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Trời tối dần, lạ thay, trời rất mát, thậm chí rất lạnh. Gió thổi lồng lộng kéo bật tóc tôi ra khỏi khăn trùm đầu. Chúng tôi đi khá lâu mới đến khu lều dành cho khách du lịch, nhưng không ai muốn vào những túp lều du mục ấy. Mọi người nằm kềnh ra những tấm chiếu dạ trải trên cát để ngắm sao, tận hưởng đêm duy nhất giữa sa mạc mênh mông.</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Năm giờ sáng, trời hửng. Những cồn cát óng vàng vây quanh những căn lều vuông vắn. Bầu trời nhu nhú ánh bình minh rồi rải nắng non lóng lánh lên những hạt cát mịn. Đàn lạc đà lại đưa chúng tôi ra xe. Sa mạc hai triệu năm tuổi và những cồn cát lùi dần lại phía sau. Bỗng trên xe có người nói chưa biết quốc tịch của người bên cạnh. Mọi người cười phá lên, Phải rồi, việc mang quốc tịch gì đâu có quan trọng, khi mà ở giữa hoang mạc, ai cũng trở nên nhỏ bé như một hạt cát.</a:t>
            </a:r>
          </a:p>
          <a:p>
            <a:pPr algn="r"/>
            <a:r>
              <a:rPr lang="vi-VN" sz="2600" b="0" i="0" dirty="0">
                <a:solidFill>
                  <a:srgbClr val="002060"/>
                </a:solidFill>
                <a:effectLst/>
                <a:latin typeface="Cambria" panose="02040503050406030204" pitchFamily="18" charset="0"/>
                <a:ea typeface="Cambria" panose="02040503050406030204" pitchFamily="18" charset="0"/>
              </a:rPr>
              <a:t>(</a:t>
            </a:r>
            <a:r>
              <a:rPr lang="vi-VN" sz="2600" b="0" i="1" dirty="0">
                <a:solidFill>
                  <a:srgbClr val="002060"/>
                </a:solidFill>
                <a:effectLst/>
                <a:latin typeface="Cambria" panose="02040503050406030204" pitchFamily="18" charset="0"/>
                <a:ea typeface="Cambria" panose="02040503050406030204" pitchFamily="18" charset="0"/>
              </a:rPr>
              <a:t>Theo</a:t>
            </a:r>
            <a:r>
              <a:rPr lang="vi-VN" sz="2600" b="0" i="0" dirty="0">
                <a:solidFill>
                  <a:srgbClr val="002060"/>
                </a:solidFill>
                <a:effectLst/>
                <a:latin typeface="Cambria" panose="02040503050406030204" pitchFamily="18" charset="0"/>
                <a:ea typeface="Cambria" panose="02040503050406030204" pitchFamily="18" charset="0"/>
              </a:rPr>
              <a:t> Di Li)</a:t>
            </a:r>
          </a:p>
        </p:txBody>
      </p:sp>
    </p:spTree>
    <p:extLst>
      <p:ext uri="{BB962C8B-B14F-4D97-AF65-F5344CB8AC3E}">
        <p14:creationId xmlns:p14="http://schemas.microsoft.com/office/powerpoint/2010/main" val="31606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17811"/>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50" name="Rectangle: Rounded Corners 49">
            <a:extLst>
              <a:ext uri="{FF2B5EF4-FFF2-40B4-BE49-F238E27FC236}">
                <a16:creationId xmlns:a16="http://schemas.microsoft.com/office/drawing/2014/main" id="{F62887E3-90FF-BA6D-89E2-F5E683A2A1F9}"/>
              </a:ext>
            </a:extLst>
          </p:cNvPr>
          <p:cNvSpPr/>
          <p:nvPr/>
        </p:nvSpPr>
        <p:spPr>
          <a:xfrm>
            <a:off x="5552780" y="2784065"/>
            <a:ext cx="10220620" cy="121643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latin typeface="Cambria" panose="02040503050406030204" pitchFamily="18" charset="0"/>
                <a:ea typeface="Cambria" panose="02040503050406030204" pitchFamily="18" charset="0"/>
              </a:rPr>
              <a:t>Từ</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đầu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đến</a:t>
            </a:r>
            <a:r>
              <a:rPr lang="en-US" sz="5400" dirty="0">
                <a:latin typeface="Cambria" panose="02040503050406030204" pitchFamily="18" charset="0"/>
                <a:ea typeface="Cambria" panose="02040503050406030204" pitchFamily="18" charset="0"/>
              </a:rPr>
              <a:t> </a:t>
            </a:r>
            <a:r>
              <a:rPr lang="en-US" sz="5400" b="1" i="1" dirty="0">
                <a:latin typeface="Cambria" panose="02040503050406030204" pitchFamily="18" charset="0"/>
                <a:ea typeface="Cambria" panose="02040503050406030204" pitchFamily="18" charset="0"/>
              </a:rPr>
              <a:t>“Xin </a:t>
            </a:r>
            <a:r>
              <a:rPr lang="en-US" sz="5400" b="1" i="1" dirty="0" err="1">
                <a:latin typeface="Cambria" panose="02040503050406030204" pitchFamily="18" charset="0"/>
                <a:ea typeface="Cambria" panose="02040503050406030204" pitchFamily="18" charset="0"/>
              </a:rPr>
              <a:t>chào</a:t>
            </a:r>
            <a:r>
              <a:rPr lang="en-US" sz="5400" b="1" i="1" dirty="0">
                <a:latin typeface="Cambria" panose="02040503050406030204" pitchFamily="18" charset="0"/>
                <a:ea typeface="Cambria" panose="02040503050406030204" pitchFamily="18" charset="0"/>
              </a:rPr>
              <a:t>, Xa-ha-</a:t>
            </a:r>
            <a:r>
              <a:rPr lang="en-US" sz="5400" b="1" i="1" dirty="0" err="1">
                <a:latin typeface="Cambria" panose="02040503050406030204" pitchFamily="18" charset="0"/>
                <a:ea typeface="Cambria" panose="02040503050406030204" pitchFamily="18" charset="0"/>
              </a:rPr>
              <a:t>ra.</a:t>
            </a:r>
            <a:r>
              <a:rPr lang="en-US" sz="5400" b="1" i="1" dirty="0">
                <a:latin typeface="Cambria" panose="02040503050406030204" pitchFamily="18" charset="0"/>
                <a:ea typeface="Cambria" panose="02040503050406030204" pitchFamily="18" charset="0"/>
              </a:rPr>
              <a:t>”.</a:t>
            </a:r>
            <a:endParaRPr lang="en-US" sz="5400" b="1" i="1" dirty="0">
              <a:solidFill>
                <a:prstClr val="white"/>
              </a:solidFill>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id="{D8B21DD4-4095-2974-5247-06F0440EAC9D}"/>
              </a:ext>
            </a:extLst>
          </p:cNvPr>
          <p:cNvSpPr/>
          <p:nvPr/>
        </p:nvSpPr>
        <p:spPr>
          <a:xfrm>
            <a:off x="5410200" y="46863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Tiếp</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theo</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đến</a:t>
            </a:r>
            <a:r>
              <a:rPr lang="en-US" sz="5400" dirty="0">
                <a:solidFill>
                  <a:prstClr val="white"/>
                </a:solidFill>
                <a:latin typeface="Cambria" panose="02040503050406030204" pitchFamily="18" charset="0"/>
                <a:ea typeface="Cambria" panose="02040503050406030204" pitchFamily="18" charset="0"/>
              </a:rPr>
              <a:t> </a:t>
            </a:r>
            <a:r>
              <a:rPr lang="en-US" sz="5400" b="1" i="1" dirty="0">
                <a:solidFill>
                  <a:prstClr val="white"/>
                </a:solidFill>
                <a:latin typeface="Cambria" panose="02040503050406030204" pitchFamily="18" charset="0"/>
                <a:ea typeface="Cambria" panose="02040503050406030204" pitchFamily="18" charset="0"/>
              </a:rPr>
              <a:t>“</a:t>
            </a:r>
            <a:r>
              <a:rPr lang="en-US" sz="5400" b="1" i="1" dirty="0" err="1">
                <a:solidFill>
                  <a:prstClr val="white"/>
                </a:solidFill>
                <a:latin typeface="Cambria" panose="02040503050406030204" pitchFamily="18" charset="0"/>
                <a:ea typeface="Cambria" panose="02040503050406030204" pitchFamily="18" charset="0"/>
              </a:rPr>
              <a:t>vô</a:t>
            </a:r>
            <a:r>
              <a:rPr lang="en-US" sz="5400" b="1" i="1"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địch</a:t>
            </a:r>
            <a:r>
              <a:rPr lang="en-US" sz="5400" b="1" i="1" dirty="0">
                <a:solidFill>
                  <a:prstClr val="white"/>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id="{90EA051F-415F-A305-7BFE-9161279500EA}"/>
              </a:ext>
            </a:extLst>
          </p:cNvPr>
          <p:cNvSpPr/>
          <p:nvPr/>
        </p:nvSpPr>
        <p:spPr>
          <a:xfrm>
            <a:off x="5486400" y="62865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solidFill>
                  <a:prstClr val="white"/>
                </a:solidFill>
                <a:latin typeface="Cambria" panose="02040503050406030204" pitchFamily="18" charset="0"/>
                <a:ea typeface="Cambria" panose="02040503050406030204" pitchFamily="18" charset="0"/>
              </a:rPr>
              <a:t>Tiếp</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theo</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đến</a:t>
            </a:r>
            <a:r>
              <a:rPr lang="en-US" sz="5400"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mênh</a:t>
            </a:r>
            <a:r>
              <a:rPr lang="en-US" sz="5400" b="1" i="1"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mông</a:t>
            </a:r>
            <a:r>
              <a:rPr lang="en-US" sz="5400" b="1" i="1" dirty="0">
                <a:solidFill>
                  <a:prstClr val="white"/>
                </a:solidFill>
                <a:latin typeface="Cambria" panose="02040503050406030204" pitchFamily="18" charset="0"/>
                <a:ea typeface="Cambria" panose="02040503050406030204" pitchFamily="18" charset="0"/>
              </a:rPr>
              <a:t>.</a:t>
            </a:r>
            <a:endParaRPr lang="en-US" sz="5400" i="1" dirty="0">
              <a:solidFill>
                <a:prstClr val="white"/>
              </a:solidFill>
              <a:latin typeface="Cambria" panose="02040503050406030204" pitchFamily="18" charset="0"/>
              <a:ea typeface="Cambria" panose="02040503050406030204" pitchFamily="18" charset="0"/>
            </a:endParaRPr>
          </a:p>
        </p:txBody>
      </p:sp>
      <p:sp>
        <p:nvSpPr>
          <p:cNvPr id="53" name="Rectangle: Rounded Corners 52">
            <a:extLst>
              <a:ext uri="{FF2B5EF4-FFF2-40B4-BE49-F238E27FC236}">
                <a16:creationId xmlns:a16="http://schemas.microsoft.com/office/drawing/2014/main" id="{C8C56F3F-0C6A-5E2F-84B6-2DED304EC666}"/>
              </a:ext>
            </a:extLst>
          </p:cNvPr>
          <p:cNvSpPr/>
          <p:nvPr/>
        </p:nvSpPr>
        <p:spPr>
          <a:xfrm>
            <a:off x="5562600" y="82677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solidFill>
                  <a:prstClr val="white"/>
                </a:solidFill>
                <a:latin typeface="Cambria" panose="02040503050406030204" pitchFamily="18" charset="0"/>
                <a:ea typeface="Cambria" panose="02040503050406030204" pitchFamily="18" charset="0"/>
              </a:rPr>
              <a:t>Đoạn</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còn</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lại</a:t>
            </a:r>
            <a:endParaRPr lang="en-US" sz="5400" i="1" dirty="0">
              <a:solidFill>
                <a:prstClr val="white"/>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E9238DE-929D-95EA-015C-941C9844F158}"/>
              </a:ext>
            </a:extLst>
          </p:cNvPr>
          <p:cNvPicPr>
            <a:picLocks noChangeAspect="1"/>
          </p:cNvPicPr>
          <p:nvPr/>
        </p:nvPicPr>
        <p:blipFill>
          <a:blip r:embed="rId4"/>
          <a:stretch>
            <a:fillRect/>
          </a:stretch>
        </p:blipFill>
        <p:spPr>
          <a:xfrm>
            <a:off x="4191271" y="404647"/>
            <a:ext cx="10086707" cy="2889755"/>
          </a:xfrm>
          <a:prstGeom prst="rect">
            <a:avLst/>
          </a:prstGeom>
        </p:spPr>
      </p:pic>
      <p:pic>
        <p:nvPicPr>
          <p:cNvPr id="18" name="Picture 17">
            <a:extLst>
              <a:ext uri="{FF2B5EF4-FFF2-40B4-BE49-F238E27FC236}">
                <a16:creationId xmlns:a16="http://schemas.microsoft.com/office/drawing/2014/main" id="{94A1F15D-A622-5C1D-0C72-23A1E5FC1B01}"/>
              </a:ext>
            </a:extLst>
          </p:cNvPr>
          <p:cNvPicPr>
            <a:picLocks noChangeAspect="1"/>
          </p:cNvPicPr>
          <p:nvPr/>
        </p:nvPicPr>
        <p:blipFill>
          <a:blip r:embed="rId5"/>
          <a:stretch>
            <a:fillRect/>
          </a:stretch>
        </p:blipFill>
        <p:spPr>
          <a:xfrm>
            <a:off x="2098671" y="2646245"/>
            <a:ext cx="3667062" cy="1609484"/>
          </a:xfrm>
          <a:prstGeom prst="rect">
            <a:avLst/>
          </a:prstGeom>
        </p:spPr>
      </p:pic>
      <p:pic>
        <p:nvPicPr>
          <p:cNvPr id="19" name="Picture 18">
            <a:extLst>
              <a:ext uri="{FF2B5EF4-FFF2-40B4-BE49-F238E27FC236}">
                <a16:creationId xmlns:a16="http://schemas.microsoft.com/office/drawing/2014/main" id="{7C5FC3CB-C80C-375A-D8A3-B5A810544C9D}"/>
              </a:ext>
            </a:extLst>
          </p:cNvPr>
          <p:cNvPicPr>
            <a:picLocks noChangeAspect="1"/>
          </p:cNvPicPr>
          <p:nvPr/>
        </p:nvPicPr>
        <p:blipFill>
          <a:blip r:embed="rId6"/>
          <a:stretch>
            <a:fillRect/>
          </a:stretch>
        </p:blipFill>
        <p:spPr>
          <a:xfrm>
            <a:off x="1837209" y="4631645"/>
            <a:ext cx="3785945" cy="1609484"/>
          </a:xfrm>
          <a:prstGeom prst="rect">
            <a:avLst/>
          </a:prstGeom>
        </p:spPr>
      </p:pic>
      <p:pic>
        <p:nvPicPr>
          <p:cNvPr id="20" name="Picture 19">
            <a:extLst>
              <a:ext uri="{FF2B5EF4-FFF2-40B4-BE49-F238E27FC236}">
                <a16:creationId xmlns:a16="http://schemas.microsoft.com/office/drawing/2014/main" id="{8CEA8DBD-F6D0-6D15-DDB6-0A5730DA3728}"/>
              </a:ext>
            </a:extLst>
          </p:cNvPr>
          <p:cNvPicPr>
            <a:picLocks noChangeAspect="1"/>
          </p:cNvPicPr>
          <p:nvPr/>
        </p:nvPicPr>
        <p:blipFill>
          <a:blip r:embed="rId7"/>
          <a:stretch>
            <a:fillRect/>
          </a:stretch>
        </p:blipFill>
        <p:spPr>
          <a:xfrm>
            <a:off x="1935385" y="6341829"/>
            <a:ext cx="3804234" cy="1609484"/>
          </a:xfrm>
          <a:prstGeom prst="rect">
            <a:avLst/>
          </a:prstGeom>
        </p:spPr>
      </p:pic>
      <p:pic>
        <p:nvPicPr>
          <p:cNvPr id="21" name="Picture 20">
            <a:extLst>
              <a:ext uri="{FF2B5EF4-FFF2-40B4-BE49-F238E27FC236}">
                <a16:creationId xmlns:a16="http://schemas.microsoft.com/office/drawing/2014/main" id="{7CC96AFC-64C8-6BA3-F4E4-4D7B7828F0B2}"/>
              </a:ext>
            </a:extLst>
          </p:cNvPr>
          <p:cNvPicPr>
            <a:picLocks noChangeAspect="1"/>
          </p:cNvPicPr>
          <p:nvPr/>
        </p:nvPicPr>
        <p:blipFill>
          <a:blip r:embed="rId8"/>
          <a:stretch>
            <a:fillRect/>
          </a:stretch>
        </p:blipFill>
        <p:spPr>
          <a:xfrm>
            <a:off x="1878813" y="8180769"/>
            <a:ext cx="3840813" cy="1609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
            <a:extLst>
              <a:ext uri="{FF2B5EF4-FFF2-40B4-BE49-F238E27FC236}">
                <a16:creationId xmlns:a16="http://schemas.microsoft.com/office/drawing/2014/main" id="{E9A58029-862C-DA8F-99F2-5DDB7213AC5E}"/>
              </a:ext>
            </a:extLst>
          </p:cNvPr>
          <p:cNvGrpSpPr/>
          <p:nvPr/>
        </p:nvGrpSpPr>
        <p:grpSpPr>
          <a:xfrm>
            <a:off x="407177" y="-638654"/>
            <a:ext cx="17361309" cy="10531764"/>
            <a:chOff x="0" y="0"/>
            <a:chExt cx="23148412" cy="14042351"/>
          </a:xfrm>
        </p:grpSpPr>
        <p:grpSp>
          <p:nvGrpSpPr>
            <p:cNvPr id="22" name="Group 3">
              <a:extLst>
                <a:ext uri="{FF2B5EF4-FFF2-40B4-BE49-F238E27FC236}">
                  <a16:creationId xmlns:a16="http://schemas.microsoft.com/office/drawing/2014/main" id="{8FC1A4B9-6DBE-6704-E5E7-4D8E8FC1ECF1}"/>
                </a:ext>
              </a:extLst>
            </p:cNvPr>
            <p:cNvGrpSpPr/>
            <p:nvPr/>
          </p:nvGrpSpPr>
          <p:grpSpPr>
            <a:xfrm rot="5400000">
              <a:off x="15464691" y="11328636"/>
              <a:ext cx="4114800" cy="1312630"/>
              <a:chOff x="0" y="0"/>
              <a:chExt cx="812800" cy="259285"/>
            </a:xfrm>
          </p:grpSpPr>
          <p:sp>
            <p:nvSpPr>
              <p:cNvPr id="33" name="Freeform 4">
                <a:extLst>
                  <a:ext uri="{FF2B5EF4-FFF2-40B4-BE49-F238E27FC236}">
                    <a16:creationId xmlns:a16="http://schemas.microsoft.com/office/drawing/2014/main" id="{D6FB16EB-C849-A477-55AA-BA18C48DFBCD}"/>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dirty="0">
                  <a:solidFill>
                    <a:prstClr val="black"/>
                  </a:solidFill>
                  <a:latin typeface="Calibri"/>
                </a:endParaRPr>
              </a:p>
            </p:txBody>
          </p:sp>
          <p:sp>
            <p:nvSpPr>
              <p:cNvPr id="34" name="TextBox 5">
                <a:extLst>
                  <a:ext uri="{FF2B5EF4-FFF2-40B4-BE49-F238E27FC236}">
                    <a16:creationId xmlns:a16="http://schemas.microsoft.com/office/drawing/2014/main" id="{FF29BA33-BFF9-7022-176C-C2FBD62BEC9D}"/>
                  </a:ext>
                </a:extLst>
              </p:cNvPr>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grpSp>
          <p:nvGrpSpPr>
            <p:cNvPr id="23" name="Group 6">
              <a:extLst>
                <a:ext uri="{FF2B5EF4-FFF2-40B4-BE49-F238E27FC236}">
                  <a16:creationId xmlns:a16="http://schemas.microsoft.com/office/drawing/2014/main" id="{55CFA8EC-B66F-0A19-0035-7AD45D6FFC90}"/>
                </a:ext>
              </a:extLst>
            </p:cNvPr>
            <p:cNvGrpSpPr/>
            <p:nvPr/>
          </p:nvGrpSpPr>
          <p:grpSpPr>
            <a:xfrm rot="5400000">
              <a:off x="13635426" y="11230640"/>
              <a:ext cx="4114800" cy="1508622"/>
              <a:chOff x="0" y="0"/>
              <a:chExt cx="812800" cy="297999"/>
            </a:xfrm>
          </p:grpSpPr>
          <p:sp>
            <p:nvSpPr>
              <p:cNvPr id="31" name="Freeform 7">
                <a:extLst>
                  <a:ext uri="{FF2B5EF4-FFF2-40B4-BE49-F238E27FC236}">
                    <a16:creationId xmlns:a16="http://schemas.microsoft.com/office/drawing/2014/main" id="{74EF74EA-3A8D-AE6B-E6F9-00BC4EF8BAF9}"/>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dirty="0">
                  <a:solidFill>
                    <a:prstClr val="black"/>
                  </a:solidFill>
                  <a:latin typeface="Calibri"/>
                </a:endParaRPr>
              </a:p>
            </p:txBody>
          </p:sp>
          <p:sp>
            <p:nvSpPr>
              <p:cNvPr id="32" name="TextBox 8">
                <a:extLst>
                  <a:ext uri="{FF2B5EF4-FFF2-40B4-BE49-F238E27FC236}">
                    <a16:creationId xmlns:a16="http://schemas.microsoft.com/office/drawing/2014/main" id="{577CB918-4770-BEE8-AAFB-A6A446E0F716}"/>
                  </a:ext>
                </a:extLst>
              </p:cNvPr>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grpSp>
          <p:nvGrpSpPr>
            <p:cNvPr id="24" name="Group 9">
              <a:extLst>
                <a:ext uri="{FF2B5EF4-FFF2-40B4-BE49-F238E27FC236}">
                  <a16:creationId xmlns:a16="http://schemas.microsoft.com/office/drawing/2014/main" id="{280D1411-F62F-8C42-3413-C9982786D566}"/>
                </a:ext>
              </a:extLst>
            </p:cNvPr>
            <p:cNvGrpSpPr/>
            <p:nvPr/>
          </p:nvGrpSpPr>
          <p:grpSpPr>
            <a:xfrm rot="5400000">
              <a:off x="11805699" y="11328636"/>
              <a:ext cx="4114800" cy="1312630"/>
              <a:chOff x="0" y="0"/>
              <a:chExt cx="812800" cy="259285"/>
            </a:xfrm>
          </p:grpSpPr>
          <p:sp>
            <p:nvSpPr>
              <p:cNvPr id="29" name="Freeform 10">
                <a:extLst>
                  <a:ext uri="{FF2B5EF4-FFF2-40B4-BE49-F238E27FC236}">
                    <a16:creationId xmlns:a16="http://schemas.microsoft.com/office/drawing/2014/main" id="{CB750B66-5017-FBE1-E3EC-889E116060D2}"/>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dirty="0">
                  <a:solidFill>
                    <a:prstClr val="black"/>
                  </a:solidFill>
                  <a:latin typeface="Calibri"/>
                </a:endParaRPr>
              </a:p>
            </p:txBody>
          </p:sp>
          <p:sp>
            <p:nvSpPr>
              <p:cNvPr id="30" name="TextBox 11">
                <a:extLst>
                  <a:ext uri="{FF2B5EF4-FFF2-40B4-BE49-F238E27FC236}">
                    <a16:creationId xmlns:a16="http://schemas.microsoft.com/office/drawing/2014/main" id="{ADE284F6-7F84-E8ED-4792-0BCE5BE45FA3}"/>
                  </a:ext>
                </a:extLst>
              </p:cNvPr>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grpSp>
          <p:nvGrpSpPr>
            <p:cNvPr id="25" name="Group 12">
              <a:extLst>
                <a:ext uri="{FF2B5EF4-FFF2-40B4-BE49-F238E27FC236}">
                  <a16:creationId xmlns:a16="http://schemas.microsoft.com/office/drawing/2014/main" id="{044582A5-788D-AA23-E2E0-999611C09B55}"/>
                </a:ext>
              </a:extLst>
            </p:cNvPr>
            <p:cNvGrpSpPr/>
            <p:nvPr/>
          </p:nvGrpSpPr>
          <p:grpSpPr>
            <a:xfrm>
              <a:off x="0" y="1232800"/>
              <a:ext cx="23148412" cy="12809551"/>
              <a:chOff x="0" y="0"/>
              <a:chExt cx="4572526" cy="2530282"/>
            </a:xfrm>
          </p:grpSpPr>
          <p:sp>
            <p:nvSpPr>
              <p:cNvPr id="27" name="Freeform 13">
                <a:extLst>
                  <a:ext uri="{FF2B5EF4-FFF2-40B4-BE49-F238E27FC236}">
                    <a16:creationId xmlns:a16="http://schemas.microsoft.com/office/drawing/2014/main" id="{2666F5C2-F070-C662-7DBD-0F6E489D50BB}"/>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dirty="0">
                  <a:solidFill>
                    <a:prstClr val="black"/>
                  </a:solidFill>
                  <a:latin typeface="Calibri"/>
                </a:endParaRPr>
              </a:p>
            </p:txBody>
          </p:sp>
          <p:sp>
            <p:nvSpPr>
              <p:cNvPr id="28" name="TextBox 14">
                <a:extLst>
                  <a:ext uri="{FF2B5EF4-FFF2-40B4-BE49-F238E27FC236}">
                    <a16:creationId xmlns:a16="http://schemas.microsoft.com/office/drawing/2014/main" id="{18268E51-7377-D41D-DCDF-09D943114912}"/>
                  </a:ext>
                </a:extLst>
              </p:cNvPr>
              <p:cNvSpPr txBox="1"/>
              <p:nvPr/>
            </p:nvSpPr>
            <p:spPr>
              <a:xfrm>
                <a:off x="0" y="-47625"/>
                <a:ext cx="4572526" cy="2577907"/>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sp>
          <p:nvSpPr>
            <p:cNvPr id="26" name="Freeform 15">
              <a:extLst>
                <a:ext uri="{FF2B5EF4-FFF2-40B4-BE49-F238E27FC236}">
                  <a16:creationId xmlns:a16="http://schemas.microsoft.com/office/drawing/2014/main" id="{49357DBE-7281-1397-58E4-88C31ECD90B4}"/>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dirty="0">
                <a:solidFill>
                  <a:prstClr val="black"/>
                </a:solidFill>
                <a:latin typeface="Calibri"/>
              </a:endParaRPr>
            </a:p>
          </p:txBody>
        </p:sp>
      </p:grpSp>
      <p:sp>
        <p:nvSpPr>
          <p:cNvPr id="35" name="Freeform 15">
            <a:extLst>
              <a:ext uri="{FF2B5EF4-FFF2-40B4-BE49-F238E27FC236}">
                <a16:creationId xmlns:a16="http://schemas.microsoft.com/office/drawing/2014/main" id="{06F8BE4E-EF2D-590B-BD90-86FE0A857BF5}"/>
              </a:ext>
            </a:extLst>
          </p:cNvPr>
          <p:cNvSpPr/>
          <p:nvPr/>
        </p:nvSpPr>
        <p:spPr>
          <a:xfrm>
            <a:off x="14689607" y="581041"/>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endParaRPr lang="en-US" sz="2700" dirty="0">
              <a:solidFill>
                <a:prstClr val="black"/>
              </a:solidFill>
              <a:latin typeface="Calibri"/>
            </a:endParaRPr>
          </a:p>
        </p:txBody>
      </p:sp>
      <p:sp>
        <p:nvSpPr>
          <p:cNvPr id="36" name="Rectangle: Rounded Corners 35">
            <a:extLst>
              <a:ext uri="{FF2B5EF4-FFF2-40B4-BE49-F238E27FC236}">
                <a16:creationId xmlns:a16="http://schemas.microsoft.com/office/drawing/2014/main" id="{5AF30B9D-2F28-B95B-276B-754DA3CF34A5}"/>
              </a:ext>
            </a:extLst>
          </p:cNvPr>
          <p:cNvSpPr/>
          <p:nvPr/>
        </p:nvSpPr>
        <p:spPr>
          <a:xfrm>
            <a:off x="1095052" y="3451118"/>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Át-lát</a:t>
            </a:r>
            <a:endParaRPr lang="en-US" sz="6000" b="1" dirty="0">
              <a:solidFill>
                <a:prstClr val="white"/>
              </a:solidFill>
              <a:latin typeface="Cambria" panose="02040503050406030204" pitchFamily="18" charset="0"/>
              <a:ea typeface="Cambria" panose="02040503050406030204" pitchFamily="18" charset="0"/>
            </a:endParaRPr>
          </a:p>
        </p:txBody>
      </p:sp>
      <p:sp>
        <p:nvSpPr>
          <p:cNvPr id="37" name="Rectangle: Rounded Corners 36">
            <a:extLst>
              <a:ext uri="{FF2B5EF4-FFF2-40B4-BE49-F238E27FC236}">
                <a16:creationId xmlns:a16="http://schemas.microsoft.com/office/drawing/2014/main" id="{0E1C7318-B2B2-F0C3-9DAB-1A03CE49E5EB}"/>
              </a:ext>
            </a:extLst>
          </p:cNvPr>
          <p:cNvSpPr/>
          <p:nvPr/>
        </p:nvSpPr>
        <p:spPr>
          <a:xfrm>
            <a:off x="6676817" y="3451118"/>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viễn</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tưởng</a:t>
            </a:r>
            <a:endParaRPr lang="en-US" sz="6000" b="1" dirty="0">
              <a:solidFill>
                <a:prstClr val="white"/>
              </a:solidFill>
              <a:latin typeface="Cambria" panose="02040503050406030204" pitchFamily="18" charset="0"/>
              <a:ea typeface="Cambria" panose="02040503050406030204" pitchFamily="18" charset="0"/>
            </a:endParaRPr>
          </a:p>
        </p:txBody>
      </p:sp>
      <p:sp>
        <p:nvSpPr>
          <p:cNvPr id="38" name="Rectangle: Rounded Corners 37">
            <a:extLst>
              <a:ext uri="{FF2B5EF4-FFF2-40B4-BE49-F238E27FC236}">
                <a16:creationId xmlns:a16="http://schemas.microsoft.com/office/drawing/2014/main" id="{01050561-3368-E044-80A4-D79BB253B1BC}"/>
              </a:ext>
            </a:extLst>
          </p:cNvPr>
          <p:cNvSpPr/>
          <p:nvPr/>
        </p:nvSpPr>
        <p:spPr>
          <a:xfrm>
            <a:off x="11854423" y="3405095"/>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đỏ</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quạch</a:t>
            </a:r>
            <a:endParaRPr lang="en-US" sz="6000" b="1" dirty="0">
              <a:solidFill>
                <a:prstClr val="white"/>
              </a:solidFill>
              <a:latin typeface="Cambria" panose="02040503050406030204" pitchFamily="18" charset="0"/>
              <a:ea typeface="Cambria" panose="02040503050406030204" pitchFamily="18" charset="0"/>
            </a:endParaRPr>
          </a:p>
        </p:txBody>
      </p:sp>
      <p:sp>
        <p:nvSpPr>
          <p:cNvPr id="39" name="Rectangle: Rounded Corners 38">
            <a:extLst>
              <a:ext uri="{FF2B5EF4-FFF2-40B4-BE49-F238E27FC236}">
                <a16:creationId xmlns:a16="http://schemas.microsoft.com/office/drawing/2014/main" id="{0B350A19-020E-9DD0-2241-B2F13D9E8897}"/>
              </a:ext>
            </a:extLst>
          </p:cNvPr>
          <p:cNvSpPr/>
          <p:nvPr/>
        </p:nvSpPr>
        <p:spPr>
          <a:xfrm>
            <a:off x="1143000" y="55245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rải</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lửa</a:t>
            </a:r>
            <a:endParaRPr lang="en-US" sz="6000" b="1" dirty="0">
              <a:solidFill>
                <a:prstClr val="white"/>
              </a:solidFill>
              <a:latin typeface="Cambria" panose="02040503050406030204" pitchFamily="18" charset="0"/>
              <a:ea typeface="Cambria" panose="02040503050406030204" pitchFamily="18" charset="0"/>
            </a:endParaRPr>
          </a:p>
        </p:txBody>
      </p:sp>
      <p:sp>
        <p:nvSpPr>
          <p:cNvPr id="40" name="Rectangle: Rounded Corners 39">
            <a:extLst>
              <a:ext uri="{FF2B5EF4-FFF2-40B4-BE49-F238E27FC236}">
                <a16:creationId xmlns:a16="http://schemas.microsoft.com/office/drawing/2014/main" id="{435FC7D9-96BB-AB5E-B2C1-1FACB2600A08}"/>
              </a:ext>
            </a:extLst>
          </p:cNvPr>
          <p:cNvSpPr/>
          <p:nvPr/>
        </p:nvSpPr>
        <p:spPr>
          <a:xfrm>
            <a:off x="6781800" y="55245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lộm</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cộm</a:t>
            </a:r>
            <a:endParaRPr lang="en-US" sz="6000" b="1" dirty="0">
              <a:solidFill>
                <a:prstClr val="white"/>
              </a:solidFill>
              <a:latin typeface="Cambria" panose="02040503050406030204" pitchFamily="18" charset="0"/>
              <a:ea typeface="Cambria" panose="02040503050406030204" pitchFamily="18" charset="0"/>
            </a:endParaRPr>
          </a:p>
        </p:txBody>
      </p:sp>
      <p:pic>
        <p:nvPicPr>
          <p:cNvPr id="42" name="Picture 41">
            <a:extLst>
              <a:ext uri="{FF2B5EF4-FFF2-40B4-BE49-F238E27FC236}">
                <a16:creationId xmlns:a16="http://schemas.microsoft.com/office/drawing/2014/main" id="{44401695-9147-D84E-A0B5-69DB19044873}"/>
              </a:ext>
            </a:extLst>
          </p:cNvPr>
          <p:cNvPicPr>
            <a:picLocks noChangeAspect="1"/>
          </p:cNvPicPr>
          <p:nvPr/>
        </p:nvPicPr>
        <p:blipFill>
          <a:blip r:embed="rId6"/>
          <a:stretch>
            <a:fillRect/>
          </a:stretch>
        </p:blipFill>
        <p:spPr>
          <a:xfrm>
            <a:off x="3901379" y="738989"/>
            <a:ext cx="9766638" cy="2889755"/>
          </a:xfrm>
          <a:prstGeom prst="rect">
            <a:avLst/>
          </a:prstGeom>
        </p:spPr>
      </p:pic>
      <p:sp>
        <p:nvSpPr>
          <p:cNvPr id="43" name="Rectangle: Rounded Corners 42">
            <a:extLst>
              <a:ext uri="{FF2B5EF4-FFF2-40B4-BE49-F238E27FC236}">
                <a16:creationId xmlns:a16="http://schemas.microsoft.com/office/drawing/2014/main" id="{FFBF92A4-8635-6D0B-FC93-7DA9A643E4F3}"/>
              </a:ext>
            </a:extLst>
          </p:cNvPr>
          <p:cNvSpPr/>
          <p:nvPr/>
        </p:nvSpPr>
        <p:spPr>
          <a:xfrm>
            <a:off x="11963400" y="56007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đứng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bổng</a:t>
            </a:r>
            <a:endParaRPr lang="en-US" sz="6000" b="1" dirty="0">
              <a:solidFill>
                <a:prstClr val="white"/>
              </a:solidFill>
              <a:latin typeface="Cambria" panose="02040503050406030204" pitchFamily="18" charset="0"/>
              <a:ea typeface="Cambria" panose="02040503050406030204" pitchFamily="18" charset="0"/>
            </a:endParaRPr>
          </a:p>
        </p:txBody>
      </p:sp>
      <p:sp>
        <p:nvSpPr>
          <p:cNvPr id="44" name="Rectangle: Rounded Corners 43">
            <a:extLst>
              <a:ext uri="{FF2B5EF4-FFF2-40B4-BE49-F238E27FC236}">
                <a16:creationId xmlns:a16="http://schemas.microsoft.com/office/drawing/2014/main" id="{ADE7E85B-9E7C-99BB-F2C8-6FDF13345145}"/>
              </a:ext>
            </a:extLst>
          </p:cNvPr>
          <p:cNvSpPr/>
          <p:nvPr/>
        </p:nvSpPr>
        <p:spPr>
          <a:xfrm>
            <a:off x="1143000" y="77343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lừng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lững</a:t>
            </a:r>
            <a:endParaRPr lang="en-US" sz="6000" b="1" dirty="0">
              <a:solidFill>
                <a:prstClr val="white"/>
              </a:solidFill>
              <a:latin typeface="Cambria" panose="02040503050406030204" pitchFamily="18" charset="0"/>
              <a:ea typeface="Cambria" panose="02040503050406030204" pitchFamily="18" charset="0"/>
            </a:endParaRPr>
          </a:p>
        </p:txBody>
      </p:sp>
      <p:sp>
        <p:nvSpPr>
          <p:cNvPr id="45" name="Rectangle: Rounded Corners 44">
            <a:extLst>
              <a:ext uri="{FF2B5EF4-FFF2-40B4-BE49-F238E27FC236}">
                <a16:creationId xmlns:a16="http://schemas.microsoft.com/office/drawing/2014/main" id="{7AFFDD3D-6DAB-C4BF-0F73-E33ED0A26326}"/>
              </a:ext>
            </a:extLst>
          </p:cNvPr>
          <p:cNvSpPr/>
          <p:nvPr/>
        </p:nvSpPr>
        <p:spPr>
          <a:xfrm>
            <a:off x="6781800" y="77343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nắng</a:t>
            </a:r>
            <a:r>
              <a:rPr lang="en-US" sz="6000" b="1" dirty="0">
                <a:solidFill>
                  <a:prstClr val="white"/>
                </a:solidFill>
                <a:latin typeface="Cambria" panose="02040503050406030204" pitchFamily="18" charset="0"/>
                <a:ea typeface="Cambria" panose="02040503050406030204" pitchFamily="18" charset="0"/>
              </a:rPr>
              <a:t> non</a:t>
            </a:r>
          </a:p>
        </p:txBody>
      </p:sp>
      <p:sp>
        <p:nvSpPr>
          <p:cNvPr id="46" name="Rectangle: Rounded Corners 45">
            <a:extLst>
              <a:ext uri="{FF2B5EF4-FFF2-40B4-BE49-F238E27FC236}">
                <a16:creationId xmlns:a16="http://schemas.microsoft.com/office/drawing/2014/main" id="{F394FD31-073A-32DD-42B6-BF837A51A0B8}"/>
              </a:ext>
            </a:extLst>
          </p:cNvPr>
          <p:cNvSpPr/>
          <p:nvPr/>
        </p:nvSpPr>
        <p:spPr>
          <a:xfrm>
            <a:off x="11963400" y="78105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lóng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lánh</a:t>
            </a:r>
            <a:endParaRPr lang="en-US" sz="6000" b="1" dirty="0">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2894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endParaRPr lang="en-US" sz="2700">
                <a:solidFill>
                  <a:prstClr val="black"/>
                </a:solidFill>
                <a:latin typeface="Calibri"/>
              </a:endParaRPr>
            </a:p>
          </p:txBody>
        </p:sp>
      </p:grpSp>
      <p:sp>
        <p:nvSpPr>
          <p:cNvPr id="17" name="Freeform 15">
            <a:extLst>
              <a:ext uri="{FF2B5EF4-FFF2-40B4-BE49-F238E27FC236}">
                <a16:creationId xmlns:a16="http://schemas.microsoft.com/office/drawing/2014/main" id="{7852897F-8637-8A0F-658E-ECD137B8AB44}"/>
              </a:ext>
            </a:extLst>
          </p:cNvPr>
          <p:cNvSpPr/>
          <p:nvPr/>
        </p:nvSpPr>
        <p:spPr>
          <a:xfrm>
            <a:off x="14689607" y="581041"/>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371600"/>
            <a:endParaRPr lang="en-US" sz="2700">
              <a:solidFill>
                <a:prstClr val="black"/>
              </a:solidFill>
              <a:latin typeface="Calibri"/>
            </a:endParaRPr>
          </a:p>
        </p:txBody>
      </p:sp>
      <p:sp>
        <p:nvSpPr>
          <p:cNvPr id="18" name="Rectangle: Rounded Corners 17">
            <a:extLst>
              <a:ext uri="{FF2B5EF4-FFF2-40B4-BE49-F238E27FC236}">
                <a16:creationId xmlns:a16="http://schemas.microsoft.com/office/drawing/2014/main" id="{DC4454BE-C69E-1194-EF4E-B6D6A48C8552}"/>
              </a:ext>
            </a:extLst>
          </p:cNvPr>
          <p:cNvSpPr/>
          <p:nvPr/>
        </p:nvSpPr>
        <p:spPr>
          <a:xfrm>
            <a:off x="1143000" y="3467100"/>
            <a:ext cx="16495719" cy="5525654"/>
          </a:xfrm>
          <a:prstGeom prst="roundRect">
            <a:avLst/>
          </a:prstGeom>
          <a:solidFill>
            <a:srgbClr val="AB9685"/>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5400" b="1" dirty="0">
                <a:solidFill>
                  <a:prstClr val="black"/>
                </a:solidFill>
                <a:latin typeface="Cambria" panose="02040503050406030204" pitchFamily="18" charset="0"/>
                <a:ea typeface="Cambria" panose="02040503050406030204" pitchFamily="18" charset="0"/>
              </a:rPr>
              <a:t>Cát sa mạc mịn như bột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và mỏng manh như gió bụi,</a:t>
            </a:r>
            <a:r>
              <a:rPr lang="vi-VN" sz="5400" b="1" dirty="0">
                <a:solidFill>
                  <a:srgbClr val="FF0000"/>
                </a:solidFill>
                <a:latin typeface="Cambria" panose="02040503050406030204" pitchFamily="18" charset="0"/>
                <a:ea typeface="Cambria" panose="02040503050406030204" pitchFamily="18" charset="0"/>
              </a:rPr>
              <a:t>/ </a:t>
            </a:r>
            <a:r>
              <a:rPr lang="vi-VN" sz="5400" b="1" dirty="0">
                <a:solidFill>
                  <a:prstClr val="black"/>
                </a:solidFill>
                <a:latin typeface="Cambria" panose="02040503050406030204" pitchFamily="18" charset="0"/>
                <a:ea typeface="Cambria" panose="02040503050406030204" pitchFamily="18" charset="0"/>
              </a:rPr>
              <a:t>không to như cát Phan Thiết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hay ẩm ướt như cát Sầm Sơn.</a:t>
            </a:r>
            <a:r>
              <a:rPr lang="en-US" sz="5400" b="1" dirty="0">
                <a:solidFill>
                  <a:srgbClr val="FF0000"/>
                </a:solidFill>
                <a:latin typeface="Cambria" panose="02040503050406030204" pitchFamily="18" charset="0"/>
                <a:ea typeface="Cambria" panose="02040503050406030204" pitchFamily="18" charset="0"/>
              </a:rPr>
              <a:t>//</a:t>
            </a:r>
          </a:p>
          <a:p>
            <a:pPr algn="just" defTabSz="1371600"/>
            <a:r>
              <a:rPr lang="vi-VN" sz="5400" b="1" dirty="0">
                <a:solidFill>
                  <a:prstClr val="black"/>
                </a:solidFill>
                <a:latin typeface="Cambria" panose="02040503050406030204" pitchFamily="18" charset="0"/>
                <a:ea typeface="Cambria" panose="02040503050406030204" pitchFamily="18" charset="0"/>
              </a:rPr>
              <a:t>Mọi người nằm kềnh ra những tấm chiếu dạ trải trên cát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để ngắm sao,</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tận hưởng đêm duy nhất/ giữa sa mạc mênh mông.</a:t>
            </a:r>
            <a:r>
              <a:rPr lang="en-US" sz="5400" b="1" dirty="0">
                <a:solidFill>
                  <a:srgbClr val="FF0000"/>
                </a:solidFill>
                <a:latin typeface="Cambria" panose="02040503050406030204" pitchFamily="18" charset="0"/>
                <a:ea typeface="Cambria" panose="02040503050406030204" pitchFamily="18" charset="0"/>
              </a:rPr>
              <a:t>//</a:t>
            </a:r>
            <a:endParaRPr lang="vi-VN" sz="5400" b="1" dirty="0">
              <a:solidFill>
                <a:srgbClr val="FF0000"/>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DCD01D4A-E21C-8DF5-C459-84F161D95E53}"/>
              </a:ext>
            </a:extLst>
          </p:cNvPr>
          <p:cNvPicPr>
            <a:picLocks noChangeAspect="1"/>
          </p:cNvPicPr>
          <p:nvPr/>
        </p:nvPicPr>
        <p:blipFill>
          <a:blip r:embed="rId7"/>
          <a:stretch>
            <a:fillRect/>
          </a:stretch>
        </p:blipFill>
        <p:spPr>
          <a:xfrm>
            <a:off x="3741825" y="1035084"/>
            <a:ext cx="10726842" cy="2889755"/>
          </a:xfrm>
          <a:prstGeom prst="rect">
            <a:avLst/>
          </a:prstGeom>
        </p:spPr>
      </p:pic>
    </p:spTree>
    <p:extLst>
      <p:ext uri="{BB962C8B-B14F-4D97-AF65-F5344CB8AC3E}">
        <p14:creationId xmlns:p14="http://schemas.microsoft.com/office/powerpoint/2010/main" val="3282880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pic>
        <p:nvPicPr>
          <p:cNvPr id="17" name="Picture 16">
            <a:extLst>
              <a:ext uri="{FF2B5EF4-FFF2-40B4-BE49-F238E27FC236}">
                <a16:creationId xmlns:a16="http://schemas.microsoft.com/office/drawing/2014/main" id="{D0754311-6820-9F0F-62DD-91DDB1FECE36}"/>
              </a:ext>
            </a:extLst>
          </p:cNvPr>
          <p:cNvPicPr>
            <a:picLocks noChangeAspect="1"/>
          </p:cNvPicPr>
          <p:nvPr/>
        </p:nvPicPr>
        <p:blipFill>
          <a:blip r:embed="rId4"/>
          <a:stretch>
            <a:fillRect/>
          </a:stretch>
        </p:blipFill>
        <p:spPr>
          <a:xfrm>
            <a:off x="999262" y="731432"/>
            <a:ext cx="16177139" cy="2670279"/>
          </a:xfrm>
          <a:prstGeom prst="rect">
            <a:avLst/>
          </a:prstGeom>
        </p:spPr>
      </p:pic>
      <p:pic>
        <p:nvPicPr>
          <p:cNvPr id="16" name="Picture 15">
            <a:extLst>
              <a:ext uri="{FF2B5EF4-FFF2-40B4-BE49-F238E27FC236}">
                <a16:creationId xmlns:a16="http://schemas.microsoft.com/office/drawing/2014/main" id="{2BE751CA-B800-F44F-E9C0-55F049708B57}"/>
              </a:ext>
            </a:extLst>
          </p:cNvPr>
          <p:cNvPicPr>
            <a:picLocks noChangeAspect="1"/>
          </p:cNvPicPr>
          <p:nvPr/>
        </p:nvPicPr>
        <p:blipFill>
          <a:blip r:embed="rId5"/>
          <a:stretch>
            <a:fillRect/>
          </a:stretch>
        </p:blipFill>
        <p:spPr>
          <a:xfrm>
            <a:off x="3657599" y="3009900"/>
            <a:ext cx="11376891" cy="5943600"/>
          </a:xfrm>
          <a:prstGeom prst="rect">
            <a:avLst/>
          </a:prstGeom>
        </p:spPr>
      </p:pic>
    </p:spTree>
    <p:extLst>
      <p:ext uri="{BB962C8B-B14F-4D97-AF65-F5344CB8AC3E}">
        <p14:creationId xmlns:p14="http://schemas.microsoft.com/office/powerpoint/2010/main" val="3895862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11">
            <a:extLst>
              <a:ext uri="{FF2B5EF4-FFF2-40B4-BE49-F238E27FC236}">
                <a16:creationId xmlns:a16="http://schemas.microsoft.com/office/drawing/2014/main" id="{19CD0916-AC79-7BE4-FFF9-23ECD960EAA9}"/>
              </a:ext>
            </a:extLst>
          </p:cNvPr>
          <p:cNvGrpSpPr/>
          <p:nvPr/>
        </p:nvGrpSpPr>
        <p:grpSpPr>
          <a:xfrm>
            <a:off x="7064719" y="2839467"/>
            <a:ext cx="6041898" cy="6601446"/>
            <a:chOff x="0" y="0"/>
            <a:chExt cx="4238612" cy="1952115"/>
          </a:xfrm>
        </p:grpSpPr>
        <p:sp>
          <p:nvSpPr>
            <p:cNvPr id="6" name="Freeform 12">
              <a:extLst>
                <a:ext uri="{FF2B5EF4-FFF2-40B4-BE49-F238E27FC236}">
                  <a16:creationId xmlns:a16="http://schemas.microsoft.com/office/drawing/2014/main" id="{5A75FA17-84FE-7806-0B17-DF2CD30D39BF}"/>
                </a:ext>
              </a:extLst>
            </p:cNvPr>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7" name="TextBox 13">
              <a:extLst>
                <a:ext uri="{FF2B5EF4-FFF2-40B4-BE49-F238E27FC236}">
                  <a16:creationId xmlns:a16="http://schemas.microsoft.com/office/drawing/2014/main" id="{A6883119-77E6-FB88-3215-62ACFBB836DE}"/>
                </a:ext>
              </a:extLst>
            </p:cNvPr>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10298B35-548B-8AC7-F111-A296D275C66C}"/>
              </a:ext>
            </a:extLst>
          </p:cNvPr>
          <p:cNvPicPr>
            <a:picLocks noChangeAspect="1"/>
          </p:cNvPicPr>
          <p:nvPr/>
        </p:nvPicPr>
        <p:blipFill>
          <a:blip r:embed="rId3"/>
          <a:stretch>
            <a:fillRect/>
          </a:stretch>
        </p:blipFill>
        <p:spPr>
          <a:xfrm>
            <a:off x="6629400" y="2324100"/>
            <a:ext cx="7037120" cy="7949339"/>
          </a:xfrm>
          <a:prstGeom prst="rect">
            <a:avLst/>
          </a:prstGeom>
        </p:spPr>
      </p:pic>
    </p:spTree>
    <p:extLst>
      <p:ext uri="{BB962C8B-B14F-4D97-AF65-F5344CB8AC3E}">
        <p14:creationId xmlns:p14="http://schemas.microsoft.com/office/powerpoint/2010/main" val="398859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1722CFFE-0669-780C-9040-375112C45BD0}"/>
              </a:ext>
            </a:extLst>
          </p:cNvPr>
          <p:cNvSpPr/>
          <p:nvPr/>
        </p:nvSpPr>
        <p:spPr>
          <a:xfrm>
            <a:off x="1200150" y="1183005"/>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id="{D19F4BAD-397C-BE93-5D80-03C34EABB089}"/>
              </a:ext>
            </a:extLst>
          </p:cNvPr>
          <p:cNvSpPr txBox="1"/>
          <p:nvPr/>
        </p:nvSpPr>
        <p:spPr>
          <a:xfrm>
            <a:off x="2578637" y="1025366"/>
            <a:ext cx="15012134" cy="1938992"/>
          </a:xfrm>
          <a:prstGeom prst="rect">
            <a:avLst/>
          </a:prstGeom>
          <a:noFill/>
        </p:spPr>
        <p:txBody>
          <a:bodyPr wrap="square">
            <a:spAutoFit/>
          </a:bodyPr>
          <a:lstStyle/>
          <a:p>
            <a:pPr algn="just" defTabSz="1371600"/>
            <a:r>
              <a:rPr lang="vi-VN" sz="4000" b="1" dirty="0">
                <a:solidFill>
                  <a:srgbClr val="745E59"/>
                </a:solidFill>
                <a:latin typeface="Cambria" panose="02040503050406030204" pitchFamily="18" charset="0"/>
                <a:ea typeface="Cambria" panose="02040503050406030204" pitchFamily="18" charset="0"/>
              </a:rPr>
              <a:t>Tìm những chi tiết miêu tả sự khắc nghiệt của thiên nhiên: </a:t>
            </a:r>
          </a:p>
          <a:p>
            <a:pPr marL="685800" indent="-685800" algn="just" defTabSz="1371600">
              <a:buFont typeface="Arial" panose="020B0604020202020204" pitchFamily="34" charset="0"/>
              <a:buChar char="•"/>
            </a:pPr>
            <a:r>
              <a:rPr lang="vi-VN" sz="4000" b="1" dirty="0">
                <a:solidFill>
                  <a:srgbClr val="745E59"/>
                </a:solidFill>
                <a:latin typeface="Cambria" panose="02040503050406030204" pitchFamily="18" charset="0"/>
                <a:ea typeface="Cambria" panose="02040503050406030204" pitchFamily="18" charset="0"/>
              </a:rPr>
              <a:t>Trên con đường dẫn đến sa mạc Xa-ha-ra. </a:t>
            </a:r>
          </a:p>
          <a:p>
            <a:pPr marL="685800" indent="-685800" algn="just" defTabSz="1371600">
              <a:buFont typeface="Arial" panose="020B0604020202020204" pitchFamily="34" charset="0"/>
              <a:buChar char="•"/>
            </a:pPr>
            <a:r>
              <a:rPr lang="vi-VN" sz="4000" b="1" dirty="0">
                <a:solidFill>
                  <a:srgbClr val="745E59"/>
                </a:solidFill>
                <a:latin typeface="Cambria" panose="02040503050406030204" pitchFamily="18" charset="0"/>
                <a:ea typeface="Cambria" panose="02040503050406030204" pitchFamily="18" charset="0"/>
              </a:rPr>
              <a:t>Ở sa mạc Xa-ha-ra. </a:t>
            </a:r>
          </a:p>
        </p:txBody>
      </p:sp>
      <p:sp>
        <p:nvSpPr>
          <p:cNvPr id="21" name="Rectangle: Rounded Corners 20">
            <a:extLst>
              <a:ext uri="{FF2B5EF4-FFF2-40B4-BE49-F238E27FC236}">
                <a16:creationId xmlns:a16="http://schemas.microsoft.com/office/drawing/2014/main" id="{616C84D3-2570-F8BD-D270-36DF893712F5}"/>
              </a:ext>
            </a:extLst>
          </p:cNvPr>
          <p:cNvSpPr/>
          <p:nvPr/>
        </p:nvSpPr>
        <p:spPr>
          <a:xfrm>
            <a:off x="1066800" y="3543300"/>
            <a:ext cx="16064865" cy="31242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Trên đường đến Xa-ha-ra: </a:t>
            </a:r>
            <a:r>
              <a:rPr lang="vi-VN" sz="4400" dirty="0">
                <a:solidFill>
                  <a:prstClr val="black"/>
                </a:solidFill>
                <a:latin typeface="Cambria" panose="02040503050406030204" pitchFamily="18" charset="0"/>
                <a:ea typeface="Cambria" panose="02040503050406030204" pitchFamily="18" charset="0"/>
              </a:rPr>
              <a:t>Những rặng đá xám xỉn màu rồi ngả sang đen rám hoặc đỏ quạch; bốn bề giống như sao Hỏa, không gian như phim khoa học viễn tưởng.</a:t>
            </a:r>
          </a:p>
          <a:p>
            <a:pPr algn="just" defTabSz="1371600"/>
            <a:r>
              <a:rPr lang="en-US" sz="44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4400" b="1" dirty="0">
                <a:solidFill>
                  <a:prstClr val="black"/>
                </a:solidFill>
                <a:latin typeface="Cambria" panose="02040503050406030204" pitchFamily="18" charset="0"/>
                <a:ea typeface="Cambria" panose="02040503050406030204" pitchFamily="18" charset="0"/>
              </a:rPr>
              <a:t>Ý chỉ không gian khắc nghiệt, giống như không có sự sống. </a:t>
            </a:r>
          </a:p>
        </p:txBody>
      </p:sp>
      <p:sp>
        <p:nvSpPr>
          <p:cNvPr id="17" name="Rectangle: Rounded Corners 16">
            <a:extLst>
              <a:ext uri="{FF2B5EF4-FFF2-40B4-BE49-F238E27FC236}">
                <a16:creationId xmlns:a16="http://schemas.microsoft.com/office/drawing/2014/main" id="{4A4B1D25-AC37-3C1A-AFC6-0B100E938162}"/>
              </a:ext>
            </a:extLst>
          </p:cNvPr>
          <p:cNvSpPr/>
          <p:nvPr/>
        </p:nvSpPr>
        <p:spPr>
          <a:xfrm>
            <a:off x="1066800" y="7186693"/>
            <a:ext cx="16064865" cy="222400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Ở Xa-ha-ra: </a:t>
            </a:r>
            <a:r>
              <a:rPr lang="vi-VN" sz="4400" dirty="0">
                <a:solidFill>
                  <a:prstClr val="black"/>
                </a:solidFill>
                <a:latin typeface="Cambria" panose="02040503050406030204" pitchFamily="18" charset="0"/>
                <a:ea typeface="Cambria" panose="02040503050406030204" pitchFamily="18" charset="0"/>
              </a:rPr>
              <a:t>Nắng như rải lửa, nắng sấy tóc của con người giòn tan. </a:t>
            </a:r>
          </a:p>
          <a:p>
            <a:pPr algn="just" defTabSz="1371600"/>
            <a:r>
              <a:rPr lang="en-US" sz="44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4400" b="1" dirty="0">
                <a:solidFill>
                  <a:prstClr val="black"/>
                </a:solidFill>
                <a:latin typeface="Cambria" panose="02040503050406030204" pitchFamily="18" charset="0"/>
                <a:ea typeface="Cambria" panose="02040503050406030204" pitchFamily="18" charset="0"/>
              </a:rPr>
              <a:t>Thời tiết khắc nghiệt. </a:t>
            </a:r>
          </a:p>
        </p:txBody>
      </p:sp>
    </p:spTree>
    <p:extLst>
      <p:ext uri="{BB962C8B-B14F-4D97-AF65-F5344CB8AC3E}">
        <p14:creationId xmlns:p14="http://schemas.microsoft.com/office/powerpoint/2010/main" val="2033384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1923</Words>
  <Application>Microsoft Office PowerPoint</Application>
  <PresentationFormat>Custom</PresentationFormat>
  <Paragraphs>88</Paragraphs>
  <Slides>28</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28</vt:i4>
      </vt:variant>
    </vt:vector>
  </HeadingPairs>
  <TitlesOfParts>
    <vt:vector size="36" baseType="lpstr">
      <vt:lpstr>Arial</vt:lpstr>
      <vt:lpstr>Calibri</vt:lpstr>
      <vt:lpstr>Cambria</vt:lpstr>
      <vt:lpstr>Office Theme</vt:lpstr>
      <vt:lpstr>1_Office Theme</vt:lpstr>
      <vt:lpstr>2_Office Theme</vt:lpstr>
      <vt:lpstr>3_Office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Back to School Banner Landscape (Bài thuyết trình)</dc:title>
  <dc:creator>thao</dc:creator>
  <cp:lastModifiedBy>Cúc Lê</cp:lastModifiedBy>
  <cp:revision>45</cp:revision>
  <dcterms:created xsi:type="dcterms:W3CDTF">2006-08-16T00:00:00Z</dcterms:created>
  <dcterms:modified xsi:type="dcterms:W3CDTF">2024-10-25T08:48:57Z</dcterms:modified>
  <dc:identifier>DAGMx3oqY8g</dc:identifier>
</cp:coreProperties>
</file>