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0" r:id="rId2"/>
    <p:sldMasterId id="2147483672" r:id="rId3"/>
  </p:sldMasterIdLst>
  <p:notesMasterIdLst>
    <p:notesMasterId r:id="rId22"/>
  </p:notesMasterIdLst>
  <p:sldIdLst>
    <p:sldId id="256" r:id="rId4"/>
    <p:sldId id="257" r:id="rId5"/>
    <p:sldId id="259" r:id="rId6"/>
    <p:sldId id="279" r:id="rId7"/>
    <p:sldId id="270" r:id="rId8"/>
    <p:sldId id="282" r:id="rId9"/>
    <p:sldId id="283" r:id="rId10"/>
    <p:sldId id="285" r:id="rId11"/>
    <p:sldId id="286" r:id="rId12"/>
    <p:sldId id="290" r:id="rId13"/>
    <p:sldId id="4412" r:id="rId14"/>
    <p:sldId id="4411" r:id="rId15"/>
    <p:sldId id="291" r:id="rId16"/>
    <p:sldId id="292" r:id="rId17"/>
    <p:sldId id="293" r:id="rId18"/>
    <p:sldId id="297" r:id="rId19"/>
    <p:sldId id="376" r:id="rId20"/>
    <p:sldId id="4413"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28" userDrawn="1">
          <p15:clr>
            <a:srgbClr val="A4A3A4"/>
          </p15:clr>
        </p15:guide>
        <p15:guide id="2" pos="38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showGuides="1">
      <p:cViewPr varScale="1">
        <p:scale>
          <a:sx n="65" d="100"/>
          <a:sy n="65" d="100"/>
        </p:scale>
        <p:origin x="510" y="66"/>
      </p:cViewPr>
      <p:guideLst>
        <p:guide orient="horz" pos="2128"/>
        <p:guide pos="38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a:t>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117" name="Google Shape;1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4</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6</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8</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16</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6" name="Google Shape;16;p25"/>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04" name="Google Shape;104;p36"/>
          <p:cNvPicPr preferRelativeResize="0"/>
          <p:nvPr/>
        </p:nvPicPr>
        <p:blipFill rotWithShape="1">
          <a:blip r:embed="rId4"/>
          <a:srcRect/>
          <a:stretch>
            <a:fill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12" name="Google Shape;112;p37" descr="图片包含 运输&#10;&#10;描述已自动生成"/>
          <p:cNvPicPr preferRelativeResize="0"/>
          <p:nvPr/>
        </p:nvPicPr>
        <p:blipFill rotWithShape="1">
          <a:blip r:embed="rId4"/>
          <a:srcRect/>
          <a:stretch>
            <a:fill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srcRect t="47924"/>
          <a:stretch>
            <a:fillRect/>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6" name="Google Shape;16;p25"/>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pic>
        <p:nvPicPr>
          <p:cNvPr id="28" name="Google Shape;28;p26"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35" name="Google Shape;35;p27" descr="图片包含 植物, 仙人掌&#10;&#10;描述已自动生成"/>
          <p:cNvPicPr preferRelativeResize="0"/>
          <p:nvPr/>
        </p:nvPicPr>
        <p:blipFill rotWithShape="1">
          <a:blip r:embed="rId4"/>
          <a:srcRect t="47924"/>
          <a:stretch>
            <a:fillRect/>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42" name="Google Shape;42;p28"/>
          <p:cNvPicPr preferRelativeResize="0"/>
          <p:nvPr/>
        </p:nvPicPr>
        <p:blipFill rotWithShape="1">
          <a:blip r:embed="rId4"/>
          <a:srcRect/>
          <a:stretch>
            <a:fill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67" name="Google Shape;67;p31"/>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75" name="Google Shape;75;p32"/>
          <p:cNvPicPr preferRelativeResize="0"/>
          <p:nvPr/>
        </p:nvPicPr>
        <p:blipFill rotWithShape="1">
          <a:blip r:embed="rId3"/>
          <a:srcRect/>
          <a:stretch>
            <a:fill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srcRect/>
          <a:stretch>
            <a:fill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89" name="Google Shape;89;p34" descr="图片包含 运输&#10;&#10;描述已自动生成"/>
          <p:cNvPicPr preferRelativeResize="0"/>
          <p:nvPr/>
        </p:nvPicPr>
        <p:blipFill rotWithShape="1">
          <a:blip r:embed="rId3"/>
          <a:srcRect/>
          <a:stretch>
            <a:fill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pic>
        <p:nvPicPr>
          <p:cNvPr id="28" name="Google Shape;28;p26"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97" name="Google Shape;97;p35"/>
          <p:cNvPicPr preferRelativeResize="0"/>
          <p:nvPr/>
        </p:nvPicPr>
        <p:blipFill rotWithShape="1">
          <a:blip r:embed="rId4"/>
          <a:srcRect/>
          <a:stretch>
            <a:fill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04" name="Google Shape;104;p36"/>
          <p:cNvPicPr preferRelativeResize="0"/>
          <p:nvPr/>
        </p:nvPicPr>
        <p:blipFill rotWithShape="1">
          <a:blip r:embed="rId4"/>
          <a:srcRect/>
          <a:stretch>
            <a:fill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12" name="Google Shape;112;p37" descr="图片包含 运输&#10;&#10;描述已自动生成"/>
          <p:cNvPicPr preferRelativeResize="0"/>
          <p:nvPr/>
        </p:nvPicPr>
        <p:blipFill rotWithShape="1">
          <a:blip r:embed="rId4"/>
          <a:srcRect/>
          <a:stretch>
            <a:fill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srcRect t="47924"/>
          <a:stretch>
            <a:fillRect/>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8AE6BD-C4C9-4EC9-A9B3-FE42EF4571DE}"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AE6BD-C4C9-4EC9-A9B3-FE42EF4571DE}"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8AE6BD-C4C9-4EC9-A9B3-FE42EF4571DE}"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8AE6BD-C4C9-4EC9-A9B3-FE42EF4571DE}" type="datetimeFigureOut">
              <a:rPr lang="en-US" smtClean="0"/>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8AE6BD-C4C9-4EC9-A9B3-FE42EF4571DE}" type="datetimeFigureOut">
              <a:rPr lang="en-US" smtClean="0"/>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8AE6BD-C4C9-4EC9-A9B3-FE42EF4571DE}" type="datetimeFigureOut">
              <a:rPr lang="en-US" smtClean="0"/>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35" name="Google Shape;35;p27" descr="图片包含 植物, 仙人掌&#10;&#10;描述已自动生成"/>
          <p:cNvPicPr preferRelativeResize="0"/>
          <p:nvPr/>
        </p:nvPicPr>
        <p:blipFill rotWithShape="1">
          <a:blip r:embed="rId4"/>
          <a:srcRect t="47924"/>
          <a:stretch>
            <a:fillRect/>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AE6BD-C4C9-4EC9-A9B3-FE42EF4571DE}"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AE6BD-C4C9-4EC9-A9B3-FE42EF4571DE}"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42" name="Google Shape;42;p28"/>
          <p:cNvPicPr preferRelativeResize="0"/>
          <p:nvPr/>
        </p:nvPicPr>
        <p:blipFill rotWithShape="1">
          <a:blip r:embed="rId4"/>
          <a:srcRect/>
          <a:stretch>
            <a:fill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67" name="Google Shape;67;p31"/>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75" name="Google Shape;75;p32"/>
          <p:cNvPicPr preferRelativeResize="0"/>
          <p:nvPr/>
        </p:nvPicPr>
        <p:blipFill rotWithShape="1">
          <a:blip r:embed="rId3"/>
          <a:srcRect/>
          <a:stretch>
            <a:fill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srcRect/>
          <a:stretch>
            <a:fill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89" name="Google Shape;89;p34" descr="图片包含 运输&#10;&#10;描述已自动生成"/>
          <p:cNvPicPr preferRelativeResize="0"/>
          <p:nvPr/>
        </p:nvPicPr>
        <p:blipFill rotWithShape="1">
          <a:blip r:embed="rId3"/>
          <a:srcRect/>
          <a:stretch>
            <a:fill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97" name="Google Shape;97;p35"/>
          <p:cNvPicPr preferRelativeResize="0"/>
          <p:nvPr/>
        </p:nvPicPr>
        <p:blipFill rotWithShape="1">
          <a:blip r:embed="rId4"/>
          <a:srcRect/>
          <a:stretch>
            <a:fill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10/6/2024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sv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7" name="Google Shape;127;p1"/>
          <p:cNvSpPr/>
          <p:nvPr/>
        </p:nvSpPr>
        <p:spPr>
          <a:xfrm>
            <a:off x="3810000" y="5218001"/>
            <a:ext cx="4131457" cy="543549"/>
          </a:xfrm>
          <a:prstGeom prst="roundRect">
            <a:avLst>
              <a:gd name="adj" fmla="val 50000"/>
            </a:avLst>
          </a:prstGeom>
          <a:solidFill>
            <a:srgbClr val="385623"/>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1" u="none" strike="noStrike" cap="none" dirty="0">
                <a:solidFill>
                  <a:schemeClr val="lt1"/>
                </a:solidFill>
                <a:latin typeface="Tahoma" panose="020B0604030504040204"/>
                <a:ea typeface="Tahoma" panose="020B0604030504040204"/>
                <a:cs typeface="Tahoma" panose="020B0604030504040204"/>
                <a:sym typeface="Tahoma" panose="020B0604030504040204"/>
              </a:rPr>
              <a:t>Theo</a:t>
            </a:r>
            <a:r>
              <a:rPr lang="en-US" sz="2400" b="0" i="0" u="none" strike="noStrike" cap="none" dirty="0">
                <a:solidFill>
                  <a:schemeClr val="lt1"/>
                </a:solidFill>
                <a:latin typeface="Tahoma" panose="020B0604030504040204"/>
                <a:ea typeface="Tahoma" panose="020B0604030504040204"/>
                <a:cs typeface="Tahoma" panose="020B0604030504040204"/>
                <a:sym typeface="Tahoma" panose="020B0604030504040204"/>
              </a:rPr>
              <a:t> </a:t>
            </a:r>
            <a:r>
              <a:rPr lang="en-US" sz="2400" b="0" i="0" u="none" strike="noStrike" cap="none" dirty="0" err="1">
                <a:solidFill>
                  <a:schemeClr val="lt1"/>
                </a:solidFill>
                <a:latin typeface="Tahoma" panose="020B0604030504040204"/>
                <a:ea typeface="Tahoma" panose="020B0604030504040204"/>
                <a:cs typeface="Tahoma" panose="020B0604030504040204"/>
                <a:sym typeface="Tahoma" panose="020B0604030504040204"/>
              </a:rPr>
              <a:t>Nguyễn</a:t>
            </a:r>
            <a:r>
              <a:rPr lang="en-US" sz="2400" b="0" i="0" u="none" strike="noStrike" cap="none" dirty="0">
                <a:solidFill>
                  <a:schemeClr val="lt1"/>
                </a:solidFill>
                <a:latin typeface="Tahoma" panose="020B0604030504040204"/>
                <a:ea typeface="Tahoma" panose="020B0604030504040204"/>
                <a:cs typeface="Tahoma" panose="020B0604030504040204"/>
                <a:sym typeface="Tahoma" panose="020B0604030504040204"/>
              </a:rPr>
              <a:t> Phan </a:t>
            </a:r>
            <a:r>
              <a:rPr lang="en-US" sz="2400" b="0" i="0" u="none" strike="noStrike" cap="none" dirty="0" err="1">
                <a:solidFill>
                  <a:schemeClr val="lt1"/>
                </a:solidFill>
                <a:latin typeface="Tahoma" panose="020B0604030504040204"/>
                <a:ea typeface="Tahoma" panose="020B0604030504040204"/>
                <a:cs typeface="Tahoma" panose="020B0604030504040204"/>
                <a:sym typeface="Tahoma" panose="020B0604030504040204"/>
              </a:rPr>
              <a:t>Hách</a:t>
            </a:r>
            <a:endParaRPr sz="2400" b="0" i="0" u="none" strike="noStrike" cap="none" dirty="0">
              <a:solidFill>
                <a:schemeClr val="lt1"/>
              </a:solidFill>
              <a:latin typeface="Tahoma" panose="020B0604030504040204"/>
              <a:ea typeface="Tahoma" panose="020B0604030504040204"/>
              <a:cs typeface="Tahoma" panose="020B0604030504040204"/>
              <a:sym typeface="Tahoma" panose="020B0604030504040204"/>
            </a:endParaRPr>
          </a:p>
        </p:txBody>
      </p:sp>
      <p:pic>
        <p:nvPicPr>
          <p:cNvPr id="2" name="Picture 1"/>
          <p:cNvPicPr>
            <a:picLocks noChangeAspect="1"/>
          </p:cNvPicPr>
          <p:nvPr/>
        </p:nvPicPr>
        <p:blipFill>
          <a:blip r:embed="rId3"/>
          <a:stretch>
            <a:fillRect/>
          </a:stretch>
        </p:blipFill>
        <p:spPr>
          <a:xfrm>
            <a:off x="4785225" y="280367"/>
            <a:ext cx="3109229" cy="1115665"/>
          </a:xfrm>
          <a:prstGeom prst="rect">
            <a:avLst/>
          </a:prstGeom>
        </p:spPr>
      </p:pic>
      <p:pic>
        <p:nvPicPr>
          <p:cNvPr id="3" name="Picture 2"/>
          <p:cNvPicPr>
            <a:picLocks noChangeAspect="1"/>
          </p:cNvPicPr>
          <p:nvPr/>
        </p:nvPicPr>
        <p:blipFill>
          <a:blip r:embed="rId4"/>
          <a:stretch>
            <a:fillRect/>
          </a:stretch>
        </p:blipFill>
        <p:spPr>
          <a:xfrm>
            <a:off x="2368993" y="1391747"/>
            <a:ext cx="7352413" cy="399322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250"/>
                                        <p:tgtEl>
                                          <p:spTgt spid="127"/>
                                        </p:tgtEl>
                                        <p:attrNameLst>
                                          <p:attrName>ppt_w</p:attrName>
                                        </p:attrNameLst>
                                      </p:cBhvr>
                                      <p:tavLst>
                                        <p:tav tm="0">
                                          <p:val>
                                            <p:fltVal val="0"/>
                                          </p:val>
                                        </p:tav>
                                        <p:tav tm="100000">
                                          <p:val>
                                            <p:strVal val="#ppt_w"/>
                                          </p:val>
                                        </p:tav>
                                      </p:tavLst>
                                    </p:anim>
                                    <p:anim calcmode="lin" valueType="num">
                                      <p:cBhvr additive="base">
                                        <p:cTn id="20" dur="250"/>
                                        <p:tgtEl>
                                          <p:spTgt spid="1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1030" y="173355"/>
            <a:ext cx="10988040" cy="5706110"/>
          </a:xfrm>
          <a:prstGeom prst="rect">
            <a:avLst/>
          </a:prstGeom>
        </p:spPr>
      </p:pic>
      <p:sp>
        <p:nvSpPr>
          <p:cNvPr id="5" name="TextBox 4"/>
          <p:cNvSpPr txBox="1"/>
          <p:nvPr/>
        </p:nvSpPr>
        <p:spPr>
          <a:xfrm>
            <a:off x="1492885" y="1150620"/>
            <a:ext cx="9311005" cy="3228975"/>
          </a:xfrm>
          <a:prstGeom prst="rect">
            <a:avLst/>
          </a:prstGeom>
          <a:noFill/>
        </p:spPr>
        <p:txBody>
          <a:bodyPr wrap="square" rtlCol="0">
            <a:no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a:t>
            </a:r>
          </a:p>
          <a:p>
            <a:pPr lvl="0" algn="ctr">
              <a:buClrTx/>
              <a:defRPr/>
            </a:pPr>
            <a:r>
              <a:rPr lang="vi-VN" sz="3200" b="1" dirty="0">
                <a:latin typeface="Calibri" panose="020F0502020204030204" pitchFamily="34" charset="0"/>
                <a:cs typeface="Calibri" panose="020F0502020204030204" pitchFamily="34" charset="0"/>
              </a:rPr>
              <a:t>Chi tiết nào cho thấy muông thú trong rừng rất đông?</a:t>
            </a:r>
            <a:r>
              <a:rPr lang="en-US" altLang="vi-VN" sz="3200" b="1" dirty="0">
                <a:latin typeface="Calibri" panose="020F0502020204030204" pitchFamily="34" charset="0"/>
                <a:cs typeface="Calibri" panose="020F0502020204030204" pitchFamily="34" charset="0"/>
              </a:rPr>
              <a:t> </a:t>
            </a:r>
          </a:p>
          <a:p>
            <a:pPr lvl="0" algn="ctr">
              <a:buClrTx/>
              <a:defRPr/>
            </a:pPr>
            <a:r>
              <a:rPr lang="vi-VN" sz="3200" b="1" dirty="0">
                <a:latin typeface="Calibri" panose="020F0502020204030204" pitchFamily="34" charset="0"/>
                <a:cs typeface="Calibri" panose="020F0502020204030204" pitchFamily="34" charset="0"/>
              </a:rPr>
              <a:t>Chi tiết nào cho thấy muông thú trong rừng thoắt ẩn, thoắt hiện?</a:t>
            </a:r>
            <a:r>
              <a:rPr lang="en-US" altLang="vi-VN" sz="3200" b="1" dirty="0">
                <a:latin typeface="Calibri" panose="020F0502020204030204" pitchFamily="34" charset="0"/>
                <a:cs typeface="Calibri" panose="020F0502020204030204" pitchFamily="34" charset="0"/>
              </a:rPr>
              <a:t> </a:t>
            </a:r>
          </a:p>
          <a:p>
            <a:pPr lvl="0" algn="ctr">
              <a:buClrTx/>
              <a:defRPr/>
            </a:pPr>
            <a:r>
              <a:rPr lang="vi-VN" sz="3200" b="1" dirty="0">
                <a:latin typeface="Calibri" panose="020F0502020204030204" pitchFamily="34" charset="0"/>
                <a:cs typeface="Calibri" panose="020F0502020204030204" pitchFamily="34" charset="0"/>
              </a:rPr>
              <a:t>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3856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
          <p:cNvSpPr txBox="1"/>
          <p:nvPr/>
        </p:nvSpPr>
        <p:spPr>
          <a:xfrm flipH="1">
            <a:off x="2262505" y="1958340"/>
            <a:ext cx="1624965" cy="1556385"/>
          </a:xfrm>
          <a:prstGeom prst="rect">
            <a:avLst/>
          </a:prstGeom>
          <a:noFill/>
        </p:spPr>
        <p:txBody>
          <a:bodyPr wrap="square" rtlCol="0">
            <a:noAutofit/>
          </a:bodyPr>
          <a:lstStyle/>
          <a:p>
            <a:endParaRPr lang="en-US"/>
          </a:p>
        </p:txBody>
      </p:sp>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1020" y="173480"/>
            <a:ext cx="10987789" cy="1594360"/>
          </a:xfrm>
          <a:prstGeom prst="rect">
            <a:avLst/>
          </a:prstGeom>
        </p:spPr>
      </p:pic>
      <p:sp>
        <p:nvSpPr>
          <p:cNvPr id="5" name="TextBox 4"/>
          <p:cNvSpPr txBox="1"/>
          <p:nvPr/>
        </p:nvSpPr>
        <p:spPr>
          <a:xfrm>
            <a:off x="1384263" y="385643"/>
            <a:ext cx="9608857" cy="1077218"/>
          </a:xfrm>
          <a:prstGeom prst="rect">
            <a:avLst/>
          </a:prstGeom>
          <a:noFill/>
        </p:spPr>
        <p:txBody>
          <a:bodyPr wrap="square" rtlCol="0">
            <a:sp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194508"/>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75360" y="1889760"/>
            <a:ext cx="6802120" cy="3969385"/>
          </a:xfrm>
          <a:prstGeom prst="rect">
            <a:avLst/>
          </a:prstGeom>
          <a:noFill/>
        </p:spPr>
        <p:txBody>
          <a:bodyPr wrap="square" rtlCol="0">
            <a:spAutoFit/>
          </a:bodyPr>
          <a:lstStyle/>
          <a:p>
            <a:pPr algn="just"/>
            <a:r>
              <a:rPr lang="en-US"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8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Muông thú trong rừng được miêu tả: </a:t>
            </a:r>
            <a:r>
              <a:rPr lang="vi-VN" sz="280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Những con vật thấy người lạ vào rừng, chúng chạy, nhảy, chuyền cành </a:t>
            </a:r>
            <a:r>
              <a:rPr lang="en-US" altLang="vi-VN" sz="280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thoắt ẩn, thoắt hiện</a:t>
            </a:r>
            <a:r>
              <a:rPr lang="vi-VN" sz="280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khiến cây rừng như chuyển động.</a:t>
            </a:r>
            <a:r>
              <a:rPr lang="en-US" altLang="vi-VN" sz="280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800" dirty="0">
                <a:effectLst/>
                <a:latin typeface="Calibri" panose="020F0502020204030204" pitchFamily="34" charset="0"/>
                <a:ea typeface="Cambria" panose="02040503050406030204" pitchFamily="18" charset="0"/>
                <a:cs typeface="Calibri" panose="020F0502020204030204" pitchFamily="34" charset="0"/>
                <a:sym typeface="+mn-ea"/>
              </a:rPr>
              <a:t>Mấy con mang vàng hệt như màu lá đang ăn cỏ non.</a:t>
            </a:r>
            <a:endParaRPr lang="vi-VN" sz="2800" i="0" dirty="0">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a:p>
            <a:pPr algn="just"/>
            <a:r>
              <a:rPr lang="vi-VN" sz="2800" b="1" dirty="0">
                <a:latin typeface="Calibri" panose="020F0502020204030204" pitchFamily="34" charset="0"/>
                <a:cs typeface="Calibri" panose="020F0502020204030204" pitchFamily="34" charset="0"/>
                <a:sym typeface="+mn-ea"/>
              </a:rPr>
              <a:t>Chi tiết nào cho thấy muông thú trong rừng rất đông</a:t>
            </a:r>
            <a:r>
              <a:rPr lang="en-US" altLang="vi-VN" sz="2800" b="1" dirty="0">
                <a:latin typeface="Calibri" panose="020F0502020204030204" pitchFamily="34" charset="0"/>
                <a:cs typeface="Calibri" panose="020F0502020204030204" pitchFamily="34" charset="0"/>
                <a:sym typeface="+mn-ea"/>
              </a:rPr>
              <a:t>: </a:t>
            </a:r>
            <a:r>
              <a:rPr lang="vi-VN" sz="28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Chúng tôi đi đến đâu, rừng rào rào chuyển động đến đấy</a:t>
            </a:r>
            <a:r>
              <a:rPr lang="en-US" altLang="vi-VN" sz="28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p>
        </p:txBody>
      </p:sp>
      <p:pic>
        <p:nvPicPr>
          <p:cNvPr id="11" name="Picture 10"/>
          <p:cNvPicPr>
            <a:picLocks noChangeAspect="1"/>
          </p:cNvPicPr>
          <p:nvPr/>
        </p:nvPicPr>
        <p:blipFill>
          <a:blip r:embed="rId6"/>
          <a:stretch>
            <a:fillRect/>
          </a:stretch>
        </p:blipFill>
        <p:spPr>
          <a:xfrm>
            <a:off x="7955280" y="2168525"/>
            <a:ext cx="3336925" cy="3162300"/>
          </a:xfrm>
          <a:prstGeom prst="rect">
            <a:avLst/>
          </a:prstGeom>
        </p:spPr>
      </p:pic>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1020" y="173480"/>
            <a:ext cx="10987789" cy="1594360"/>
          </a:xfrm>
          <a:prstGeom prst="rect">
            <a:avLst/>
          </a:prstGeom>
        </p:spPr>
      </p:pic>
      <p:sp>
        <p:nvSpPr>
          <p:cNvPr id="5" name="TextBox 4"/>
          <p:cNvSpPr txBox="1"/>
          <p:nvPr/>
        </p:nvSpPr>
        <p:spPr>
          <a:xfrm>
            <a:off x="1384263" y="385643"/>
            <a:ext cx="9608857" cy="1077218"/>
          </a:xfrm>
          <a:prstGeom prst="rect">
            <a:avLst/>
          </a:prstGeom>
          <a:noFill/>
        </p:spPr>
        <p:txBody>
          <a:bodyPr wrap="square" rtlCol="0">
            <a:sp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75360" y="1857375"/>
            <a:ext cx="6299200" cy="2676525"/>
          </a:xfrm>
          <a:prstGeom prst="rect">
            <a:avLst/>
          </a:prstGeom>
          <a:noFill/>
        </p:spPr>
        <p:txBody>
          <a:bodyPr wrap="square" rtlCol="0">
            <a:spAutoFit/>
          </a:bodyPr>
          <a:lstStyle/>
          <a:p>
            <a:pPr algn="just"/>
            <a:r>
              <a:rPr lang="en-US"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800" b="1" dirty="0">
                <a:latin typeface="Calibri" panose="020F0502020204030204" pitchFamily="34" charset="0"/>
                <a:cs typeface="Calibri" panose="020F0502020204030204" pitchFamily="34" charset="0"/>
                <a:sym typeface="+mn-ea"/>
              </a:rPr>
              <a:t>Chi tiết nào cho thấy muông thú trong rừng thoắt ẩn, thoắt hiện</a:t>
            </a:r>
            <a:r>
              <a:rPr lang="vi-VN" sz="28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8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Những con vượn bạc má ôm con gọn ghẽ chuyền nhanh như tia chớp. Những con chồn sóc với chùm lông đuôi to đẹp vút qua không kịp đưa mắt nhìn theo. </a:t>
            </a:r>
            <a:endParaRPr lang="en-US" sz="2800" dirty="0">
              <a:latin typeface="Calibri" panose="020F0502020204030204" pitchFamily="34" charset="0"/>
              <a:ea typeface="Cambria" panose="02040503050406030204" pitchFamily="18" charset="0"/>
              <a:cs typeface="Calibri" panose="020F0502020204030204" pitchFamily="34" charset="0"/>
            </a:endParaRPr>
          </a:p>
        </p:txBody>
      </p:sp>
      <p:pic>
        <p:nvPicPr>
          <p:cNvPr id="11" name="Picture 10"/>
          <p:cNvPicPr>
            <a:picLocks noChangeAspect="1"/>
          </p:cNvPicPr>
          <p:nvPr/>
        </p:nvPicPr>
        <p:blipFill>
          <a:blip r:embed="rId6"/>
          <a:stretch>
            <a:fillRect/>
          </a:stretch>
        </p:blipFill>
        <p:spPr>
          <a:xfrm>
            <a:off x="7463155" y="2535237"/>
            <a:ext cx="3829050" cy="1685925"/>
          </a:xfrm>
          <a:prstGeom prst="rect">
            <a:avLst/>
          </a:prstGeom>
        </p:spPr>
      </p:pic>
      <p:sp>
        <p:nvSpPr>
          <p:cNvPr id="12" name="TextBox 11"/>
          <p:cNvSpPr txBox="1"/>
          <p:nvPr/>
        </p:nvSpPr>
        <p:spPr>
          <a:xfrm>
            <a:off x="1066800" y="4409440"/>
            <a:ext cx="9276080" cy="107721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=&gt;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Muông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thú</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hiện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làm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cho</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cảnh</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rừng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sống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động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bất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ngờ</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bí</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1020" y="173480"/>
            <a:ext cx="10987789" cy="1746760"/>
          </a:xfrm>
          <a:prstGeom prst="rect">
            <a:avLst/>
          </a:prstGeom>
        </p:spPr>
      </p:pic>
      <p:sp>
        <p:nvSpPr>
          <p:cNvPr id="3" name="TextBox 2"/>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Vì sao cảnh vật rừng khộp được gọi là “giang sơn vàng rợi"?</a:t>
            </a:r>
          </a:p>
        </p:txBody>
      </p:sp>
      <p:pic>
        <p:nvPicPr>
          <p:cNvPr id="4" name="Picture 2" descr="Mua Miếng Sứ Trang Trí In Hình Những Con Số Ngộ Nghĩnh Đáng Yêu - Mẫu008 |  Tik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a:fillRect/>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p:cNvSpPr/>
          <p:nvPr/>
        </p:nvSpPr>
        <p:spPr>
          <a:xfrm>
            <a:off x="670560" y="225171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sp>
        <p:nvSpPr>
          <p:cNvPr id="9" name="Rectangle 8"/>
          <p:cNvSpPr/>
          <p:nvPr/>
        </p:nvSpPr>
        <p:spPr>
          <a:xfrm>
            <a:off x="2753360" y="3484880"/>
            <a:ext cx="184912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p:nvSpPr>
        <p:spPr>
          <a:xfrm>
            <a:off x="975360" y="4003040"/>
            <a:ext cx="324104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4297680" y="4003040"/>
            <a:ext cx="338328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p:cNvSpPr/>
          <p:nvPr/>
        </p:nvSpPr>
        <p:spPr>
          <a:xfrm>
            <a:off x="2976880" y="454152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p:cNvSpPr/>
          <p:nvPr/>
        </p:nvSpPr>
        <p:spPr>
          <a:xfrm>
            <a:off x="955040" y="506984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p:cNvSpPr txBox="1"/>
          <p:nvPr/>
        </p:nvSpPr>
        <p:spPr>
          <a:xfrm>
            <a:off x="1158240" y="2712720"/>
            <a:ext cx="1012952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Nơi đây được gọi là “giang sơn vàng rợi” vì có sự cộng hưởng (kết hợp, tụ hội) của nhiều sắc vàng trong một không gian rộng lớn: lá vàng trên cây, lá vàng rụng dưới gốc, những con mang có bộ lông vàng nâu quyện hoà với ánh nắng vàng,...</a:t>
            </a:r>
          </a:p>
        </p:txBody>
      </p:sp>
    </p:spTree>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1020" y="173480"/>
            <a:ext cx="10987789" cy="1746760"/>
          </a:xfrm>
          <a:prstGeom prst="rect">
            <a:avLst/>
          </a:prstGeom>
        </p:spPr>
      </p:pic>
      <p:sp>
        <p:nvSpPr>
          <p:cNvPr id="3" name="TextBox 2"/>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Dựa vào nội dung đã tìm hiểu, em hãy đặt tên cho mỗi đoạn trong bài.</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0"/>
          <p:cNvGraphicFramePr>
            <a:graphicFrameLocks noGrp="1"/>
          </p:cNvGraphicFramePr>
          <p:nvPr/>
        </p:nvGraphicFramePr>
        <p:xfrm>
          <a:off x="1838960" y="2040466"/>
          <a:ext cx="9113520" cy="3191932"/>
        </p:xfrm>
        <a:graphic>
          <a:graphicData uri="http://schemas.openxmlformats.org/drawingml/2006/table">
            <a:tbl>
              <a:tblPr firstRow="1" bandRow="1">
                <a:tableStyleId>{5C22544A-7EE6-4342-B048-85BDC9FD1C3A}</a:tableStyleId>
              </a:tblPr>
              <a:tblGrid>
                <a:gridCol w="1764601">
                  <a:extLst>
                    <a:ext uri="{9D8B030D-6E8A-4147-A177-3AD203B41FA5}">
                      <a16:colId xmlns:a16="http://schemas.microsoft.com/office/drawing/2014/main" val="20000"/>
                    </a:ext>
                  </a:extLst>
                </a:gridCol>
                <a:gridCol w="7348919">
                  <a:extLst>
                    <a:ext uri="{9D8B030D-6E8A-4147-A177-3AD203B41FA5}">
                      <a16:colId xmlns:a16="http://schemas.microsoft.com/office/drawing/2014/main" val="20001"/>
                    </a:ext>
                  </a:extLst>
                </a:gridCol>
              </a:tblGrid>
              <a:tr h="797983">
                <a:tc>
                  <a:txBody>
                    <a:bodyPr/>
                    <a:lstStyle/>
                    <a:p>
                      <a:pPr algn="ctr"/>
                      <a:r>
                        <a:rPr lang="en-US" sz="3600" dirty="0" err="1">
                          <a:solidFill>
                            <a:srgbClr val="002060"/>
                          </a:solidFill>
                          <a:latin typeface="Calibri" panose="020F0502020204030204" pitchFamily="34" charset="0"/>
                          <a:cs typeface="Calibri" panose="020F0502020204030204" pitchFamily="34" charset="0"/>
                        </a:rPr>
                        <a:t>Đoạn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latin typeface="Calibri" panose="020F0502020204030204" pitchFamily="34" charset="0"/>
                          <a:cs typeface="Calibri" panose="020F0502020204030204" pitchFamily="34" charset="0"/>
                        </a:rPr>
                        <a:t>Đặt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tên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797983">
                <a:tc>
                  <a:txBody>
                    <a:bodyPr/>
                    <a:lstStyle/>
                    <a:p>
                      <a:pPr algn="ctr"/>
                      <a:r>
                        <a:rPr lang="en-US" sz="3200"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97983">
                <a:tc>
                  <a:txBody>
                    <a:bodyPr/>
                    <a:lstStyle/>
                    <a:p>
                      <a:pPr algn="ctr"/>
                      <a:r>
                        <a:rPr lang="en-US" sz="3200"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97983">
                <a:tc>
                  <a:txBody>
                    <a:bodyPr/>
                    <a:lstStyle/>
                    <a:p>
                      <a:pPr algn="ctr"/>
                      <a:r>
                        <a:rPr lang="en-US" sz="3200"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1" name="TextBox 10"/>
          <p:cNvSpPr txBox="1"/>
          <p:nvPr/>
        </p:nvSpPr>
        <p:spPr>
          <a:xfrm>
            <a:off x="3647440" y="296672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Những cây nấm rừng/ Thành</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phố</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nấm/</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Vương quốc tí hon...</a:t>
            </a:r>
          </a:p>
        </p:txBody>
      </p:sp>
      <p:sp>
        <p:nvSpPr>
          <p:cNvPr id="12" name="TextBox 11"/>
          <p:cNvSpPr txBox="1"/>
          <p:nvPr/>
        </p:nvSpPr>
        <p:spPr>
          <a:xfrm>
            <a:off x="3799840" y="3749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Muông thú trong rừng/</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Nhịp sống rừng xanh/</a:t>
            </a:r>
          </a:p>
        </p:txBody>
      </p:sp>
      <p:sp>
        <p:nvSpPr>
          <p:cNvPr id="13" name="TextBox 12"/>
          <p:cNvSpPr txBox="1"/>
          <p:nvPr/>
        </p:nvSpPr>
        <p:spPr>
          <a:xfrm>
            <a:off x="3810000" y="4511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Giang sơn vàng rơi/</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Cánh rừng thơ mộng/...</a:t>
            </a:r>
          </a:p>
        </p:txBody>
      </p:sp>
    </p:spTree>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ster Bunny Rabbit Sign Background Cartoon Hình minh họa Sẵn có - Tải  xuống Hình ảnh Ngay bây giờ - Thỏ Phục Sinh, Nhìn trộm, Phục sinh - i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51872" y="389898"/>
            <a:ext cx="11239839" cy="1015663"/>
            <a:chOff x="751872" y="389898"/>
            <a:chExt cx="11239839" cy="1015663"/>
          </a:xfrm>
        </p:grpSpPr>
        <p:sp>
          <p:nvSpPr>
            <p:cNvPr id="4" name="Rectangle: Rounded Corners 8"/>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7" name="TextBox 6"/>
          <p:cNvSpPr txBox="1"/>
          <p:nvPr/>
        </p:nvSpPr>
        <p:spPr>
          <a:xfrm>
            <a:off x="3813885" y="2602762"/>
            <a:ext cx="6640755" cy="2527935"/>
          </a:xfrm>
          <a:prstGeom prst="rect">
            <a:avLst/>
          </a:prstGeom>
          <a:noFill/>
        </p:spPr>
        <p:txBody>
          <a:bodyPr wrap="square">
            <a:spAutoFit/>
          </a:bodyPr>
          <a:lstStyle/>
          <a:p>
            <a:pPr algn="just">
              <a:lnSpc>
                <a:spcPct val="110000"/>
              </a:lnSpc>
            </a:pPr>
            <a:r>
              <a:rPr lang="en-US" sz="3600" i="1" dirty="0"/>
              <a:t>   </a:t>
            </a:r>
            <a:r>
              <a:rPr lang="vi-VN" sz="3600" i="1" dirty="0"/>
              <a:t>Bài đọc cho thấy vẻ đẹp kì thú của rừng xanh và cảm xúc yêu mến rừng, yêu mến thiên nhiên của tác giả.</a:t>
            </a:r>
          </a:p>
        </p:txBody>
      </p:sp>
    </p:spTree>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943236" y="0"/>
            <a:ext cx="8590008" cy="677324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13463" y="2395881"/>
            <a:ext cx="4176291" cy="949903"/>
          </a:xfrm>
          <a:prstGeom prst="rect">
            <a:avLst/>
          </a:prstGeom>
        </p:spPr>
      </p:pic>
      <p:sp>
        <p:nvSpPr>
          <p:cNvPr id="28" name="TextBox 27"/>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mn-lt"/>
                <a:ea typeface="+mn-ea"/>
                <a:cs typeface="+mn-cs"/>
              </a:rPr>
              <a:t>1.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mn-lt"/>
                <a:ea typeface="+mn-ea"/>
                <a:cs typeface="+mn-cs"/>
              </a:rPr>
              <a:t>2.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to </a:t>
            </a:r>
            <a:r>
              <a:rPr kumimoji="0" lang="en-US" sz="3200" b="0" i="0" u="none" strike="noStrike" kern="1200" cap="none" spc="0" normalizeH="0" baseline="0" noProof="0" dirty="0" err="1">
                <a:ln>
                  <a:noFill/>
                </a:ln>
                <a:solidFill>
                  <a:prstClr val="black"/>
                </a:solidFill>
                <a:effectLst/>
                <a:uLnTx/>
                <a:uFillTx/>
                <a:latin typeface="+mn-lt"/>
                <a:ea typeface="+mn-ea"/>
                <a:cs typeface="+mn-cs"/>
              </a:rPr>
              <a:t>rõ</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mn-lt"/>
                <a:ea typeface="+mn-ea"/>
                <a:cs typeface="+mn-cs"/>
              </a:rPr>
              <a:t>3. </a:t>
            </a:r>
            <a:r>
              <a:rPr kumimoji="0" lang="en-US" sz="3200" b="0" i="0" u="none" strike="noStrike" kern="1200" cap="none" spc="0" normalizeH="0" baseline="0" noProof="0" dirty="0" err="1">
                <a:ln>
                  <a:noFill/>
                </a:ln>
                <a:solidFill>
                  <a:prstClr val="black"/>
                </a:solidFill>
                <a:effectLst/>
                <a:uLnTx/>
                <a:uFillTx/>
                <a:latin typeface="+mn-lt"/>
                <a:ea typeface="+mn-ea"/>
                <a:cs typeface="+mn-cs"/>
              </a:rPr>
              <a:t>Ngắt</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nghỉ</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nhịp</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thơ</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p:txBody>
      </p:sp>
      <p:grpSp>
        <p:nvGrpSpPr>
          <p:cNvPr id="29" name="Group 28"/>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7681833" y="473244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Tiêu</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chí</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đánh</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giá</a:t>
            </a:r>
            <a:endPar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endParaRPr>
          </a:p>
        </p:txBody>
      </p:sp>
      <p:grpSp>
        <p:nvGrpSpPr>
          <p:cNvPr id="2" name="Group 1"/>
          <p:cNvGrpSpPr/>
          <p:nvPr/>
        </p:nvGrpSpPr>
        <p:grpSpPr>
          <a:xfrm>
            <a:off x="174905" y="470968"/>
            <a:ext cx="2752119" cy="1379620"/>
            <a:chOff x="110736" y="276630"/>
            <a:chExt cx="2752119" cy="1379620"/>
          </a:xfrm>
        </p:grpSpPr>
        <p:pic>
          <p:nvPicPr>
            <p:cNvPr id="3"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736" y="276630"/>
              <a:ext cx="2752119" cy="1379620"/>
            </a:xfrm>
            <a:prstGeom prst="rect">
              <a:avLst/>
            </a:prstGeom>
          </p:spPr>
        </p:pic>
        <p:sp>
          <p:nvSpPr>
            <p:cNvPr id="7" name="TextBox 6"/>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endParaRPr>
            </a:p>
          </p:txBody>
        </p:sp>
      </p:grpSp>
      <p:grpSp>
        <p:nvGrpSpPr>
          <p:cNvPr id="9" name="Group 8"/>
          <p:cNvGrpSpPr/>
          <p:nvPr/>
        </p:nvGrpSpPr>
        <p:grpSpPr>
          <a:xfrm>
            <a:off x="3034406" y="588362"/>
            <a:ext cx="9266300" cy="1112863"/>
            <a:chOff x="3036429" y="338052"/>
            <a:chExt cx="9155571" cy="2338043"/>
          </a:xfrm>
        </p:grpSpPr>
        <p:sp>
          <p:nvSpPr>
            <p:cNvPr id="20" name="TextBox 19"/>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a:ln w="190500">
                    <a:solidFill>
                      <a:prstClr val="white"/>
                    </a:solidFill>
                  </a:ln>
                  <a:solidFill>
                    <a:prstClr val="white"/>
                  </a:solidFill>
                  <a:effectLst/>
                  <a:uLnTx/>
                  <a:uFillTx/>
                  <a:latin typeface="+mn-lt"/>
                  <a:ea typeface="LNTH-LuoLuoNotangYuanTi 1" pitchFamily="2" charset="-128"/>
                  <a:cs typeface="LNTH-LuoLuoNotangYuanTi 1" pitchFamily="2" charset="-128"/>
                </a:rPr>
                <a:t>THI ĐUA ĐỌC TRƯỚC LÓP</a:t>
              </a:r>
            </a:p>
          </p:txBody>
        </p:sp>
        <p:sp>
          <p:nvSpPr>
            <p:cNvPr id="21" name="TextBox 20"/>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H</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I </a:t>
              </a:r>
              <a:r>
                <a:rPr kumimoji="0" lang="en-US" sz="6600" b="0"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Đ</a:t>
              </a:r>
              <a:r>
                <a:rPr kumimoji="0" lang="en-US" sz="6600" b="0"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U</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A Đ</a:t>
              </a:r>
              <a:r>
                <a:rPr kumimoji="0" lang="en-US" sz="6600" b="0"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C</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R</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Ư</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C </a:t>
              </a:r>
              <a:r>
                <a:rPr kumimoji="0" lang="en-US" sz="6600" b="0"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L</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P</a:t>
              </a:r>
              <a:endPar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grpSp>
      <p:pic>
        <p:nvPicPr>
          <p:cNvPr id="45" name="Picture 20"/>
          <p:cNvPicPr>
            <a:picLocks noChangeAspect="1"/>
          </p:cNvPicPr>
          <p:nvPr/>
        </p:nvPicPr>
        <p:blipFill>
          <a:blip r:embed="rId9"/>
          <a:srcRect/>
          <a:stretch>
            <a:fillRect/>
          </a:stretch>
        </p:blipFill>
        <p:spPr>
          <a:xfrm>
            <a:off x="1175776" y="2930596"/>
            <a:ext cx="1497369" cy="3814953"/>
          </a:xfrm>
          <a:prstGeom prst="rect">
            <a:avLst/>
          </a:prstGeom>
        </p:spPr>
      </p:pic>
      <p:pic>
        <p:nvPicPr>
          <p:cNvPr id="46" name="Picture 19"/>
          <p:cNvPicPr>
            <a:picLocks noChangeAspect="1"/>
          </p:cNvPicPr>
          <p:nvPr/>
        </p:nvPicPr>
        <p:blipFill>
          <a:blip r:embed="rId10"/>
          <a:srcRect/>
          <a:stretch>
            <a:fillRect/>
          </a:stretch>
        </p:blipFill>
        <p:spPr>
          <a:xfrm>
            <a:off x="9360878" y="2916828"/>
            <a:ext cx="1815577" cy="3842491"/>
          </a:xfrm>
          <a:prstGeom prst="rect">
            <a:avLst/>
          </a:prstGeom>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panose="020B0604030504040204"/>
                <a:ea typeface="Tahoma" panose="020B0604030504040204"/>
                <a:cs typeface="Tahoma" panose="020B0604030504040204"/>
                <a:sym typeface="Tahoma" panose="020B0604030504040204"/>
              </a:rPr>
              <a:t>CHÚC CÁC BẠN HỌC TỐT</a:t>
            </a:r>
            <a:endParaRPr sz="6000" b="1" dirty="0">
              <a:solidFill>
                <a:srgbClr val="385623"/>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p:nvPr/>
        </p:nvSpPr>
        <p:spPr>
          <a:xfrm>
            <a:off x="3474720" y="304800"/>
            <a:ext cx="7934960" cy="625855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34" name="Google Shape;134;p2"/>
          <p:cNvSpPr/>
          <p:nvPr/>
        </p:nvSpPr>
        <p:spPr>
          <a:xfrm>
            <a:off x="874887" y="1675749"/>
            <a:ext cx="3190240" cy="3190240"/>
          </a:xfrm>
          <a:prstGeom prst="ellipse">
            <a:avLst/>
          </a:prstGeom>
          <a:solidFill>
            <a:schemeClr val="lt1"/>
          </a:solid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35" name="Google Shape;135;p2"/>
          <p:cNvSpPr/>
          <p:nvPr/>
        </p:nvSpPr>
        <p:spPr>
          <a:xfrm>
            <a:off x="1190046" y="2716205"/>
            <a:ext cx="2611612"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YÊU CẦU CẦN ĐẠT</a:t>
            </a:r>
            <a:endParaRPr sz="4000" b="1"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grpSp>
        <p:nvGrpSpPr>
          <p:cNvPr id="136" name="Google Shape;136;p2"/>
          <p:cNvGrpSpPr/>
          <p:nvPr/>
        </p:nvGrpSpPr>
        <p:grpSpPr>
          <a:xfrm>
            <a:off x="4043680" y="548640"/>
            <a:ext cx="7142480" cy="1638731"/>
            <a:chOff x="3992603" y="1565709"/>
            <a:chExt cx="6716884" cy="1252081"/>
          </a:xfrm>
        </p:grpSpPr>
        <p:sp>
          <p:nvSpPr>
            <p:cNvPr id="137" name="Google Shape;137;p2"/>
            <p:cNvSpPr/>
            <p:nvPr/>
          </p:nvSpPr>
          <p:spPr>
            <a:xfrm>
              <a:off x="4797529" y="1572262"/>
              <a:ext cx="5911958" cy="1245528"/>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38" name="Google Shape;138;p2"/>
            <p:cNvSpPr/>
            <p:nvPr/>
          </p:nvSpPr>
          <p:spPr>
            <a:xfrm>
              <a:off x="3992603" y="1688381"/>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1</a:t>
              </a:r>
              <a:endParaRPr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sp>
          <p:nvSpPr>
            <p:cNvPr id="139" name="Google Shape;139;p2"/>
            <p:cNvSpPr/>
            <p:nvPr/>
          </p:nvSpPr>
          <p:spPr>
            <a:xfrm>
              <a:off x="4944558" y="1565709"/>
              <a:ext cx="5572359" cy="11992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Đọc</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đúng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và</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diễn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cảm</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bài</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Kì</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diệu</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rừng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xanh</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biết</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nhấn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giọng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ở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những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từ</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quan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trọng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thể</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hiện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cảm</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xúc</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thích</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thú</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trước</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vẻ</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đẹp</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hoang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sơ</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đáng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yêu</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của</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rừng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a:t>
              </a:r>
              <a:endParaRPr sz="2400" b="0" i="0" u="none" strike="noStrike" cap="none" dirty="0">
                <a:solidFill>
                  <a:srgbClr val="002060"/>
                </a:solidFill>
                <a:latin typeface="Cambria" panose="02040503050406030204" pitchFamily="18" charset="0"/>
                <a:ea typeface="Cambria" panose="02040503050406030204" pitchFamily="18" charset="0"/>
                <a:sym typeface="Arial" panose="020B0604020202020204"/>
              </a:endParaRPr>
            </a:p>
          </p:txBody>
        </p:sp>
      </p:grpSp>
      <p:grpSp>
        <p:nvGrpSpPr>
          <p:cNvPr id="140" name="Google Shape;140;p2"/>
          <p:cNvGrpSpPr/>
          <p:nvPr/>
        </p:nvGrpSpPr>
        <p:grpSpPr>
          <a:xfrm>
            <a:off x="4094481" y="2369383"/>
            <a:ext cx="7091679" cy="1824970"/>
            <a:chOff x="5222498" y="3481854"/>
            <a:chExt cx="6592513" cy="529623"/>
          </a:xfrm>
        </p:grpSpPr>
        <p:sp>
          <p:nvSpPr>
            <p:cNvPr id="141" name="Google Shape;141;p2"/>
            <p:cNvSpPr/>
            <p:nvPr/>
          </p:nvSpPr>
          <p:spPr>
            <a:xfrm>
              <a:off x="5996873" y="3481854"/>
              <a:ext cx="5818138" cy="529623"/>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42" name="Google Shape;142;p2"/>
            <p:cNvSpPr/>
            <p:nvPr/>
          </p:nvSpPr>
          <p:spPr>
            <a:xfrm>
              <a:off x="5222498" y="3551405"/>
              <a:ext cx="712086" cy="221742"/>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2</a:t>
              </a:r>
              <a:endParaRPr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sp>
          <p:nvSpPr>
            <p:cNvPr id="143" name="Google Shape;143;p2"/>
            <p:cNvSpPr/>
            <p:nvPr/>
          </p:nvSpPr>
          <p:spPr>
            <a:xfrm>
              <a:off x="6218886" y="3555356"/>
              <a:ext cx="5454452" cy="38406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2000" b="0" i="0" u="none" strike="noStrike" cap="none"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Nhận biết được từ ngữ, hình ảnh gợi tả không gian được thể hiện trong bài, hiểu được công dụng của từ ngữ, hình ảnh, biện pháp so sánh, nhân hoá... trong việc làm nổi bật vẻ đẹp của rừng.</a:t>
              </a:r>
              <a:endParaRPr lang="vi-VN" sz="2000" dirty="0">
                <a:solidFill>
                  <a:srgbClr val="002060"/>
                </a:solidFill>
                <a:latin typeface="Cambria" panose="02040503050406030204" pitchFamily="18" charset="0"/>
                <a:ea typeface="Cambria" panose="02040503050406030204" pitchFamily="18" charset="0"/>
                <a:sym typeface="Arial" panose="020B0604020202020204"/>
              </a:endParaRPr>
            </a:p>
          </p:txBody>
        </p:sp>
      </p:grpSp>
      <p:grpSp>
        <p:nvGrpSpPr>
          <p:cNvPr id="2" name="Google Shape;136;p2"/>
          <p:cNvGrpSpPr/>
          <p:nvPr/>
        </p:nvGrpSpPr>
        <p:grpSpPr>
          <a:xfrm>
            <a:off x="3992879" y="4560256"/>
            <a:ext cx="7152640" cy="1677983"/>
            <a:chOff x="3983048" y="1572262"/>
            <a:chExt cx="6726439" cy="1282072"/>
          </a:xfrm>
        </p:grpSpPr>
        <p:sp>
          <p:nvSpPr>
            <p:cNvPr id="3" name="Google Shape;137;p2"/>
            <p:cNvSpPr/>
            <p:nvPr/>
          </p:nvSpPr>
          <p:spPr>
            <a:xfrm>
              <a:off x="4797529" y="1572262"/>
              <a:ext cx="5911958" cy="1282072"/>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4" name="Google Shape;138;p2"/>
            <p:cNvSpPr/>
            <p:nvPr/>
          </p:nvSpPr>
          <p:spPr>
            <a:xfrm>
              <a:off x="3983048" y="1851400"/>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3</a:t>
              </a:r>
              <a:endParaRPr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sp>
          <p:nvSpPr>
            <p:cNvPr id="5" name="Google Shape;139;p2"/>
            <p:cNvSpPr/>
            <p:nvPr/>
          </p:nvSpPr>
          <p:spPr>
            <a:xfrm>
              <a:off x="5001885" y="1666625"/>
              <a:ext cx="5572359" cy="1177720"/>
            </a:xfrm>
            <a:prstGeom prst="rect">
              <a:avLst/>
            </a:prstGeom>
            <a:noFill/>
            <a:ln>
              <a:noFill/>
            </a:ln>
          </p:spPr>
          <p:txBody>
            <a:bodyPr spcFirstLastPara="1" wrap="square" lIns="91425" tIns="45700" rIns="91425" bIns="45700" anchor="t" anchorCtr="0">
              <a:spAutoFit/>
            </a:bodyPr>
            <a:lstStyle/>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Nhận biết được nội dung chính của bài đọc – vẻ đẹp kì thú của rừng xanh và cảm xúc yêu mến rừng, yêu mến thiên nhiên của tác giả. Hiểu được những từ ngữ, hình ảnh, biện pháp so sánh, nhân hoá... góp phần làm nổi bật vẻ đẹp của rừng.</a:t>
              </a:r>
              <a:endParaRPr lang="vi-VN" sz="32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6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6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p:nvPr/>
        </p:nvSpPr>
        <p:spPr>
          <a:xfrm>
            <a:off x="784614" y="425162"/>
            <a:ext cx="10635226" cy="5940047"/>
          </a:xfrm>
          <a:prstGeom prst="rect">
            <a:avLst/>
          </a:prstGeom>
          <a:noFill/>
          <a:ln>
            <a:noFill/>
          </a:ln>
        </p:spPr>
        <p:txBody>
          <a:bodyPr spcFirstLastPara="1" wrap="square" lIns="91425" tIns="45700" rIns="91425" bIns="45700" anchor="t" anchorCtr="0">
            <a:spAutoFit/>
          </a:bodyPr>
          <a:lstStyle/>
          <a:p>
            <a:pPr algn="ctr"/>
            <a:r>
              <a:rPr lang="vi-VN" sz="2800" b="1" dirty="0">
                <a:solidFill>
                  <a:srgbClr val="FF0000"/>
                </a:solidFill>
                <a:latin typeface="Cambria" panose="02040503050406030204" pitchFamily="18" charset="0"/>
                <a:ea typeface="Cambria" panose="02040503050406030204" pitchFamily="18" charset="0"/>
              </a:rPr>
              <a:t>Kì diệu rừng xanh</a:t>
            </a:r>
            <a:endParaRPr lang="vi-VN" sz="2800" dirty="0">
              <a:solidFill>
                <a:srgbClr val="FF0000"/>
              </a:solidFill>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Tôi có cảm giác mình lạc vào một thế giới thần bí.</a:t>
            </a:r>
          </a:p>
          <a:p>
            <a:pPr algn="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anim calcmode="lin" valueType="num">
                                      <p:cBhvr>
                                        <p:cTn id="8" dur="1000" fill="hold"/>
                                        <p:tgtEl>
                                          <p:spTgt spid="171"/>
                                        </p:tgtEl>
                                        <p:attrNameLst>
                                          <p:attrName>ppt_x</p:attrName>
                                        </p:attrNameLst>
                                      </p:cBhvr>
                                      <p:tavLst>
                                        <p:tav tm="0">
                                          <p:val>
                                            <p:strVal val="#ppt_x"/>
                                          </p:val>
                                        </p:tav>
                                        <p:tav tm="100000">
                                          <p:val>
                                            <p:strVal val="#ppt_x"/>
                                          </p:val>
                                        </p:tav>
                                      </p:tavLst>
                                    </p:anim>
                                    <p:anim calcmode="lin" valueType="num">
                                      <p:cBhvr>
                                        <p:cTn id="9"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2" name="Group 1"/>
          <p:cNvGrpSpPr/>
          <p:nvPr/>
        </p:nvGrpSpPr>
        <p:grpSpPr>
          <a:xfrm>
            <a:off x="908391" y="1957025"/>
            <a:ext cx="7382169" cy="1483344"/>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1209040" y="2194083"/>
              <a:ext cx="9510073" cy="6495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dưới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4"/>
          <p:cNvGrpSpPr/>
          <p:nvPr/>
        </p:nvGrpSpPr>
        <p:grpSpPr>
          <a:xfrm>
            <a:off x="907016" y="3706723"/>
            <a:ext cx="7448069" cy="1386971"/>
            <a:chOff x="892967" y="3219281"/>
            <a:chExt cx="10089994" cy="802640"/>
          </a:xfrm>
        </p:grpSpPr>
        <p:sp>
          <p:nvSpPr>
            <p:cNvPr id="6" name="Rectangle: Rounded Corners 5"/>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1225163" y="3304115"/>
              <a:ext cx="9340052" cy="6946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mắt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nhìn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p:cNvGrpSpPr/>
          <p:nvPr/>
        </p:nvGrpSpPr>
        <p:grpSpPr>
          <a:xfrm>
            <a:off x="715316" y="628899"/>
            <a:ext cx="10807300" cy="919401"/>
            <a:chOff x="715316" y="628899"/>
            <a:chExt cx="10807300" cy="919401"/>
          </a:xfrm>
        </p:grpSpPr>
        <p:sp>
          <p:nvSpPr>
            <p:cNvPr id="9" name="TextBox 8"/>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p:cNvGrpSpPr/>
          <p:nvPr/>
        </p:nvGrpSpPr>
        <p:grpSpPr>
          <a:xfrm>
            <a:off x="1051003" y="5314036"/>
            <a:ext cx="7239557" cy="802640"/>
            <a:chOff x="892967" y="4375091"/>
            <a:chExt cx="10089994" cy="802640"/>
          </a:xfrm>
        </p:grpSpPr>
        <p:sp>
          <p:nvSpPr>
            <p:cNvPr id="12" name="Rectangle: Rounded Corners 11"/>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3: </a:t>
              </a:r>
              <a:r>
                <a:rPr lang="en-US" sz="3600">
                  <a:solidFill>
                    <a:prstClr val="black"/>
                  </a:solidFill>
                  <a:latin typeface="Cambria" panose="02040503050406030204" pitchFamily="18" charset="0"/>
                  <a:ea typeface="Cambria" panose="02040503050406030204" pitchFamily="18" charset="0"/>
                  <a:cs typeface="Calibri" panose="020F0502020204030204" pitchFamily="34" charset="0"/>
                </a:rPr>
                <a:t>Đoạn còn lại</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TextBox 1"/>
          <p:cNvSpPr txBox="1"/>
          <p:nvPr/>
        </p:nvSpPr>
        <p:spPr>
          <a:xfrm>
            <a:off x="3262956" y="19706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p:cNvSpPr txBox="1"/>
          <p:nvPr/>
        </p:nvSpPr>
        <p:spPr>
          <a:xfrm>
            <a:off x="1026160" y="1536928"/>
            <a:ext cx="10220960" cy="1200329"/>
          </a:xfrm>
          <a:prstGeom prst="rect">
            <a:avLst/>
          </a:prstGeom>
          <a:noFill/>
        </p:spPr>
        <p:txBody>
          <a:bodyPr wrap="square" rtlCol="0">
            <a:spAutoFit/>
          </a:bodyPr>
          <a:lstStyle/>
          <a:p>
            <a:pPr algn="just"/>
            <a:r>
              <a:rPr lang="en-US" sz="3600" dirty="0">
                <a:effectLst/>
                <a:latin typeface="Calibri" panose="020F0502020204030204" pitchFamily="34" charset="0"/>
                <a:ea typeface="Calibri" panose="020F0502020204030204" pitchFamily="34" charset="0"/>
                <a:cs typeface="Calibri" panose="020F0502020204030204" pitchFamily="34" charset="0"/>
              </a:rPr>
              <a:t>    </a:t>
            </a:r>
            <a:r>
              <a:rPr lang="vi-VN" sz="3600" dirty="0">
                <a:effectLst/>
                <a:latin typeface="Calibri" panose="020F0502020204030204" pitchFamily="34" charset="0"/>
                <a:ea typeface="Calibri" panose="020F0502020204030204" pitchFamily="34" charset="0"/>
                <a:cs typeface="Calibri" panose="020F0502020204030204" pitchFamily="34" charset="0"/>
              </a:rPr>
              <a:t>Tôi có cảm giác</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mình là một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khổng lồ</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đi lạc vào kinh đô của vương quốc những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tí hon</a:t>
            </a:r>
            <a:r>
              <a:rPr lang="vi-VN" sz="3600" dirty="0">
                <a:effectLst/>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600" dirty="0">
              <a:solidFill>
                <a:srgbClr val="FF0000"/>
              </a:solidFill>
              <a:latin typeface="Calibri" panose="020F0502020204030204" pitchFamily="34" charset="0"/>
              <a:cs typeface="Calibri" panose="020F0502020204030204" pitchFamily="34" charset="0"/>
            </a:endParaRPr>
          </a:p>
        </p:txBody>
      </p:sp>
      <p:sp>
        <p:nvSpPr>
          <p:cNvPr id="4" name="TextBox 3"/>
          <p:cNvSpPr txBox="1"/>
          <p:nvPr/>
        </p:nvSpPr>
        <p:spPr>
          <a:xfrm>
            <a:off x="1005840" y="2939008"/>
            <a:ext cx="10220960" cy="1615827"/>
          </a:xfrm>
          <a:prstGeom prst="rect">
            <a:avLst/>
          </a:prstGeom>
          <a:noFill/>
        </p:spPr>
        <p:txBody>
          <a:bodyPr wrap="square" rtlCol="0">
            <a:spAutoFit/>
          </a:bodyPr>
          <a:lstStyle/>
          <a:p>
            <a:pPr algn="just"/>
            <a:r>
              <a:rPr lang="en-US" sz="3300"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Những con vượn bạc má ôm con </a:t>
            </a:r>
            <a:r>
              <a:rPr lang="vi-VN" sz="3300" b="1" dirty="0">
                <a:latin typeface="Calibri" panose="020F0502020204030204" pitchFamily="34" charset="0"/>
                <a:ea typeface="Calibri" panose="020F0502020204030204" pitchFamily="34" charset="0"/>
                <a:cs typeface="Calibri" panose="020F0502020204030204" pitchFamily="34" charset="0"/>
              </a:rPr>
              <a:t>gọn ghẽ</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chuyền </a:t>
            </a:r>
            <a:r>
              <a:rPr lang="vi-VN" sz="3300" b="1" dirty="0">
                <a:latin typeface="Calibri" panose="020F0502020204030204" pitchFamily="34" charset="0"/>
                <a:ea typeface="Calibri" panose="020F0502020204030204" pitchFamily="34" charset="0"/>
                <a:cs typeface="Calibri" panose="020F0502020204030204" pitchFamily="34" charset="0"/>
              </a:rPr>
              <a:t>nhanh như tia chớp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dirty="0">
                <a:latin typeface="Calibri" panose="020F0502020204030204" pitchFamily="34" charset="0"/>
                <a:ea typeface="Calibri" panose="020F0502020204030204" pitchFamily="34" charset="0"/>
                <a:cs typeface="Calibri" panose="020F0502020204030204" pitchFamily="34" charset="0"/>
              </a:rPr>
              <a:t>. Những con chồn sóc với chùm lông đuôi </a:t>
            </a:r>
            <a:r>
              <a:rPr lang="vi-VN" sz="3300" b="1" dirty="0">
                <a:latin typeface="Calibri" panose="020F0502020204030204" pitchFamily="34" charset="0"/>
                <a:ea typeface="Calibri" panose="020F0502020204030204" pitchFamily="34" charset="0"/>
                <a:cs typeface="Calibri" panose="020F0502020204030204" pitchFamily="34" charset="0"/>
              </a:rPr>
              <a:t>to đẹp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vút qua</a:t>
            </a:r>
            <a:r>
              <a:rPr lang="vi-VN" sz="3300" dirty="0">
                <a:latin typeface="Calibri" panose="020F0502020204030204" pitchFamily="34" charset="0"/>
                <a:ea typeface="Calibri" panose="020F0502020204030204" pitchFamily="34" charset="0"/>
                <a:cs typeface="Calibri" panose="020F0502020204030204" pitchFamily="34" charset="0"/>
              </a:rPr>
              <a:t> không kịp đưa mắt nhìn theo.</a:t>
            </a:r>
            <a:r>
              <a:rPr lang="en-US" sz="33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3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5" name="Hình ảnh 16" descr="Ảnh có chứa văn bản&#10;&#10;Mô tả được tạo tự động"/>
          <p:cNvPicPr>
            <a:picLocks noChangeAspect="1"/>
          </p:cNvPicPr>
          <p:nvPr/>
        </p:nvPicPr>
        <p:blipFill>
          <a:blip r:embed="rId3"/>
          <a:stretch>
            <a:fillRect/>
          </a:stretch>
        </p:blipFill>
        <p:spPr>
          <a:xfrm>
            <a:off x="1584509" y="1539168"/>
            <a:ext cx="4002918" cy="2284789"/>
          </a:xfrm>
          <a:prstGeom prst="rect">
            <a:avLst/>
          </a:prstGeom>
        </p:spPr>
      </p:pic>
      <p:pic>
        <p:nvPicPr>
          <p:cNvPr id="16" name="Hình ảnh 18" descr="Ảnh có chứa văn bản&#10;&#10;Mô tả được tạo tự động"/>
          <p:cNvPicPr>
            <a:picLocks noChangeAspect="1"/>
          </p:cNvPicPr>
          <p:nvPr/>
        </p:nvPicPr>
        <p:blipFill>
          <a:blip r:embed="rId4"/>
          <a:stretch>
            <a:fillRect/>
          </a:stretch>
        </p:blipFill>
        <p:spPr>
          <a:xfrm>
            <a:off x="5187170" y="3630238"/>
            <a:ext cx="5089670" cy="2102599"/>
          </a:xfrm>
          <a:prstGeom prst="rect">
            <a:avLst/>
          </a:prstGeom>
        </p:spPr>
      </p:pic>
      <p:grpSp>
        <p:nvGrpSpPr>
          <p:cNvPr id="17" name="Nhóm 30"/>
          <p:cNvGrpSpPr/>
          <p:nvPr/>
        </p:nvGrpSpPr>
        <p:grpSpPr>
          <a:xfrm>
            <a:off x="1829320" y="3866990"/>
            <a:ext cx="3056071" cy="1936910"/>
            <a:chOff x="-1231307" y="3615772"/>
            <a:chExt cx="3056071" cy="1936910"/>
          </a:xfrm>
        </p:grpSpPr>
        <p:sp>
          <p:nvSpPr>
            <p:cNvPr id="18" name="Hình chữ nhật: Góc Tròn 29"/>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Hình ảnh 27"/>
            <p:cNvPicPr>
              <a:picLocks noChangeAspect="1"/>
            </p:cNvPicPr>
            <p:nvPr/>
          </p:nvPicPr>
          <p:blipFill>
            <a:blip r:embed="rId5"/>
            <a:stretch>
              <a:fillRect/>
            </a:stretch>
          </p:blipFill>
          <p:spPr>
            <a:xfrm>
              <a:off x="-1231307" y="3615772"/>
              <a:ext cx="3056071" cy="1936910"/>
            </a:xfrm>
            <a:prstGeom prst="rect">
              <a:avLst/>
            </a:prstGeom>
          </p:spPr>
        </p:pic>
      </p:grpSp>
      <p:sp>
        <p:nvSpPr>
          <p:cNvPr id="20" name="TextBox 3"/>
          <p:cNvSpPr txBox="1"/>
          <p:nvPr/>
        </p:nvSpPr>
        <p:spPr>
          <a:xfrm>
            <a:off x="1653579" y="599383"/>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8" descr="Ảnh có chứa văn bản&#10;&#10;Mô tả được tạo tự động"/>
          <p:cNvPicPr>
            <a:picLocks noChangeAspect="1"/>
          </p:cNvPicPr>
          <p:nvPr/>
        </p:nvPicPr>
        <p:blipFill>
          <a:blip r:embed="rId2"/>
          <a:stretch>
            <a:fillRect/>
          </a:stretch>
        </p:blipFill>
        <p:spPr>
          <a:xfrm>
            <a:off x="1483224" y="1851593"/>
            <a:ext cx="6193574" cy="2558634"/>
          </a:xfrm>
          <a:prstGeom prst="rect">
            <a:avLst/>
          </a:prstGeom>
        </p:spPr>
      </p:pic>
      <p:pic>
        <p:nvPicPr>
          <p:cNvPr id="3" name="Hình ảnh 2" descr="Ảnh có chứa văn bản, trong nhà&#10;&#10;Mô tả được tạo tự động"/>
          <p:cNvPicPr>
            <a:picLocks noChangeAspect="1"/>
          </p:cNvPicPr>
          <p:nvPr/>
        </p:nvPicPr>
        <p:blipFill>
          <a:blip r:embed="rId3"/>
          <a:stretch>
            <a:fillRect/>
          </a:stretch>
        </p:blipFill>
        <p:spPr>
          <a:xfrm>
            <a:off x="6277411" y="3711686"/>
            <a:ext cx="3889199" cy="2275151"/>
          </a:xfrm>
          <a:prstGeom prst="rect">
            <a:avLst/>
          </a:prstGeom>
        </p:spPr>
      </p:pic>
      <p:sp>
        <p:nvSpPr>
          <p:cNvPr id="4" name="TextBox 3"/>
          <p:cNvSpPr txBox="1"/>
          <p:nvPr/>
        </p:nvSpPr>
        <p:spPr>
          <a:xfrm>
            <a:off x="1371464" y="609600"/>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04720" y="659452"/>
            <a:ext cx="7861164" cy="619854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6434" y="397141"/>
            <a:ext cx="1003276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Vì sao những người đi rừng có cảm giác đi lạc vào kinh đô của vương quốc những người tí hon?</a:t>
            </a:r>
          </a:p>
        </p:txBody>
      </p:sp>
      <p:sp>
        <p:nvSpPr>
          <p:cNvPr id="29" name="TextBox 28"/>
          <p:cNvSpPr txBox="1"/>
          <p:nvPr/>
        </p:nvSpPr>
        <p:spPr>
          <a:xfrm>
            <a:off x="1107440" y="1889760"/>
            <a:ext cx="6248400" cy="3970318"/>
          </a:xfrm>
          <a:prstGeom prst="rect">
            <a:avLst/>
          </a:prstGeom>
          <a:noFill/>
        </p:spPr>
        <p:txBody>
          <a:bodyPr wrap="square" rtlCol="0">
            <a:spAutoFit/>
          </a:bodyPr>
          <a:lstStyle/>
          <a:p>
            <a:pPr algn="just" rtl="0">
              <a:spcBef>
                <a:spcPts val="0"/>
              </a:spcBef>
              <a:spcAft>
                <a:spcPts val="500"/>
              </a:spcAft>
            </a:pPr>
            <a:r>
              <a:rPr lang="en-US" sz="2800" b="1" dirty="0">
                <a:solidFill>
                  <a:srgbClr val="FF0000"/>
                </a:solidFill>
                <a:latin typeface="Calibri" panose="020F0502020204030204" pitchFamily="34" charset="0"/>
                <a:cs typeface="Calibri" panose="020F0502020204030204" pitchFamily="34" charset="0"/>
              </a:rPr>
              <a:t>   N</a:t>
            </a:r>
            <a:r>
              <a:rPr lang="vi-VN" sz="2800" b="1" i="0" u="none" strike="noStrike" dirty="0">
                <a:solidFill>
                  <a:srgbClr val="FF0000"/>
                </a:solidFill>
                <a:effectLst/>
                <a:latin typeface="Calibri" panose="020F0502020204030204" pitchFamily="34" charset="0"/>
                <a:cs typeface="Calibri" panose="020F0502020204030204" pitchFamily="34" charset="0"/>
              </a:rPr>
              <a:t>hân vật tôi bị cuốn hút bởi những cây nấm trong rừng, những cây nấm to khác thường (bằng cái ấm tích). Những vạt nấm dại đủ màu sắc rực rỡ, hình dáng của những cây nấm trông như những đền đài, miếu mạo, lâu đài, cung điện... của người tí hon. Nhân vật tôi bỗng dưng trở thành “người khổng lồ” ở vương quốc ấy.</a:t>
            </a:r>
            <a:endParaRPr lang="vi-VN" sz="2000" b="1" dirty="0">
              <a:solidFill>
                <a:srgbClr val="FF0000"/>
              </a:solidFill>
              <a:effectLst/>
              <a:latin typeface="Calibri" panose="020F0502020204030204" pitchFamily="34" charset="0"/>
              <a:cs typeface="Calibri" panose="020F0502020204030204" pitchFamily="34" charset="0"/>
            </a:endParaRPr>
          </a:p>
        </p:txBody>
      </p:sp>
      <p:pic>
        <p:nvPicPr>
          <p:cNvPr id="30" name="Picture 29" descr="A red and white mushrooms with white dot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3688" y="2275841"/>
            <a:ext cx="4407242" cy="4480560"/>
          </a:xfrm>
          <a:prstGeom prst="rect">
            <a:avLst/>
          </a:prstGeom>
        </p:spPr>
      </p:pic>
    </p:spTree>
  </p:cSld>
  <p:clrMapOvr>
    <a:masterClrMapping/>
  </p:clrMapOvr>
  <p:transition spd="slow">
    <p:randomBar dir="vert"/>
  </p:transition>
</p:sld>
</file>

<file path=ppt/theme/theme1.xml><?xml version="1.0" encoding="utf-8"?>
<a:theme xmlns:a="http://schemas.openxmlformats.org/drawingml/2006/main" name="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1267</Words>
  <Application>Microsoft Office PowerPoint</Application>
  <PresentationFormat>Widescreen</PresentationFormat>
  <Paragraphs>70</Paragraphs>
  <Slides>18</Slides>
  <Notes>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Arial</vt:lpstr>
      <vt:lpstr>Calibri</vt:lpstr>
      <vt:lpstr>Calibri Light</vt:lpstr>
      <vt:lpstr>Cambria</vt:lpstr>
      <vt:lpstr>Tahoma</vt:lpstr>
      <vt:lpstr>UTM Cookies</vt:lpstr>
      <vt:lpstr>千图网海量PPT模板www.58pic.com​​</vt:lpstr>
      <vt:lpstr>1_千图网海量PPT模板www.58pic.com​​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DELL</dc:creator>
  <cp:lastModifiedBy>Cúc Lê</cp:lastModifiedBy>
  <cp:revision>1</cp:revision>
  <dcterms:modified xsi:type="dcterms:W3CDTF">2024-10-06T13:03:03Z</dcterms:modified>
</cp:coreProperties>
</file>