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</p:sldMasterIdLst>
  <p:notesMasterIdLst>
    <p:notesMasterId r:id="rId25"/>
  </p:notesMasterIdLst>
  <p:sldIdLst>
    <p:sldId id="257" r:id="rId4"/>
    <p:sldId id="276" r:id="rId5"/>
    <p:sldId id="258" r:id="rId6"/>
    <p:sldId id="259" r:id="rId7"/>
    <p:sldId id="261" r:id="rId8"/>
    <p:sldId id="394" r:id="rId9"/>
    <p:sldId id="395" r:id="rId10"/>
    <p:sldId id="396" r:id="rId11"/>
    <p:sldId id="404" r:id="rId12"/>
    <p:sldId id="405" r:id="rId13"/>
    <p:sldId id="406" r:id="rId14"/>
    <p:sldId id="399" r:id="rId15"/>
    <p:sldId id="401" r:id="rId16"/>
    <p:sldId id="402" r:id="rId17"/>
    <p:sldId id="400" r:id="rId18"/>
    <p:sldId id="397" r:id="rId19"/>
    <p:sldId id="398" r:id="rId20"/>
    <p:sldId id="407" r:id="rId21"/>
    <p:sldId id="408" r:id="rId22"/>
    <p:sldId id="409" r:id="rId23"/>
    <p:sldId id="4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023" autoAdjust="0"/>
  </p:normalViewPr>
  <p:slideViewPr>
    <p:cSldViewPr snapToGrid="0">
      <p:cViewPr varScale="1">
        <p:scale>
          <a:sx n="58" d="100"/>
          <a:sy n="5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99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58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3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92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9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7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07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7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91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4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0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97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64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88DF619-584F-3BF9-B182-953F01A911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45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1069D-293F-82B9-8CB0-A75AFF48E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9574" y="1058629"/>
            <a:ext cx="3737172" cy="981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Google Shape;1053;p39">
            <a:extLst>
              <a:ext uri="{FF2B5EF4-FFF2-40B4-BE49-F238E27FC236}">
                <a16:creationId xmlns:a16="http://schemas.microsoft.com/office/drawing/2014/main" id="{F456A21D-10E2-CF13-B6AC-4DB8425F80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00545" y="1835785"/>
            <a:ext cx="4619625" cy="21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54;p39" descr="C:\Users\HP\Desktop\Bao-dam-si-so-hoc-sinh-theo.jpgBao-dam-si-so-hoc-sinh-theo">
            <a:extLst>
              <a:ext uri="{FF2B5EF4-FFF2-40B4-BE49-F238E27FC236}">
                <a16:creationId xmlns:a16="http://schemas.microsoft.com/office/drawing/2014/main" id="{75B6AC0F-3E1E-443F-B4CD-A79F39B5AA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540" y="1913890"/>
            <a:ext cx="5542915" cy="35388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55;p39">
            <a:extLst>
              <a:ext uri="{FF2B5EF4-FFF2-40B4-BE49-F238E27FC236}">
                <a16:creationId xmlns:a16="http://schemas.microsoft.com/office/drawing/2014/main" id="{9A84D5BB-195E-81B5-F042-EFF4E125EA68}"/>
              </a:ext>
            </a:extLst>
          </p:cNvPr>
          <p:cNvSpPr txBox="1"/>
          <p:nvPr/>
        </p:nvSpPr>
        <p:spPr>
          <a:xfrm>
            <a:off x="7724775" y="2481580"/>
            <a:ext cx="2799080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LỚP HỌC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QUÁ ĐÔNG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9" name="Google Shape;1056;p39">
            <a:extLst>
              <a:ext uri="{FF2B5EF4-FFF2-40B4-BE49-F238E27FC236}">
                <a16:creationId xmlns:a16="http://schemas.microsoft.com/office/drawing/2014/main" id="{8E084941-D411-38F5-5E48-8E341FC3A39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8750" y="165100"/>
            <a:ext cx="7489825" cy="140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57;p39">
            <a:extLst>
              <a:ext uri="{FF2B5EF4-FFF2-40B4-BE49-F238E27FC236}">
                <a16:creationId xmlns:a16="http://schemas.microsoft.com/office/drawing/2014/main" id="{73D0E1EE-49B4-2455-F29A-E2C9B1C0D053}"/>
              </a:ext>
            </a:extLst>
          </p:cNvPr>
          <p:cNvSpPr txBox="1"/>
          <p:nvPr/>
        </p:nvSpPr>
        <p:spPr>
          <a:xfrm>
            <a:off x="3035300" y="420857"/>
            <a:ext cx="68103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1800"/>
            </a:pPr>
            <a:r>
              <a:rPr lang="vi-VN" sz="32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Hậu quả của việc phân bố dân cư chưa hợp lí</a:t>
            </a:r>
            <a:endParaRPr lang="vi-VN" sz="4000" b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908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Google Shape;1062;p40">
            <a:extLst>
              <a:ext uri="{FF2B5EF4-FFF2-40B4-BE49-F238E27FC236}">
                <a16:creationId xmlns:a16="http://schemas.microsoft.com/office/drawing/2014/main" id="{331A75CB-44B1-A73C-8F34-4DF5C4049E6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00545" y="1835785"/>
            <a:ext cx="4619625" cy="21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63;p40" descr="C:\Users\HP\Desktop\0ozos2nv-1437446693.jpg0ozos2nv-1437446693">
            <a:extLst>
              <a:ext uri="{FF2B5EF4-FFF2-40B4-BE49-F238E27FC236}">
                <a16:creationId xmlns:a16="http://schemas.microsoft.com/office/drawing/2014/main" id="{4766D65C-ADAC-853F-EEDD-4475D0DB0F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705" y="1835785"/>
            <a:ext cx="5442585" cy="35388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064;p40">
            <a:extLst>
              <a:ext uri="{FF2B5EF4-FFF2-40B4-BE49-F238E27FC236}">
                <a16:creationId xmlns:a16="http://schemas.microsoft.com/office/drawing/2014/main" id="{914C1EEA-5D90-AACB-8E37-64041A57CFA6}"/>
              </a:ext>
            </a:extLst>
          </p:cNvPr>
          <p:cNvSpPr txBox="1"/>
          <p:nvPr/>
        </p:nvSpPr>
        <p:spPr>
          <a:xfrm>
            <a:off x="8065135" y="2309495"/>
            <a:ext cx="2117090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Y TẾ </a:t>
            </a:r>
            <a:endParaRPr sz="3600" b="1" dirty="0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QUÁ TẢI</a:t>
            </a:r>
            <a:endParaRPr sz="3600" b="1" dirty="0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4" name="Google Shape;1065;p40">
            <a:extLst>
              <a:ext uri="{FF2B5EF4-FFF2-40B4-BE49-F238E27FC236}">
                <a16:creationId xmlns:a16="http://schemas.microsoft.com/office/drawing/2014/main" id="{E36D9D52-2CCD-70C8-35DE-B88DC6C4E2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8750" y="165100"/>
            <a:ext cx="7489825" cy="140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66;p40">
            <a:extLst>
              <a:ext uri="{FF2B5EF4-FFF2-40B4-BE49-F238E27FC236}">
                <a16:creationId xmlns:a16="http://schemas.microsoft.com/office/drawing/2014/main" id="{1F49E5CC-315F-4744-A0D2-4D80E9618CA0}"/>
              </a:ext>
            </a:extLst>
          </p:cNvPr>
          <p:cNvSpPr txBox="1"/>
          <p:nvPr/>
        </p:nvSpPr>
        <p:spPr>
          <a:xfrm>
            <a:off x="3014035" y="410225"/>
            <a:ext cx="68103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1800"/>
            </a:pPr>
            <a:r>
              <a:rPr lang="vi-VN" sz="32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Hậu quả của việc phân bố dân cư chưa hợp lí</a:t>
            </a:r>
            <a:endParaRPr lang="vi-VN" sz="4000" b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45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Google Shape;946;p27">
            <a:extLst>
              <a:ext uri="{FF2B5EF4-FFF2-40B4-BE49-F238E27FC236}">
                <a16:creationId xmlns:a16="http://schemas.microsoft.com/office/drawing/2014/main" id="{355F526A-B063-560E-40D9-2C631CACCE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46275" y="1402715"/>
            <a:ext cx="8299450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47;p27">
            <a:extLst>
              <a:ext uri="{FF2B5EF4-FFF2-40B4-BE49-F238E27FC236}">
                <a16:creationId xmlns:a16="http://schemas.microsoft.com/office/drawing/2014/main" id="{D43832E0-9537-65C0-7C0B-79593D2AFF03}"/>
              </a:ext>
            </a:extLst>
          </p:cNvPr>
          <p:cNvSpPr/>
          <p:nvPr/>
        </p:nvSpPr>
        <p:spPr>
          <a:xfrm>
            <a:off x="2836545" y="1940560"/>
            <a:ext cx="65182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vi-VN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 độ dân số cao có ảnh hưởng gì đối với môi trường (đất ở, đất trồng, không khí, …) ?</a:t>
            </a:r>
          </a:p>
        </p:txBody>
      </p:sp>
    </p:spTree>
    <p:extLst>
      <p:ext uri="{BB962C8B-B14F-4D97-AF65-F5344CB8AC3E}">
        <p14:creationId xmlns:p14="http://schemas.microsoft.com/office/powerpoint/2010/main" val="7821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oogle Shape;953;p28">
            <a:extLst>
              <a:ext uri="{FF2B5EF4-FFF2-40B4-BE49-F238E27FC236}">
                <a16:creationId xmlns:a16="http://schemas.microsoft.com/office/drawing/2014/main" id="{A3E7882D-41FF-CA5E-FBB9-58080DE435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4;p28">
            <a:extLst>
              <a:ext uri="{FF2B5EF4-FFF2-40B4-BE49-F238E27FC236}">
                <a16:creationId xmlns:a16="http://schemas.microsoft.com/office/drawing/2014/main" id="{F3649893-DE3C-18BC-6C84-985B091BAFE6}"/>
              </a:ext>
            </a:extLst>
          </p:cNvPr>
          <p:cNvSpPr txBox="1"/>
          <p:nvPr/>
        </p:nvSpPr>
        <p:spPr>
          <a:xfrm>
            <a:off x="2123440" y="306070"/>
            <a:ext cx="76327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8" name="Google Shape;955;p28">
            <a:extLst>
              <a:ext uri="{FF2B5EF4-FFF2-40B4-BE49-F238E27FC236}">
                <a16:creationId xmlns:a16="http://schemas.microsoft.com/office/drawing/2014/main" id="{E6C2BAAE-0C2D-F7B7-F31F-7B11B36F7971}"/>
              </a:ext>
            </a:extLst>
          </p:cNvPr>
          <p:cNvSpPr txBox="1"/>
          <p:nvPr/>
        </p:nvSpPr>
        <p:spPr>
          <a:xfrm>
            <a:off x="7709535" y="2309495"/>
            <a:ext cx="2828290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NHÀ Ở 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CHẬT CHỘI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9" name="Google Shape;956;p28">
            <a:extLst>
              <a:ext uri="{FF2B5EF4-FFF2-40B4-BE49-F238E27FC236}">
                <a16:creationId xmlns:a16="http://schemas.microsoft.com/office/drawing/2014/main" id="{E11C4782-7AD4-4C80-CEC4-E8B36394E4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905" y="1707515"/>
            <a:ext cx="5445125" cy="3735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7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Google Shape;961;p29">
            <a:extLst>
              <a:ext uri="{FF2B5EF4-FFF2-40B4-BE49-F238E27FC236}">
                <a16:creationId xmlns:a16="http://schemas.microsoft.com/office/drawing/2014/main" id="{90146A19-C7D2-BC8B-CFB3-1CD6ABACEE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62;p29">
            <a:extLst>
              <a:ext uri="{FF2B5EF4-FFF2-40B4-BE49-F238E27FC236}">
                <a16:creationId xmlns:a16="http://schemas.microsoft.com/office/drawing/2014/main" id="{F2197272-839C-986B-9B5B-7395391A83E8}"/>
              </a:ext>
            </a:extLst>
          </p:cNvPr>
          <p:cNvSpPr txBox="1"/>
          <p:nvPr/>
        </p:nvSpPr>
        <p:spPr>
          <a:xfrm>
            <a:off x="2214880" y="306070"/>
            <a:ext cx="754126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2" name="Google Shape;963;p29" descr="C:\Users\HP\Desktop\040411_CS_rưngtuyducbitanphanghiemtrong1.jpg040411_CS_rưngtuyducbitanphanghiemtrong1">
            <a:extLst>
              <a:ext uri="{FF2B5EF4-FFF2-40B4-BE49-F238E27FC236}">
                <a16:creationId xmlns:a16="http://schemas.microsoft.com/office/drawing/2014/main" id="{B7ACD022-B032-3C16-8CEB-C1CB510B1E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0973" y="1835785"/>
            <a:ext cx="4718050" cy="35388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964;p29">
            <a:extLst>
              <a:ext uri="{FF2B5EF4-FFF2-40B4-BE49-F238E27FC236}">
                <a16:creationId xmlns:a16="http://schemas.microsoft.com/office/drawing/2014/main" id="{5A984B9F-36BE-1326-482A-F909893D0BCE}"/>
              </a:ext>
            </a:extLst>
          </p:cNvPr>
          <p:cNvSpPr txBox="1"/>
          <p:nvPr/>
        </p:nvSpPr>
        <p:spPr>
          <a:xfrm>
            <a:off x="7021513" y="2309495"/>
            <a:ext cx="4204335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PHÁ RỪNG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 NƯƠNG RẪY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22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Google Shape;969;p30">
            <a:extLst>
              <a:ext uri="{FF2B5EF4-FFF2-40B4-BE49-F238E27FC236}">
                <a16:creationId xmlns:a16="http://schemas.microsoft.com/office/drawing/2014/main" id="{EA46EAFE-A27B-E9E6-D005-0889816B75E1}"/>
              </a:ext>
            </a:extLst>
          </p:cNvPr>
          <p:cNvSpPr txBox="1"/>
          <p:nvPr/>
        </p:nvSpPr>
        <p:spPr>
          <a:xfrm>
            <a:off x="2133600" y="306070"/>
            <a:ext cx="836168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1" name="Google Shape;970;p30" descr="C:\Users\HP\Desktop\O-nhiem-moi-truong.jpgO-nhiem-moi-truong">
            <a:extLst>
              <a:ext uri="{FF2B5EF4-FFF2-40B4-BE49-F238E27FC236}">
                <a16:creationId xmlns:a16="http://schemas.microsoft.com/office/drawing/2014/main" id="{7C168C81-D1B9-E2D9-B881-47CB0CE70B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545" y="1410335"/>
            <a:ext cx="6212205" cy="45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71;p30">
            <a:extLst>
              <a:ext uri="{FF2B5EF4-FFF2-40B4-BE49-F238E27FC236}">
                <a16:creationId xmlns:a16="http://schemas.microsoft.com/office/drawing/2014/main" id="{D86D2AAC-E347-1200-FBD5-ADEEA9F045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72;p30">
            <a:extLst>
              <a:ext uri="{FF2B5EF4-FFF2-40B4-BE49-F238E27FC236}">
                <a16:creationId xmlns:a16="http://schemas.microsoft.com/office/drawing/2014/main" id="{9310DDA0-19E2-4CDB-D061-61FC23AA8149}"/>
              </a:ext>
            </a:extLst>
          </p:cNvPr>
          <p:cNvSpPr txBox="1"/>
          <p:nvPr/>
        </p:nvSpPr>
        <p:spPr>
          <a:xfrm>
            <a:off x="7476808" y="2309495"/>
            <a:ext cx="3293745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Ô NHIỄM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 TRƯỜNG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7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8C5782D7-3A04-0A15-E583-E1D4EF046FC4}"/>
              </a:ext>
            </a:extLst>
          </p:cNvPr>
          <p:cNvGrpSpPr/>
          <p:nvPr/>
        </p:nvGrpSpPr>
        <p:grpSpPr>
          <a:xfrm>
            <a:off x="645160" y="106541"/>
            <a:ext cx="10938438" cy="1173619"/>
            <a:chOff x="0" y="0"/>
            <a:chExt cx="21876876" cy="3597486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CABF038B-5CAB-D449-1745-D6868A603904}"/>
                </a:ext>
              </a:extLst>
            </p:cNvPr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F709955B-220D-A236-03C6-58EF554121F6}"/>
                  </a:ext>
                </a:extLst>
              </p:cNvPr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321D5540-6C19-826A-B1DA-05D60610F7C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DCD88126-FABD-F86B-2C10-CA957E91FB6C}"/>
                </a:ext>
              </a:extLst>
            </p:cNvPr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ình ảnh về các điểm dân cư ở đồng bằng, miền núi, thành thị, nông thôn.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A61B5FC-9B14-2351-012F-E087F6536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64" y="1471612"/>
            <a:ext cx="4285616" cy="38086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6A0053-8724-1F82-0577-574AD5DCF5A2}"/>
              </a:ext>
            </a:extLst>
          </p:cNvPr>
          <p:cNvSpPr txBox="1"/>
          <p:nvPr/>
        </p:nvSpPr>
        <p:spPr>
          <a:xfrm>
            <a:off x="1330960" y="550672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 dân cư ở đồng bằng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1A45E0-EB63-4CB7-E358-B9E1C3A49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24" y="1493520"/>
            <a:ext cx="3945255" cy="3759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A2EE96-0D99-3F8A-EBC0-5759F4DC05A8}"/>
              </a:ext>
            </a:extLst>
          </p:cNvPr>
          <p:cNvSpPr txBox="1"/>
          <p:nvPr/>
        </p:nvSpPr>
        <p:spPr>
          <a:xfrm>
            <a:off x="7061200" y="541528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vùng núi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8C5782D7-3A04-0A15-E583-E1D4EF046FC4}"/>
              </a:ext>
            </a:extLst>
          </p:cNvPr>
          <p:cNvGrpSpPr/>
          <p:nvPr/>
        </p:nvGrpSpPr>
        <p:grpSpPr>
          <a:xfrm>
            <a:off x="645160" y="106541"/>
            <a:ext cx="10938438" cy="1173619"/>
            <a:chOff x="0" y="0"/>
            <a:chExt cx="21876876" cy="3597486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CABF038B-5CAB-D449-1745-D6868A603904}"/>
                </a:ext>
              </a:extLst>
            </p:cNvPr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F709955B-220D-A236-03C6-58EF554121F6}"/>
                  </a:ext>
                </a:extLst>
              </p:cNvPr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321D5540-6C19-826A-B1DA-05D60610F7C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DCD88126-FABD-F86B-2C10-CA957E91FB6C}"/>
                </a:ext>
              </a:extLst>
            </p:cNvPr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ình ảnh về các điểm dân cư ở đồng bằng, miền núi, thành thị, nông thôn.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70E4E56-6000-A259-1BBF-EDD216023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404" y="1549399"/>
            <a:ext cx="4186556" cy="3726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5D1B9-3A60-76A9-45DB-4DB77C306969}"/>
              </a:ext>
            </a:extLst>
          </p:cNvPr>
          <p:cNvSpPr txBox="1"/>
          <p:nvPr/>
        </p:nvSpPr>
        <p:spPr>
          <a:xfrm>
            <a:off x="1473200" y="550672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thành thị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74DA38-2C62-C417-21FC-45220E3A2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144" y="1539239"/>
            <a:ext cx="4057016" cy="3707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BE0DE8-540E-93B8-9D6F-69E9361BD38E}"/>
              </a:ext>
            </a:extLst>
          </p:cNvPr>
          <p:cNvSpPr txBox="1"/>
          <p:nvPr/>
        </p:nvSpPr>
        <p:spPr>
          <a:xfrm>
            <a:off x="7132320" y="543560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nông thôn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8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346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4: Tìm hiểu về dân tộc</a:t>
              </a:r>
              <a:endParaRPr lang="en-US" sz="4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023C865-4033-9EC3-9C3D-975625B47E2B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Google Shape;778;p7">
            <a:extLst>
              <a:ext uri="{FF2B5EF4-FFF2-40B4-BE49-F238E27FC236}">
                <a16:creationId xmlns:a16="http://schemas.microsoft.com/office/drawing/2014/main" id="{77186B46-2E30-3501-BAFE-D9AED4C404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639185" y="502285"/>
            <a:ext cx="5556885" cy="244538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79;p7">
            <a:extLst>
              <a:ext uri="{FF2B5EF4-FFF2-40B4-BE49-F238E27FC236}">
                <a16:creationId xmlns:a16="http://schemas.microsoft.com/office/drawing/2014/main" id="{3AE00266-B9AB-D0D2-3668-6BE97942B567}"/>
              </a:ext>
            </a:extLst>
          </p:cNvPr>
          <p:cNvSpPr txBox="1"/>
          <p:nvPr/>
        </p:nvSpPr>
        <p:spPr>
          <a:xfrm>
            <a:off x="3860800" y="810260"/>
            <a:ext cx="4780915" cy="91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3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Nước ta có </a:t>
            </a:r>
            <a:endParaRPr sz="3200" b="1" i="0" u="none" strike="noStrike" cap="none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342900" marR="0" lvl="3" indent="0" algn="ctr" rtl="0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bao nhiêu dân tộc?</a:t>
            </a:r>
            <a:endParaRPr sz="3200" b="1" i="0" u="none" strike="noStrike" cap="none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3" name="Google Shape;780;p7">
            <a:extLst>
              <a:ext uri="{FF2B5EF4-FFF2-40B4-BE49-F238E27FC236}">
                <a16:creationId xmlns:a16="http://schemas.microsoft.com/office/drawing/2014/main" id="{C141CE87-648C-721F-5C7E-5812C65A3E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695" y="1629410"/>
            <a:ext cx="3034030" cy="508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781;p7">
            <a:extLst>
              <a:ext uri="{FF2B5EF4-FFF2-40B4-BE49-F238E27FC236}">
                <a16:creationId xmlns:a16="http://schemas.microsoft.com/office/drawing/2014/main" id="{E30BB7FF-360F-6898-8095-E0E1414AB726}"/>
              </a:ext>
            </a:extLst>
          </p:cNvPr>
          <p:cNvGrpSpPr/>
          <p:nvPr/>
        </p:nvGrpSpPr>
        <p:grpSpPr>
          <a:xfrm>
            <a:off x="5027930" y="2638425"/>
            <a:ext cx="4167505" cy="1033780"/>
            <a:chOff x="7918" y="4155"/>
            <a:chExt cx="6563" cy="1628"/>
          </a:xfrm>
        </p:grpSpPr>
        <p:pic>
          <p:nvPicPr>
            <p:cNvPr id="15" name="Google Shape;782;p7">
              <a:extLst>
                <a:ext uri="{FF2B5EF4-FFF2-40B4-BE49-F238E27FC236}">
                  <a16:creationId xmlns:a16="http://schemas.microsoft.com/office/drawing/2014/main" id="{F25D9FC4-820F-67AC-3CB5-DD0F69293F9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783;p7">
              <a:extLst>
                <a:ext uri="{FF2B5EF4-FFF2-40B4-BE49-F238E27FC236}">
                  <a16:creationId xmlns:a16="http://schemas.microsoft.com/office/drawing/2014/main" id="{E675500A-323C-D203-F21F-A4C3B494F3D3}"/>
                </a:ext>
              </a:extLst>
            </p:cNvPr>
            <p:cNvSpPr/>
            <p:nvPr/>
          </p:nvSpPr>
          <p:spPr>
            <a:xfrm>
              <a:off x="8476" y="4364"/>
              <a:ext cx="5446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A. 54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grpSp>
        <p:nvGrpSpPr>
          <p:cNvPr id="19" name="Google Shape;784;p7">
            <a:extLst>
              <a:ext uri="{FF2B5EF4-FFF2-40B4-BE49-F238E27FC236}">
                <a16:creationId xmlns:a16="http://schemas.microsoft.com/office/drawing/2014/main" id="{ED795DFE-E821-2675-9EC2-2953FDDCC85C}"/>
              </a:ext>
            </a:extLst>
          </p:cNvPr>
          <p:cNvGrpSpPr/>
          <p:nvPr/>
        </p:nvGrpSpPr>
        <p:grpSpPr>
          <a:xfrm>
            <a:off x="5027930" y="4094480"/>
            <a:ext cx="4167505" cy="1033780"/>
            <a:chOff x="7918" y="4155"/>
            <a:chExt cx="6563" cy="1628"/>
          </a:xfrm>
        </p:grpSpPr>
        <p:pic>
          <p:nvPicPr>
            <p:cNvPr id="20" name="Google Shape;785;p7">
              <a:extLst>
                <a:ext uri="{FF2B5EF4-FFF2-40B4-BE49-F238E27FC236}">
                  <a16:creationId xmlns:a16="http://schemas.microsoft.com/office/drawing/2014/main" id="{897238ED-7F48-807A-E0C6-B443CC716B0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786;p7">
              <a:extLst>
                <a:ext uri="{FF2B5EF4-FFF2-40B4-BE49-F238E27FC236}">
                  <a16:creationId xmlns:a16="http://schemas.microsoft.com/office/drawing/2014/main" id="{9E887CBB-65DB-A604-4286-614E79E8F24A}"/>
                </a:ext>
              </a:extLst>
            </p:cNvPr>
            <p:cNvSpPr/>
            <p:nvPr/>
          </p:nvSpPr>
          <p:spPr>
            <a:xfrm>
              <a:off x="8501" y="4364"/>
              <a:ext cx="5397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B. 64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grpSp>
        <p:nvGrpSpPr>
          <p:cNvPr id="22" name="Google Shape;787;p7">
            <a:extLst>
              <a:ext uri="{FF2B5EF4-FFF2-40B4-BE49-F238E27FC236}">
                <a16:creationId xmlns:a16="http://schemas.microsoft.com/office/drawing/2014/main" id="{9BAB23D7-CC54-0F3E-BA66-D725E21CACD7}"/>
              </a:ext>
            </a:extLst>
          </p:cNvPr>
          <p:cNvGrpSpPr/>
          <p:nvPr/>
        </p:nvGrpSpPr>
        <p:grpSpPr>
          <a:xfrm>
            <a:off x="5027930" y="5373370"/>
            <a:ext cx="4167505" cy="1033780"/>
            <a:chOff x="7918" y="4155"/>
            <a:chExt cx="6563" cy="1628"/>
          </a:xfrm>
        </p:grpSpPr>
        <p:pic>
          <p:nvPicPr>
            <p:cNvPr id="23" name="Google Shape;788;p7">
              <a:extLst>
                <a:ext uri="{FF2B5EF4-FFF2-40B4-BE49-F238E27FC236}">
                  <a16:creationId xmlns:a16="http://schemas.microsoft.com/office/drawing/2014/main" id="{C44719AF-4422-2FF2-4A59-008ACCCB317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789;p7">
              <a:extLst>
                <a:ext uri="{FF2B5EF4-FFF2-40B4-BE49-F238E27FC236}">
                  <a16:creationId xmlns:a16="http://schemas.microsoft.com/office/drawing/2014/main" id="{645F878E-1C19-083A-BE37-9858C8E82BEE}"/>
                </a:ext>
              </a:extLst>
            </p:cNvPr>
            <p:cNvSpPr/>
            <p:nvPr/>
          </p:nvSpPr>
          <p:spPr>
            <a:xfrm>
              <a:off x="8477" y="4364"/>
              <a:ext cx="5446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C. 63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pic>
        <p:nvPicPr>
          <p:cNvPr id="25" name="Google Shape;790;p7">
            <a:extLst>
              <a:ext uri="{FF2B5EF4-FFF2-40B4-BE49-F238E27FC236}">
                <a16:creationId xmlns:a16="http://schemas.microsoft.com/office/drawing/2014/main" id="{EFB82D14-D808-A4BC-18A2-94A9613CC1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41232" y="2770917"/>
            <a:ext cx="1009841" cy="721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5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559519" y="1729203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</a:t>
            </a:r>
            <a:r>
              <a:rPr lang="vi-VN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phân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</a:t>
            </a:r>
            <a:r>
              <a:rPr lang="vi-VN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liệu</a:t>
            </a:r>
            <a:r>
              <a: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559519" y="2652431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BAB9C119-4DB1-0590-894B-72D7F9684797}"/>
              </a:ext>
            </a:extLst>
          </p:cNvPr>
          <p:cNvSpPr txBox="1"/>
          <p:nvPr/>
        </p:nvSpPr>
        <p:spPr>
          <a:xfrm>
            <a:off x="559518" y="387309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Google Shape;796;p8">
            <a:extLst>
              <a:ext uri="{FF2B5EF4-FFF2-40B4-BE49-F238E27FC236}">
                <a16:creationId xmlns:a16="http://schemas.microsoft.com/office/drawing/2014/main" id="{848BEE44-C1BD-D770-3357-6439FC8447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" flipH="1">
            <a:off x="3349625" y="304165"/>
            <a:ext cx="7090410" cy="56476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7;p8">
            <a:extLst>
              <a:ext uri="{FF2B5EF4-FFF2-40B4-BE49-F238E27FC236}">
                <a16:creationId xmlns:a16="http://schemas.microsoft.com/office/drawing/2014/main" id="{BE2762A9-B8C5-AA7C-9BFA-4A3AD1D5ED4F}"/>
              </a:ext>
            </a:extLst>
          </p:cNvPr>
          <p:cNvSpPr txBox="1"/>
          <p:nvPr/>
        </p:nvSpPr>
        <p:spPr>
          <a:xfrm>
            <a:off x="3862705" y="831850"/>
            <a:ext cx="571722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3" algn="ctr">
              <a:buClr>
                <a:schemeClr val="lt1"/>
              </a:buClr>
              <a:buSzPts val="3600"/>
            </a:pP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Việt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Nam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54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tộc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cùng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sinh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trong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tộc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Kinh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đông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nhất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</a:t>
            </a:r>
            <a:endParaRPr sz="4000" b="1" i="0" u="none" strike="noStrike" cap="none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8" name="Google Shape;798;p8">
            <a:extLst>
              <a:ext uri="{FF2B5EF4-FFF2-40B4-BE49-F238E27FC236}">
                <a16:creationId xmlns:a16="http://schemas.microsoft.com/office/drawing/2014/main" id="{A0F272A7-A0EA-B0DF-CBB9-071B7BDE01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130" y="2182495"/>
            <a:ext cx="2687955" cy="4675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9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75" y="990600"/>
            <a:ext cx="454394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7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346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3: Tìm hiểu về phân bố dân cư</a:t>
              </a:r>
              <a:endParaRPr lang="en-US" sz="4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023C865-4033-9EC3-9C3D-975625B47E2B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6600" y="849590"/>
            <a:ext cx="7117080" cy="177169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3" y="13970"/>
              <a:ext cx="20203330" cy="270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800" b="1" dirty="0">
                  <a:solidFill>
                    <a:srgbClr val="FFE8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bảng chú giải, cho biết có mấy mức chia mật độ dân số. Màu càng đậm thể hiện mật độ dân số như thế nào?</a:t>
              </a:r>
              <a:endParaRPr lang="en-US" sz="2800" dirty="0">
                <a:solidFill>
                  <a:srgbClr val="FFE87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E57F386-51B3-0146-42F3-7613F2DBA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8020" y="519747"/>
            <a:ext cx="3243580" cy="55062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632CF2-9A98-2C34-68B4-6FB093FDF397}"/>
              </a:ext>
            </a:extLst>
          </p:cNvPr>
          <p:cNvSpPr txBox="1"/>
          <p:nvPr/>
        </p:nvSpPr>
        <p:spPr>
          <a:xfrm>
            <a:off x="1056640" y="3149600"/>
            <a:ext cx="660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6440" y="168870"/>
            <a:ext cx="7117080" cy="177169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1" cy="2800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 định trên lược đồ những khu vực có mật độ dân số cao, các khu vực có mật độ dân số thấp.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5632CF2-9A98-2C34-68B4-6FB093FDF397}"/>
              </a:ext>
            </a:extLst>
          </p:cNvPr>
          <p:cNvSpPr txBox="1"/>
          <p:nvPr/>
        </p:nvSpPr>
        <p:spPr>
          <a:xfrm>
            <a:off x="426720" y="1808480"/>
            <a:ext cx="7914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có mật độ dân số cao: Hà Nội, Hải Phòng, Thái Bình, Nam Định, TP. Hồ Chí Minh.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74C188-5903-6752-A886-D1D609FBD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663" y="2787650"/>
            <a:ext cx="1582738" cy="16259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43B24B-78F7-8027-1417-C1F13E3E0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840" y="2937827"/>
            <a:ext cx="1122680" cy="14173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0D7117-6841-A9EA-431F-3157995BA660}"/>
              </a:ext>
            </a:extLst>
          </p:cNvPr>
          <p:cNvSpPr txBox="1"/>
          <p:nvPr/>
        </p:nvSpPr>
        <p:spPr>
          <a:xfrm>
            <a:off x="406400" y="4429760"/>
            <a:ext cx="8046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có mật độ dân số thấp: Kon Tum, Lai Châu, Điện Biên, Sơn La, Cao Bằng, Bắc Kạn, Lạng Sơn.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4E9F37-2FB8-42A8-07AD-854B24B19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60" b="95971" l="4545" r="90000">
                        <a14:foregroundMark x1="15455" y1="7692" x2="26667" y2="13919"/>
                        <a14:foregroundMark x1="4848" y1="19048" x2="11515" y2="28571"/>
                        <a14:foregroundMark x1="48788" y1="85714" x2="55455" y2="95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59415">
            <a:off x="3312160" y="5165292"/>
            <a:ext cx="2181225" cy="18044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2A5E45-74CC-085F-F79A-315C73438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4480" y="5237122"/>
            <a:ext cx="1822767" cy="1798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8BEB13-553A-9E39-05C1-44DBDC9C7F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8017" y="5324475"/>
            <a:ext cx="13049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920" y="483830"/>
            <a:ext cx="7117080" cy="135513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1" cy="213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 bố dân cư nước ta có đặc điểm như thế nào?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523B5-5265-5C00-3382-D1C35E851C18}"/>
              </a:ext>
            </a:extLst>
          </p:cNvPr>
          <p:cNvSpPr txBox="1"/>
          <p:nvPr/>
        </p:nvSpPr>
        <p:spPr>
          <a:xfrm>
            <a:off x="365760" y="2418080"/>
            <a:ext cx="7477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ta có mật độ dân số khá cao. Dân cư phân bố không đều giữa đồng bằng và miền núi, giữa thành thị và nông thôn.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920" y="483830"/>
            <a:ext cx="7117080" cy="135513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1"/>
              <a:ext cx="20203331" cy="2789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những hậu quả của việc phân bố dân cư chưa hợp lí.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523B5-5265-5C00-3382-D1C35E851C18}"/>
              </a:ext>
            </a:extLst>
          </p:cNvPr>
          <p:cNvSpPr txBox="1"/>
          <p:nvPr/>
        </p:nvSpPr>
        <p:spPr>
          <a:xfrm>
            <a:off x="365760" y="2418080"/>
            <a:ext cx="7782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cư phân bố không 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đều dẫn đến nơi thừa, nơi thiếu lao động; gây khó khăn cho việc khai thác tài nguyên và sử dụng hợp lí nguồn lao động.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5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Google Shape;1044;p38">
            <a:extLst>
              <a:ext uri="{FF2B5EF4-FFF2-40B4-BE49-F238E27FC236}">
                <a16:creationId xmlns:a16="http://schemas.microsoft.com/office/drawing/2014/main" id="{F5B923AF-A5D4-B67A-59E8-AD06F63CDE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00545" y="1835785"/>
            <a:ext cx="4619625" cy="21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45;p38" descr="IMG_0546">
            <a:extLst>
              <a:ext uri="{FF2B5EF4-FFF2-40B4-BE49-F238E27FC236}">
                <a16:creationId xmlns:a16="http://schemas.microsoft.com/office/drawing/2014/main" id="{A248E2AC-9501-C32C-C4DE-25CC7C2FAA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540" y="1835785"/>
            <a:ext cx="5542915" cy="36950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46;p38">
            <a:extLst>
              <a:ext uri="{FF2B5EF4-FFF2-40B4-BE49-F238E27FC236}">
                <a16:creationId xmlns:a16="http://schemas.microsoft.com/office/drawing/2014/main" id="{6EF142E8-9918-9C7F-9934-007AC45A202A}"/>
              </a:ext>
            </a:extLst>
          </p:cNvPr>
          <p:cNvSpPr txBox="1"/>
          <p:nvPr/>
        </p:nvSpPr>
        <p:spPr>
          <a:xfrm>
            <a:off x="7398385" y="2586355"/>
            <a:ext cx="33870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THẤT NGHIỆP</a:t>
            </a:r>
            <a:endParaRPr sz="3600" b="1" dirty="0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6" name="Google Shape;1047;p38">
            <a:extLst>
              <a:ext uri="{FF2B5EF4-FFF2-40B4-BE49-F238E27FC236}">
                <a16:creationId xmlns:a16="http://schemas.microsoft.com/office/drawing/2014/main" id="{48F50C51-FA19-7238-2127-12C5A00D6F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8750" y="165100"/>
            <a:ext cx="7489825" cy="140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48;p38">
            <a:extLst>
              <a:ext uri="{FF2B5EF4-FFF2-40B4-BE49-F238E27FC236}">
                <a16:creationId xmlns:a16="http://schemas.microsoft.com/office/drawing/2014/main" id="{58D9DFDB-60ED-E778-1143-9D7DA31CB606}"/>
              </a:ext>
            </a:extLst>
          </p:cNvPr>
          <p:cNvSpPr txBox="1"/>
          <p:nvPr/>
        </p:nvSpPr>
        <p:spPr>
          <a:xfrm>
            <a:off x="3035300" y="314532"/>
            <a:ext cx="681037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1800"/>
            </a:pPr>
            <a:r>
              <a:rPr lang="en-US" sz="36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</a:t>
            </a:r>
            <a:r>
              <a:rPr lang="vi-VN" sz="36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ậu quả của việc phân bố dân cư chưa hợp lí</a:t>
            </a:r>
            <a:endParaRPr sz="4400" b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56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594</Words>
  <Application>Microsoft Office PowerPoint</Application>
  <PresentationFormat>Widescreen</PresentationFormat>
  <Paragraphs>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Cúc Lê</cp:lastModifiedBy>
  <cp:revision>37</cp:revision>
  <dcterms:created xsi:type="dcterms:W3CDTF">2024-07-19T12:50:26Z</dcterms:created>
  <dcterms:modified xsi:type="dcterms:W3CDTF">2024-10-06T13:00:52Z</dcterms:modified>
</cp:coreProperties>
</file>